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3" r:id="rId1"/>
  </p:sldMasterIdLst>
  <p:notesMasterIdLst>
    <p:notesMasterId r:id="rId32"/>
  </p:notesMasterIdLst>
  <p:handoutMasterIdLst>
    <p:handoutMasterId r:id="rId33"/>
  </p:handoutMasterIdLst>
  <p:sldIdLst>
    <p:sldId id="430" r:id="rId2"/>
    <p:sldId id="288" r:id="rId3"/>
    <p:sldId id="433" r:id="rId4"/>
    <p:sldId id="289" r:id="rId5"/>
    <p:sldId id="290" r:id="rId6"/>
    <p:sldId id="431" r:id="rId7"/>
    <p:sldId id="260" r:id="rId8"/>
    <p:sldId id="380" r:id="rId9"/>
    <p:sldId id="381" r:id="rId10"/>
    <p:sldId id="396" r:id="rId11"/>
    <p:sldId id="397" r:id="rId12"/>
    <p:sldId id="382" r:id="rId13"/>
    <p:sldId id="378" r:id="rId14"/>
    <p:sldId id="383" r:id="rId15"/>
    <p:sldId id="384" r:id="rId16"/>
    <p:sldId id="432" r:id="rId17"/>
    <p:sldId id="374" r:id="rId18"/>
    <p:sldId id="278" r:id="rId19"/>
    <p:sldId id="436" r:id="rId20"/>
    <p:sldId id="437" r:id="rId21"/>
    <p:sldId id="434" r:id="rId22"/>
    <p:sldId id="398" r:id="rId23"/>
    <p:sldId id="395" r:id="rId24"/>
    <p:sldId id="399" r:id="rId25"/>
    <p:sldId id="402" r:id="rId26"/>
    <p:sldId id="403" r:id="rId27"/>
    <p:sldId id="435" r:id="rId28"/>
    <p:sldId id="371" r:id="rId29"/>
    <p:sldId id="372" r:id="rId30"/>
    <p:sldId id="373" r:id="rId31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77" autoAdjust="0"/>
    <p:restoredTop sz="90929"/>
  </p:normalViewPr>
  <p:slideViewPr>
    <p:cSldViewPr>
      <p:cViewPr>
        <p:scale>
          <a:sx n="66" d="100"/>
          <a:sy n="66" d="100"/>
        </p:scale>
        <p:origin x="-198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6" tIns="45699" rIns="91396" bIns="4569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6" tIns="45699" rIns="91396" bIns="4569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6" tIns="45699" rIns="91396" bIns="4569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6" tIns="45699" rIns="91396" bIns="4569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D08A024-231C-487F-B071-F76FEFF6AB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141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6263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16" tIns="47509" rIns="95016" bIns="47509" numCol="1" anchor="t" anchorCtr="0" compatLnSpc="1">
            <a:prstTxWarp prst="textNoShape">
              <a:avLst/>
            </a:prstTxWarp>
          </a:bodyPr>
          <a:lstStyle>
            <a:lvl1pPr defTabSz="950913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116262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16" tIns="47509" rIns="95016" bIns="47509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0" y="787400"/>
            <a:ext cx="5143500" cy="3857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4881563"/>
            <a:ext cx="5194300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16" tIns="47509" rIns="95016" bIns="47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3750"/>
            <a:ext cx="3116263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16" tIns="47509" rIns="95016" bIns="47509" numCol="1" anchor="b" anchorCtr="0" compatLnSpc="1">
            <a:prstTxWarp prst="textNoShape">
              <a:avLst/>
            </a:prstTxWarp>
          </a:bodyPr>
          <a:lstStyle>
            <a:lvl1pPr defTabSz="950913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9683750"/>
            <a:ext cx="3116262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16" tIns="47509" rIns="95016" bIns="47509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/>
            </a:lvl1pPr>
          </a:lstStyle>
          <a:p>
            <a:pPr>
              <a:defRPr/>
            </a:pPr>
            <a:fld id="{5F10924F-1BB1-491C-B962-0982D4B862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934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de l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fr-FR"/>
            </a:lvl1pPr>
            <a:extLst/>
          </a:lstStyle>
          <a:p>
            <a:r>
              <a:rPr kumimoji="0" lang="fr-FR"/>
              <a:t>Cliquez pour ajouter le titre de l'album photo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/>
            </a:pPr>
            <a:endParaRPr kumimoji="0" lang="fr-FR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la date et d'autres informations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63E17E-59F7-4679-BD72-D73657BE6A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3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63E17E-59F7-4679-BD72-D73657BE6A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mélang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63E17E-59F7-4679-BD72-D73657BE6A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ortrait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fr-FR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63E17E-59F7-4679-BD72-D73657BE6A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aysage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63E17E-59F7-4679-BD72-D73657BE6A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ortrait 4 poses avec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24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63E17E-59F7-4679-BD72-D73657BE6A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poses : portrait 1 pose, paysage 3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63E17E-59F7-4679-BD72-D73657BE6A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oses : paysage 3 poses, portrait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63E17E-59F7-4679-BD72-D73657BE6A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oses : portrait 3 poses, paysage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63E17E-59F7-4679-BD72-D73657BE6A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63E17E-59F7-4679-BD72-D73657BE6A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2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63E17E-59F7-4679-BD72-D73657BE6A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ys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 smtClean="0">
                <a:solidFill>
                  <a:schemeClr val="tx2"/>
                </a:solidFill>
              </a:rPr>
              <a:pPr/>
              <a:t>16/10/2019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63E17E-59F7-4679-BD72-D73657BE6A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525EA4-B60D-4001-831E-E7BD928F159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93E72-E4AA-457A-8364-E520CD6AB1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26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 smtClean="0">
                <a:solidFill>
                  <a:schemeClr val="tx2"/>
                </a:solidFill>
              </a:rPr>
              <a:pPr/>
              <a:t>16/10/2019</a:t>
            </a:fld>
            <a:endParaRPr kumimoji="0" lang="fr-F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(plein écr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fr-FR" baseline="0"/>
            </a:lvl1pPr>
            <a:extLst/>
          </a:lstStyle>
          <a:p>
            <a:r>
              <a:rPr kumimoji="0" lang="fr-FR"/>
              <a:t>Cliquez pour ajouter un titre de section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fr-FR" sz="1800"/>
            </a:lvl1pPr>
            <a:extLst/>
          </a:lstStyle>
          <a:p>
            <a:pPr lvl="0"/>
            <a:r>
              <a:rPr kumimoji="0" lang="fr-FR"/>
              <a:t>Cliquez pour ajouter un sous-titre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 smtClean="0">
                <a:solidFill>
                  <a:schemeClr val="tx2"/>
                </a:solidFill>
              </a:rPr>
              <a:pPr/>
              <a:t>16/10/2019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 smtClean="0">
                <a:solidFill>
                  <a:schemeClr val="tx2"/>
                </a:solidFill>
              </a:rPr>
              <a:pPr/>
              <a:t>16/10/2019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63E17E-59F7-4679-BD72-D73657BE6A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oses mélang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 smtClean="0">
                <a:solidFill>
                  <a:schemeClr val="tx2"/>
                </a:solidFill>
              </a:rPr>
              <a:pPr/>
              <a:t>16/10/2019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 smtClean="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3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63E17E-59F7-4679-BD72-D73657BE6A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65304"/>
            <a:ext cx="9144000" cy="692696"/>
            <a:chOff x="0" y="6165304"/>
            <a:chExt cx="9144000" cy="692696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</p:grp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82780"/>
              </p:ext>
            </p:extLst>
          </p:nvPr>
        </p:nvGraphicFramePr>
        <p:xfrm>
          <a:off x="1475656" y="6374744"/>
          <a:ext cx="1440259" cy="330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2" name="Image" r:id="rId27" imgW="1803961" imgH="414353" progId="PhotoshopElements.Image.2">
                  <p:embed/>
                </p:oleObj>
              </mc:Choice>
              <mc:Fallback>
                <p:oleObj name="Image" r:id="rId27" imgW="1803961" imgH="414353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6374744"/>
                        <a:ext cx="1440259" cy="330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fr-FR" smtClean="0"/>
              <a:t>Modifiez le style du titre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263E17E-59F7-4679-BD72-D73657BE6A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10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fr-FR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fr-FR">
          <a:solidFill>
            <a:schemeClr val="tx2"/>
          </a:solidFill>
        </a:defRPr>
      </a:lvl2pPr>
      <a:lvl3pPr eaLnBrk="1" latinLnBrk="0" hangingPunct="1">
        <a:defRPr kumimoji="0" lang="fr-FR">
          <a:solidFill>
            <a:schemeClr val="tx2"/>
          </a:solidFill>
        </a:defRPr>
      </a:lvl3pPr>
      <a:lvl4pPr eaLnBrk="1" latinLnBrk="0" hangingPunct="1">
        <a:defRPr kumimoji="0" lang="fr-FR">
          <a:solidFill>
            <a:schemeClr val="tx2"/>
          </a:solidFill>
        </a:defRPr>
      </a:lvl4pPr>
      <a:lvl5pPr eaLnBrk="1" latinLnBrk="0" hangingPunct="1">
        <a:defRPr kumimoji="0" lang="fr-FR">
          <a:solidFill>
            <a:schemeClr val="tx2"/>
          </a:solidFill>
        </a:defRPr>
      </a:lvl5pPr>
      <a:lvl6pPr eaLnBrk="1" latinLnBrk="0" hangingPunct="1">
        <a:defRPr kumimoji="0" lang="fr-FR">
          <a:solidFill>
            <a:schemeClr val="tx2"/>
          </a:solidFill>
        </a:defRPr>
      </a:lvl6pPr>
      <a:lvl7pPr eaLnBrk="1" latinLnBrk="0" hangingPunct="1">
        <a:defRPr kumimoji="0" lang="fr-FR">
          <a:solidFill>
            <a:schemeClr val="tx2"/>
          </a:solidFill>
        </a:defRPr>
      </a:lvl7pPr>
      <a:lvl8pPr eaLnBrk="1" latinLnBrk="0" hangingPunct="1">
        <a:defRPr kumimoji="0" lang="fr-FR">
          <a:solidFill>
            <a:schemeClr val="tx2"/>
          </a:solidFill>
        </a:defRPr>
      </a:lvl8pPr>
      <a:lvl9pPr eaLnBrk="1" latinLnBrk="0" hangingPunct="1">
        <a:defRPr kumimoji="0" lang="fr-FR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fr-FR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fr-FR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fr-FR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fr-FR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6654" y="647328"/>
            <a:ext cx="7781730" cy="621432"/>
          </a:xfrm>
        </p:spPr>
        <p:txBody>
          <a:bodyPr>
            <a:noAutofit/>
          </a:bodyPr>
          <a:lstStyle/>
          <a:p>
            <a:r>
              <a:rPr lang="fr-FR" dirty="0" smtClean="0"/>
              <a:t>LES concepts de diffusion et de résistance</a:t>
            </a:r>
            <a:endParaRPr lang="fr-FR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" b="2308"/>
          <a:stretch>
            <a:fillRect/>
          </a:stretch>
        </p:blipFill>
        <p:spPr bwMode="auto">
          <a:xfrm>
            <a:off x="251520" y="2132856"/>
            <a:ext cx="22860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20007" r="17112" b="27295"/>
          <a:stretch/>
        </p:blipFill>
        <p:spPr bwMode="auto">
          <a:xfrm>
            <a:off x="2812142" y="2132856"/>
            <a:ext cx="3416042" cy="18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7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3" b="15593"/>
          <a:stretch>
            <a:fillRect/>
          </a:stretch>
        </p:blipFill>
        <p:spPr bwMode="auto">
          <a:xfrm>
            <a:off x="6534150" y="2132856"/>
            <a:ext cx="22860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4544409"/>
            <a:ext cx="227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dépôt sec et humide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113709" y="4005064"/>
            <a:ext cx="289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diffusion moléculaire et turbulente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31485" y="4510861"/>
            <a:ext cx="248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concept de résistance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303388" y="6372036"/>
            <a:ext cx="573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Benjamin LOUBET INRA (</a:t>
            </a:r>
            <a:r>
              <a:rPr lang="fr-FR" dirty="0" err="1" smtClean="0"/>
              <a:t>google</a:t>
            </a:r>
            <a:r>
              <a:rPr lang="fr-FR" dirty="0" smtClean="0"/>
              <a:t> : « INRA Loubet 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32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16353" b="13091"/>
          <a:stretch/>
        </p:blipFill>
        <p:spPr bwMode="auto">
          <a:xfrm>
            <a:off x="471033" y="1124744"/>
            <a:ext cx="8133415" cy="487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fr-FR" altLang="fr-FR" sz="2400" dirty="0" smtClean="0">
                <a:solidFill>
                  <a:schemeClr val="tx2"/>
                </a:solidFill>
                <a:latin typeface="+mn-lt"/>
              </a:rPr>
              <a:t>EVOLUTION SCHÉMATIQUE D’UNE COUCHE LIMITE VERS LA TURBULENCE TURBULENTE</a:t>
            </a:r>
            <a:endParaRPr lang="fr-FR" altLang="fr-FR" sz="24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3" r="-18083"/>
          <a:stretch/>
        </p:blipFill>
        <p:spPr bwMode="auto">
          <a:xfrm>
            <a:off x="251520" y="1888331"/>
            <a:ext cx="8568630" cy="384492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>
                <a:lumMod val="50000"/>
              </a:schemeClr>
            </a:solidFill>
          </a:ln>
          <a:effectLst/>
          <a:extLst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921896" y="2492896"/>
            <a:ext cx="247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chemeClr val="bg1"/>
                </a:solidFill>
                <a:latin typeface="Symbol" panose="05050102010706020507" pitchFamily="18" charset="2"/>
              </a:rPr>
              <a:t>n</a:t>
            </a:r>
            <a:r>
              <a:rPr lang="fr-FR" altLang="fr-FR" sz="1800" baseline="-25000" dirty="0" err="1" smtClean="0">
                <a:solidFill>
                  <a:schemeClr val="bg1"/>
                </a:solidFill>
                <a:latin typeface="+mn-lt"/>
              </a:rPr>
              <a:t>air</a:t>
            </a:r>
            <a:r>
              <a:rPr lang="fr-FR" altLang="fr-FR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altLang="fr-FR" sz="1800" dirty="0">
                <a:solidFill>
                  <a:schemeClr val="bg1"/>
                </a:solidFill>
                <a:latin typeface="+mn-lt"/>
              </a:rPr>
              <a:t>= 1.55 10</a:t>
            </a:r>
            <a:r>
              <a:rPr lang="fr-FR" altLang="fr-FR" sz="1800" baseline="30000" dirty="0">
                <a:solidFill>
                  <a:schemeClr val="bg1"/>
                </a:solidFill>
                <a:latin typeface="+mn-lt"/>
              </a:rPr>
              <a:t>-5</a:t>
            </a:r>
            <a:r>
              <a:rPr lang="fr-FR" altLang="fr-FR" sz="1800" dirty="0">
                <a:solidFill>
                  <a:schemeClr val="bg1"/>
                </a:solidFill>
                <a:latin typeface="+mn-lt"/>
              </a:rPr>
              <a:t> m</a:t>
            </a:r>
            <a:r>
              <a:rPr lang="fr-FR" altLang="fr-FR" sz="180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fr-FR" altLang="fr-FR" sz="1800" dirty="0">
                <a:solidFill>
                  <a:schemeClr val="bg1"/>
                </a:solidFill>
                <a:latin typeface="+mn-lt"/>
              </a:rPr>
              <a:t> s</a:t>
            </a:r>
            <a:r>
              <a:rPr lang="fr-FR" altLang="fr-FR" sz="1800" baseline="30000" dirty="0">
                <a:solidFill>
                  <a:schemeClr val="bg1"/>
                </a:solidFill>
                <a:latin typeface="+mn-lt"/>
              </a:rPr>
              <a:t>-1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5496" y="5962054"/>
            <a:ext cx="9108504" cy="92333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latin typeface="+mn-lt"/>
              </a:rPr>
              <a:t>Dans tube d=0.1 m,  </a:t>
            </a:r>
            <a:r>
              <a:rPr lang="fr-FR" altLang="fr-FR" sz="1800" dirty="0">
                <a:latin typeface="+mn-lt"/>
              </a:rPr>
              <a:t>quelle est la vitesse de </a:t>
            </a:r>
            <a:r>
              <a:rPr lang="fr-FR" altLang="fr-FR" sz="1800" dirty="0" smtClean="0">
                <a:latin typeface="+mn-lt"/>
              </a:rPr>
              <a:t>transition entre </a:t>
            </a:r>
            <a:r>
              <a:rPr lang="fr-FR" altLang="fr-FR" sz="1800" dirty="0">
                <a:latin typeface="+mn-lt"/>
              </a:rPr>
              <a:t>laminaire et turbulent</a:t>
            </a:r>
            <a:r>
              <a:rPr lang="fr-FR" altLang="fr-FR" sz="1800" dirty="0" smtClean="0">
                <a:latin typeface="+mn-lt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latin typeface="+mn-lt"/>
              </a:rPr>
              <a:t>Quel est le nombre de Reynolds à la surface d’une plaque plane?</a:t>
            </a:r>
            <a:endParaRPr lang="fr-FR" altLang="fr-FR" sz="18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166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fr-FR" altLang="fr-FR" sz="2400" dirty="0" smtClean="0">
                <a:solidFill>
                  <a:schemeClr val="tx2"/>
                </a:solidFill>
                <a:latin typeface="+mn-lt"/>
              </a:rPr>
              <a:t>UN ÉCOULEMENT EST-IL LAMINAIRE OU TURBULENT ?</a:t>
            </a:r>
            <a:endParaRPr lang="fr-FR" altLang="fr-FR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596767" y="5157192"/>
            <a:ext cx="3079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</a:rPr>
              <a:t>Nb de Reynolds critique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2059657"/>
            <a:ext cx="4919984" cy="34575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pSp>
        <p:nvGrpSpPr>
          <p:cNvPr id="3" name="Groupe 2"/>
          <p:cNvGrpSpPr/>
          <p:nvPr/>
        </p:nvGrpSpPr>
        <p:grpSpPr>
          <a:xfrm>
            <a:off x="304800" y="2621632"/>
            <a:ext cx="3276600" cy="2209800"/>
            <a:chOff x="304800" y="2819400"/>
            <a:chExt cx="3276600" cy="2209800"/>
          </a:xfrm>
        </p:grpSpPr>
        <p:sp>
          <p:nvSpPr>
            <p:cNvPr id="37042" name="Rectangle 5"/>
            <p:cNvSpPr>
              <a:spLocks noChangeArrowheads="1"/>
            </p:cNvSpPr>
            <p:nvPr/>
          </p:nvSpPr>
          <p:spPr bwMode="auto">
            <a:xfrm>
              <a:off x="304800" y="2819400"/>
              <a:ext cx="3276600" cy="2209800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43" name="Line 6"/>
            <p:cNvSpPr>
              <a:spLocks noChangeShapeType="1"/>
            </p:cNvSpPr>
            <p:nvPr/>
          </p:nvSpPr>
          <p:spPr bwMode="auto">
            <a:xfrm>
              <a:off x="1905000" y="2819400"/>
              <a:ext cx="0" cy="2209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7044" name="Oval 7"/>
            <p:cNvSpPr>
              <a:spLocks noChangeArrowheads="1"/>
            </p:cNvSpPr>
            <p:nvPr/>
          </p:nvSpPr>
          <p:spPr bwMode="auto">
            <a:xfrm>
              <a:off x="685800" y="34290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45" name="Oval 8"/>
            <p:cNvSpPr>
              <a:spLocks noChangeArrowheads="1"/>
            </p:cNvSpPr>
            <p:nvPr/>
          </p:nvSpPr>
          <p:spPr bwMode="auto">
            <a:xfrm>
              <a:off x="474663" y="3962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46" name="Oval 9"/>
            <p:cNvSpPr>
              <a:spLocks noChangeArrowheads="1"/>
            </p:cNvSpPr>
            <p:nvPr/>
          </p:nvSpPr>
          <p:spPr bwMode="auto">
            <a:xfrm>
              <a:off x="930275" y="38941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47" name="Oval 10"/>
            <p:cNvSpPr>
              <a:spLocks noChangeArrowheads="1"/>
            </p:cNvSpPr>
            <p:nvPr/>
          </p:nvSpPr>
          <p:spPr bwMode="auto">
            <a:xfrm>
              <a:off x="1090613" y="354488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48" name="Oval 11"/>
            <p:cNvSpPr>
              <a:spLocks noChangeArrowheads="1"/>
            </p:cNvSpPr>
            <p:nvPr/>
          </p:nvSpPr>
          <p:spPr bwMode="auto">
            <a:xfrm>
              <a:off x="1371600" y="41910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49" name="Oval 12"/>
            <p:cNvSpPr>
              <a:spLocks noChangeArrowheads="1"/>
            </p:cNvSpPr>
            <p:nvPr/>
          </p:nvSpPr>
          <p:spPr bwMode="auto">
            <a:xfrm>
              <a:off x="685800" y="3733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50" name="Oval 13"/>
            <p:cNvSpPr>
              <a:spLocks noChangeArrowheads="1"/>
            </p:cNvSpPr>
            <p:nvPr/>
          </p:nvSpPr>
          <p:spPr bwMode="auto">
            <a:xfrm>
              <a:off x="1752600" y="4267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51" name="Oval 14"/>
            <p:cNvSpPr>
              <a:spLocks noChangeArrowheads="1"/>
            </p:cNvSpPr>
            <p:nvPr/>
          </p:nvSpPr>
          <p:spPr bwMode="auto">
            <a:xfrm>
              <a:off x="3227388" y="35750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52" name="Oval 15"/>
            <p:cNvSpPr>
              <a:spLocks noChangeArrowheads="1"/>
            </p:cNvSpPr>
            <p:nvPr/>
          </p:nvSpPr>
          <p:spPr bwMode="auto">
            <a:xfrm>
              <a:off x="2344738" y="4089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53" name="Oval 16"/>
            <p:cNvSpPr>
              <a:spLocks noChangeArrowheads="1"/>
            </p:cNvSpPr>
            <p:nvPr/>
          </p:nvSpPr>
          <p:spPr bwMode="auto">
            <a:xfrm>
              <a:off x="990600" y="30480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54" name="Oval 17"/>
            <p:cNvSpPr>
              <a:spLocks noChangeArrowheads="1"/>
            </p:cNvSpPr>
            <p:nvPr/>
          </p:nvSpPr>
          <p:spPr bwMode="auto">
            <a:xfrm>
              <a:off x="1143000" y="3352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55" name="Oval 18"/>
            <p:cNvSpPr>
              <a:spLocks noChangeArrowheads="1"/>
            </p:cNvSpPr>
            <p:nvPr/>
          </p:nvSpPr>
          <p:spPr bwMode="auto">
            <a:xfrm>
              <a:off x="869950" y="35369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56" name="Oval 19"/>
            <p:cNvSpPr>
              <a:spLocks noChangeArrowheads="1"/>
            </p:cNvSpPr>
            <p:nvPr/>
          </p:nvSpPr>
          <p:spPr bwMode="auto">
            <a:xfrm>
              <a:off x="1295400" y="3505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57" name="Oval 20"/>
            <p:cNvSpPr>
              <a:spLocks noChangeArrowheads="1"/>
            </p:cNvSpPr>
            <p:nvPr/>
          </p:nvSpPr>
          <p:spPr bwMode="auto">
            <a:xfrm>
              <a:off x="1371600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58" name="Oval 21"/>
            <p:cNvSpPr>
              <a:spLocks noChangeArrowheads="1"/>
            </p:cNvSpPr>
            <p:nvPr/>
          </p:nvSpPr>
          <p:spPr bwMode="auto">
            <a:xfrm>
              <a:off x="1628775" y="38020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59" name="Oval 22"/>
            <p:cNvSpPr>
              <a:spLocks noChangeArrowheads="1"/>
            </p:cNvSpPr>
            <p:nvPr/>
          </p:nvSpPr>
          <p:spPr bwMode="auto">
            <a:xfrm>
              <a:off x="1295400" y="37338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60" name="Oval 23"/>
            <p:cNvSpPr>
              <a:spLocks noChangeArrowheads="1"/>
            </p:cNvSpPr>
            <p:nvPr/>
          </p:nvSpPr>
          <p:spPr bwMode="auto">
            <a:xfrm>
              <a:off x="1219200" y="3962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61" name="Oval 24"/>
            <p:cNvSpPr>
              <a:spLocks noChangeArrowheads="1"/>
            </p:cNvSpPr>
            <p:nvPr/>
          </p:nvSpPr>
          <p:spPr bwMode="auto">
            <a:xfrm rot="16200000">
              <a:off x="447675" y="47418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62" name="Oval 25"/>
            <p:cNvSpPr>
              <a:spLocks noChangeArrowheads="1"/>
            </p:cNvSpPr>
            <p:nvPr/>
          </p:nvSpPr>
          <p:spPr bwMode="auto">
            <a:xfrm rot="16200000">
              <a:off x="704850" y="4597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63" name="Oval 26"/>
            <p:cNvSpPr>
              <a:spLocks noChangeArrowheads="1"/>
            </p:cNvSpPr>
            <p:nvPr/>
          </p:nvSpPr>
          <p:spPr bwMode="auto">
            <a:xfrm rot="16200000">
              <a:off x="912813" y="449738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64" name="Oval 27"/>
            <p:cNvSpPr>
              <a:spLocks noChangeArrowheads="1"/>
            </p:cNvSpPr>
            <p:nvPr/>
          </p:nvSpPr>
          <p:spPr bwMode="auto">
            <a:xfrm rot="16200000">
              <a:off x="563563" y="43370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65" name="Oval 28"/>
            <p:cNvSpPr>
              <a:spLocks noChangeArrowheads="1"/>
            </p:cNvSpPr>
            <p:nvPr/>
          </p:nvSpPr>
          <p:spPr bwMode="auto">
            <a:xfrm rot="16200000">
              <a:off x="439738" y="36496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66" name="Oval 29"/>
            <p:cNvSpPr>
              <a:spLocks noChangeArrowheads="1"/>
            </p:cNvSpPr>
            <p:nvPr/>
          </p:nvSpPr>
          <p:spPr bwMode="auto">
            <a:xfrm rot="16200000">
              <a:off x="752475" y="47418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67" name="Oval 30"/>
            <p:cNvSpPr>
              <a:spLocks noChangeArrowheads="1"/>
            </p:cNvSpPr>
            <p:nvPr/>
          </p:nvSpPr>
          <p:spPr bwMode="auto">
            <a:xfrm rot="16200000">
              <a:off x="1752600" y="4800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68" name="Oval 31"/>
            <p:cNvSpPr>
              <a:spLocks noChangeArrowheads="1"/>
            </p:cNvSpPr>
            <p:nvPr/>
          </p:nvSpPr>
          <p:spPr bwMode="auto">
            <a:xfrm rot="16200000">
              <a:off x="1285875" y="48180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69" name="Oval 32"/>
            <p:cNvSpPr>
              <a:spLocks noChangeArrowheads="1"/>
            </p:cNvSpPr>
            <p:nvPr/>
          </p:nvSpPr>
          <p:spPr bwMode="auto">
            <a:xfrm rot="16200000">
              <a:off x="1265238" y="45926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70" name="Oval 33"/>
            <p:cNvSpPr>
              <a:spLocks noChangeArrowheads="1"/>
            </p:cNvSpPr>
            <p:nvPr/>
          </p:nvSpPr>
          <p:spPr bwMode="auto">
            <a:xfrm rot="16200000">
              <a:off x="812800" y="43846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71" name="Oval 34"/>
            <p:cNvSpPr>
              <a:spLocks noChangeArrowheads="1"/>
            </p:cNvSpPr>
            <p:nvPr/>
          </p:nvSpPr>
          <p:spPr bwMode="auto">
            <a:xfrm rot="16200000">
              <a:off x="1514475" y="40560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72" name="Oval 35"/>
            <p:cNvSpPr>
              <a:spLocks noChangeArrowheads="1"/>
            </p:cNvSpPr>
            <p:nvPr/>
          </p:nvSpPr>
          <p:spPr bwMode="auto">
            <a:xfrm rot="16200000">
              <a:off x="371475" y="42846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73" name="Oval 36"/>
            <p:cNvSpPr>
              <a:spLocks noChangeArrowheads="1"/>
            </p:cNvSpPr>
            <p:nvPr/>
          </p:nvSpPr>
          <p:spPr bwMode="auto">
            <a:xfrm rot="16200000">
              <a:off x="555625" y="45577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74" name="Oval 37"/>
            <p:cNvSpPr>
              <a:spLocks noChangeArrowheads="1"/>
            </p:cNvSpPr>
            <p:nvPr/>
          </p:nvSpPr>
          <p:spPr bwMode="auto">
            <a:xfrm rot="16200000">
              <a:off x="523875" y="41322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75" name="Oval 38"/>
            <p:cNvSpPr>
              <a:spLocks noChangeArrowheads="1"/>
            </p:cNvSpPr>
            <p:nvPr/>
          </p:nvSpPr>
          <p:spPr bwMode="auto">
            <a:xfrm rot="16200000">
              <a:off x="752475" y="41322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76" name="Oval 39"/>
            <p:cNvSpPr>
              <a:spLocks noChangeArrowheads="1"/>
            </p:cNvSpPr>
            <p:nvPr/>
          </p:nvSpPr>
          <p:spPr bwMode="auto">
            <a:xfrm rot="16200000">
              <a:off x="981075" y="42084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77" name="Oval 40"/>
            <p:cNvSpPr>
              <a:spLocks noChangeArrowheads="1"/>
            </p:cNvSpPr>
            <p:nvPr/>
          </p:nvSpPr>
          <p:spPr bwMode="auto">
            <a:xfrm rot="16200000">
              <a:off x="1112838" y="428942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78" name="Oval 41"/>
            <p:cNvSpPr>
              <a:spLocks noChangeArrowheads="1"/>
            </p:cNvSpPr>
            <p:nvPr/>
          </p:nvSpPr>
          <p:spPr bwMode="auto">
            <a:xfrm rot="16200000">
              <a:off x="808038" y="39957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79" name="Oval 42"/>
            <p:cNvSpPr>
              <a:spLocks noChangeArrowheads="1"/>
            </p:cNvSpPr>
            <p:nvPr/>
          </p:nvSpPr>
          <p:spPr bwMode="auto">
            <a:xfrm rot="16200000">
              <a:off x="1438275" y="37512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80" name="Oval 43"/>
            <p:cNvSpPr>
              <a:spLocks noChangeArrowheads="1"/>
            </p:cNvSpPr>
            <p:nvPr/>
          </p:nvSpPr>
          <p:spPr bwMode="auto">
            <a:xfrm flipV="1">
              <a:off x="322263" y="29829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81" name="Oval 44"/>
            <p:cNvSpPr>
              <a:spLocks noChangeArrowheads="1"/>
            </p:cNvSpPr>
            <p:nvPr/>
          </p:nvSpPr>
          <p:spPr bwMode="auto">
            <a:xfrm flipV="1">
              <a:off x="727075" y="286702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82" name="Oval 45"/>
            <p:cNvSpPr>
              <a:spLocks noChangeArrowheads="1"/>
            </p:cNvSpPr>
            <p:nvPr/>
          </p:nvSpPr>
          <p:spPr bwMode="auto">
            <a:xfrm flipV="1">
              <a:off x="1600200" y="30480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83" name="Oval 46"/>
            <p:cNvSpPr>
              <a:spLocks noChangeArrowheads="1"/>
            </p:cNvSpPr>
            <p:nvPr/>
          </p:nvSpPr>
          <p:spPr bwMode="auto">
            <a:xfrm flipV="1">
              <a:off x="779463" y="30591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84" name="Oval 47"/>
            <p:cNvSpPr>
              <a:spLocks noChangeArrowheads="1"/>
            </p:cNvSpPr>
            <p:nvPr/>
          </p:nvSpPr>
          <p:spPr bwMode="auto">
            <a:xfrm flipV="1">
              <a:off x="506413" y="28749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85" name="Oval 48"/>
            <p:cNvSpPr>
              <a:spLocks noChangeArrowheads="1"/>
            </p:cNvSpPr>
            <p:nvPr/>
          </p:nvSpPr>
          <p:spPr bwMode="auto">
            <a:xfrm flipV="1">
              <a:off x="931863" y="29067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86" name="Oval 49"/>
            <p:cNvSpPr>
              <a:spLocks noChangeArrowheads="1"/>
            </p:cNvSpPr>
            <p:nvPr/>
          </p:nvSpPr>
          <p:spPr bwMode="auto">
            <a:xfrm>
              <a:off x="2514600" y="4419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87" name="Oval 50"/>
            <p:cNvSpPr>
              <a:spLocks noChangeArrowheads="1"/>
            </p:cNvSpPr>
            <p:nvPr/>
          </p:nvSpPr>
          <p:spPr bwMode="auto">
            <a:xfrm>
              <a:off x="454025" y="34448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88" name="Oval 51"/>
            <p:cNvSpPr>
              <a:spLocks noChangeArrowheads="1"/>
            </p:cNvSpPr>
            <p:nvPr/>
          </p:nvSpPr>
          <p:spPr bwMode="auto">
            <a:xfrm>
              <a:off x="1789113" y="39354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89" name="Oval 52"/>
            <p:cNvSpPr>
              <a:spLocks noChangeArrowheads="1"/>
            </p:cNvSpPr>
            <p:nvPr/>
          </p:nvSpPr>
          <p:spPr bwMode="auto">
            <a:xfrm>
              <a:off x="1949450" y="35861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90" name="Oval 53"/>
            <p:cNvSpPr>
              <a:spLocks noChangeArrowheads="1"/>
            </p:cNvSpPr>
            <p:nvPr/>
          </p:nvSpPr>
          <p:spPr bwMode="auto">
            <a:xfrm>
              <a:off x="2603500" y="39227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91" name="Oval 54"/>
            <p:cNvSpPr>
              <a:spLocks noChangeArrowheads="1"/>
            </p:cNvSpPr>
            <p:nvPr/>
          </p:nvSpPr>
          <p:spPr bwMode="auto">
            <a:xfrm>
              <a:off x="2849563" y="44259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92" name="Oval 55"/>
            <p:cNvSpPr>
              <a:spLocks noChangeArrowheads="1"/>
            </p:cNvSpPr>
            <p:nvPr/>
          </p:nvSpPr>
          <p:spPr bwMode="auto">
            <a:xfrm>
              <a:off x="2311400" y="38481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93" name="Oval 56"/>
            <p:cNvSpPr>
              <a:spLocks noChangeArrowheads="1"/>
            </p:cNvSpPr>
            <p:nvPr/>
          </p:nvSpPr>
          <p:spPr bwMode="auto">
            <a:xfrm>
              <a:off x="2138363" y="36655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94" name="Oval 57"/>
            <p:cNvSpPr>
              <a:spLocks noChangeArrowheads="1"/>
            </p:cNvSpPr>
            <p:nvPr/>
          </p:nvSpPr>
          <p:spPr bwMode="auto">
            <a:xfrm>
              <a:off x="2298700" y="34448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95" name="Oval 58"/>
            <p:cNvSpPr>
              <a:spLocks noChangeArrowheads="1"/>
            </p:cNvSpPr>
            <p:nvPr/>
          </p:nvSpPr>
          <p:spPr bwMode="auto">
            <a:xfrm>
              <a:off x="2052638" y="3327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96" name="Oval 59"/>
            <p:cNvSpPr>
              <a:spLocks noChangeArrowheads="1"/>
            </p:cNvSpPr>
            <p:nvPr/>
          </p:nvSpPr>
          <p:spPr bwMode="auto">
            <a:xfrm>
              <a:off x="1728788" y="357822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97" name="Oval 60"/>
            <p:cNvSpPr>
              <a:spLocks noChangeArrowheads="1"/>
            </p:cNvSpPr>
            <p:nvPr/>
          </p:nvSpPr>
          <p:spPr bwMode="auto">
            <a:xfrm>
              <a:off x="2527300" y="32369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98" name="Oval 61"/>
            <p:cNvSpPr>
              <a:spLocks noChangeArrowheads="1"/>
            </p:cNvSpPr>
            <p:nvPr/>
          </p:nvSpPr>
          <p:spPr bwMode="auto">
            <a:xfrm>
              <a:off x="2230438" y="31654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099" name="Oval 62"/>
            <p:cNvSpPr>
              <a:spLocks noChangeArrowheads="1"/>
            </p:cNvSpPr>
            <p:nvPr/>
          </p:nvSpPr>
          <p:spPr bwMode="auto">
            <a:xfrm>
              <a:off x="2860675" y="35337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00" name="Oval 63"/>
            <p:cNvSpPr>
              <a:spLocks noChangeArrowheads="1"/>
            </p:cNvSpPr>
            <p:nvPr/>
          </p:nvSpPr>
          <p:spPr bwMode="auto">
            <a:xfrm>
              <a:off x="2527300" y="34655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01" name="Oval 64"/>
            <p:cNvSpPr>
              <a:spLocks noChangeArrowheads="1"/>
            </p:cNvSpPr>
            <p:nvPr/>
          </p:nvSpPr>
          <p:spPr bwMode="auto">
            <a:xfrm>
              <a:off x="2078038" y="40036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02" name="Oval 65"/>
            <p:cNvSpPr>
              <a:spLocks noChangeArrowheads="1"/>
            </p:cNvSpPr>
            <p:nvPr/>
          </p:nvSpPr>
          <p:spPr bwMode="auto">
            <a:xfrm>
              <a:off x="2908300" y="41513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03" name="Oval 66"/>
            <p:cNvSpPr>
              <a:spLocks noChangeArrowheads="1"/>
            </p:cNvSpPr>
            <p:nvPr/>
          </p:nvSpPr>
          <p:spPr bwMode="auto">
            <a:xfrm rot="16200000">
              <a:off x="993775" y="4775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04" name="Oval 67"/>
            <p:cNvSpPr>
              <a:spLocks noChangeArrowheads="1"/>
            </p:cNvSpPr>
            <p:nvPr/>
          </p:nvSpPr>
          <p:spPr bwMode="auto">
            <a:xfrm rot="16200000">
              <a:off x="1563688" y="46386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05" name="Oval 68"/>
            <p:cNvSpPr>
              <a:spLocks noChangeArrowheads="1"/>
            </p:cNvSpPr>
            <p:nvPr/>
          </p:nvSpPr>
          <p:spPr bwMode="auto">
            <a:xfrm rot="16200000">
              <a:off x="1422400" y="437832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06" name="Oval 69"/>
            <p:cNvSpPr>
              <a:spLocks noChangeArrowheads="1"/>
            </p:cNvSpPr>
            <p:nvPr/>
          </p:nvSpPr>
          <p:spPr bwMode="auto">
            <a:xfrm rot="16200000">
              <a:off x="1611313" y="47831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07" name="Oval 70"/>
            <p:cNvSpPr>
              <a:spLocks noChangeArrowheads="1"/>
            </p:cNvSpPr>
            <p:nvPr/>
          </p:nvSpPr>
          <p:spPr bwMode="auto">
            <a:xfrm rot="16200000">
              <a:off x="1916113" y="46307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08" name="Oval 71"/>
            <p:cNvSpPr>
              <a:spLocks noChangeArrowheads="1"/>
            </p:cNvSpPr>
            <p:nvPr/>
          </p:nvSpPr>
          <p:spPr bwMode="auto">
            <a:xfrm rot="16200000">
              <a:off x="3178175" y="48339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09" name="Oval 72"/>
            <p:cNvSpPr>
              <a:spLocks noChangeArrowheads="1"/>
            </p:cNvSpPr>
            <p:nvPr/>
          </p:nvSpPr>
          <p:spPr bwMode="auto">
            <a:xfrm rot="16200000">
              <a:off x="2124075" y="46339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10" name="Oval 73"/>
            <p:cNvSpPr>
              <a:spLocks noChangeArrowheads="1"/>
            </p:cNvSpPr>
            <p:nvPr/>
          </p:nvSpPr>
          <p:spPr bwMode="auto">
            <a:xfrm rot="16200000">
              <a:off x="1671638" y="44259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11" name="Oval 74"/>
            <p:cNvSpPr>
              <a:spLocks noChangeArrowheads="1"/>
            </p:cNvSpPr>
            <p:nvPr/>
          </p:nvSpPr>
          <p:spPr bwMode="auto">
            <a:xfrm rot="16200000">
              <a:off x="2746375" y="37877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12" name="Oval 75"/>
            <p:cNvSpPr>
              <a:spLocks noChangeArrowheads="1"/>
            </p:cNvSpPr>
            <p:nvPr/>
          </p:nvSpPr>
          <p:spPr bwMode="auto">
            <a:xfrm rot="16200000">
              <a:off x="1230313" y="43259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13" name="Oval 76"/>
            <p:cNvSpPr>
              <a:spLocks noChangeArrowheads="1"/>
            </p:cNvSpPr>
            <p:nvPr/>
          </p:nvSpPr>
          <p:spPr bwMode="auto">
            <a:xfrm rot="16200000">
              <a:off x="1414463" y="459898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14" name="Oval 77"/>
            <p:cNvSpPr>
              <a:spLocks noChangeArrowheads="1"/>
            </p:cNvSpPr>
            <p:nvPr/>
          </p:nvSpPr>
          <p:spPr bwMode="auto">
            <a:xfrm rot="16200000">
              <a:off x="858838" y="37592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15" name="Oval 78"/>
            <p:cNvSpPr>
              <a:spLocks noChangeArrowheads="1"/>
            </p:cNvSpPr>
            <p:nvPr/>
          </p:nvSpPr>
          <p:spPr bwMode="auto">
            <a:xfrm rot="16200000">
              <a:off x="450850" y="37925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16" name="Oval 79"/>
            <p:cNvSpPr>
              <a:spLocks noChangeArrowheads="1"/>
            </p:cNvSpPr>
            <p:nvPr/>
          </p:nvSpPr>
          <p:spPr bwMode="auto">
            <a:xfrm rot="16200000">
              <a:off x="2027238" y="42243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17" name="Oval 80"/>
            <p:cNvSpPr>
              <a:spLocks noChangeArrowheads="1"/>
            </p:cNvSpPr>
            <p:nvPr/>
          </p:nvSpPr>
          <p:spPr bwMode="auto">
            <a:xfrm rot="16200000">
              <a:off x="2614613" y="46212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18" name="Oval 81"/>
            <p:cNvSpPr>
              <a:spLocks noChangeArrowheads="1"/>
            </p:cNvSpPr>
            <p:nvPr/>
          </p:nvSpPr>
          <p:spPr bwMode="auto">
            <a:xfrm rot="16200000">
              <a:off x="2982913" y="31702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19" name="Oval 82"/>
            <p:cNvSpPr>
              <a:spLocks noChangeArrowheads="1"/>
            </p:cNvSpPr>
            <p:nvPr/>
          </p:nvSpPr>
          <p:spPr bwMode="auto">
            <a:xfrm flipV="1">
              <a:off x="504825" y="31178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20" name="Oval 83"/>
            <p:cNvSpPr>
              <a:spLocks noChangeArrowheads="1"/>
            </p:cNvSpPr>
            <p:nvPr/>
          </p:nvSpPr>
          <p:spPr bwMode="auto">
            <a:xfrm flipV="1">
              <a:off x="1738313" y="31877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21" name="Oval 84"/>
            <p:cNvSpPr>
              <a:spLocks noChangeArrowheads="1"/>
            </p:cNvSpPr>
            <p:nvPr/>
          </p:nvSpPr>
          <p:spPr bwMode="auto">
            <a:xfrm flipV="1">
              <a:off x="1485900" y="340518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22" name="Oval 85"/>
            <p:cNvSpPr>
              <a:spLocks noChangeArrowheads="1"/>
            </p:cNvSpPr>
            <p:nvPr/>
          </p:nvSpPr>
          <p:spPr bwMode="auto">
            <a:xfrm flipV="1">
              <a:off x="892175" y="32956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23" name="Oval 86"/>
            <p:cNvSpPr>
              <a:spLocks noChangeArrowheads="1"/>
            </p:cNvSpPr>
            <p:nvPr/>
          </p:nvSpPr>
          <p:spPr bwMode="auto">
            <a:xfrm flipV="1">
              <a:off x="1365250" y="29162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24" name="Oval 87"/>
            <p:cNvSpPr>
              <a:spLocks noChangeArrowheads="1"/>
            </p:cNvSpPr>
            <p:nvPr/>
          </p:nvSpPr>
          <p:spPr bwMode="auto">
            <a:xfrm flipV="1">
              <a:off x="1790700" y="294798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7125" name="Line 88"/>
            <p:cNvSpPr>
              <a:spLocks noChangeShapeType="1"/>
            </p:cNvSpPr>
            <p:nvPr/>
          </p:nvSpPr>
          <p:spPr bwMode="auto">
            <a:xfrm>
              <a:off x="1598613" y="281940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7126" name="Line 89"/>
            <p:cNvSpPr>
              <a:spLocks noChangeShapeType="1"/>
            </p:cNvSpPr>
            <p:nvPr/>
          </p:nvSpPr>
          <p:spPr bwMode="auto">
            <a:xfrm>
              <a:off x="2209800" y="281940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81000" y="2088232"/>
            <a:ext cx="3048000" cy="3375026"/>
            <a:chOff x="381000" y="2286000"/>
            <a:chExt cx="3048000" cy="3375026"/>
          </a:xfrm>
        </p:grpSpPr>
        <p:sp>
          <p:nvSpPr>
            <p:cNvPr id="36883" name="Text Box 90"/>
            <p:cNvSpPr txBox="1">
              <a:spLocks noChangeArrowheads="1"/>
            </p:cNvSpPr>
            <p:nvPr/>
          </p:nvSpPr>
          <p:spPr bwMode="auto">
            <a:xfrm>
              <a:off x="1495425" y="2286000"/>
              <a:ext cx="8667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latin typeface="Comic Sans MS" pitchFamily="66" charset="0"/>
                </a:rPr>
                <a:t>Surface</a:t>
              </a:r>
            </a:p>
          </p:txBody>
        </p:sp>
        <p:sp>
          <p:nvSpPr>
            <p:cNvPr id="36884" name="Line 91"/>
            <p:cNvSpPr>
              <a:spLocks noChangeShapeType="1"/>
            </p:cNvSpPr>
            <p:nvPr/>
          </p:nvSpPr>
          <p:spPr bwMode="auto">
            <a:xfrm>
              <a:off x="1828800" y="2590800"/>
              <a:ext cx="76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36885" name="Group 92"/>
            <p:cNvGrpSpPr>
              <a:grpSpLocks/>
            </p:cNvGrpSpPr>
            <p:nvPr/>
          </p:nvGrpSpPr>
          <p:grpSpPr bwMode="auto">
            <a:xfrm>
              <a:off x="1447800" y="3505200"/>
              <a:ext cx="990600" cy="860425"/>
              <a:chOff x="480" y="2496"/>
              <a:chExt cx="1209" cy="926"/>
            </a:xfrm>
          </p:grpSpPr>
          <p:grpSp>
            <p:nvGrpSpPr>
              <p:cNvPr id="37012" name="Group 93"/>
              <p:cNvGrpSpPr>
                <a:grpSpLocks/>
              </p:cNvGrpSpPr>
              <p:nvPr/>
            </p:nvGrpSpPr>
            <p:grpSpPr bwMode="auto">
              <a:xfrm>
                <a:off x="548" y="2602"/>
                <a:ext cx="394" cy="398"/>
                <a:chOff x="408" y="2400"/>
                <a:chExt cx="568" cy="592"/>
              </a:xfrm>
            </p:grpSpPr>
            <p:sp>
              <p:nvSpPr>
                <p:cNvPr id="37040" name="Freeform 94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41" name="Line 95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7013" name="Group 96"/>
              <p:cNvGrpSpPr>
                <a:grpSpLocks/>
              </p:cNvGrpSpPr>
              <p:nvPr/>
            </p:nvGrpSpPr>
            <p:grpSpPr bwMode="auto">
              <a:xfrm rot="2636700">
                <a:off x="1296" y="2784"/>
                <a:ext cx="393" cy="398"/>
                <a:chOff x="408" y="2400"/>
                <a:chExt cx="568" cy="592"/>
              </a:xfrm>
            </p:grpSpPr>
            <p:sp>
              <p:nvSpPr>
                <p:cNvPr id="37038" name="Freeform 97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39" name="Line 98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7014" name="Group 99"/>
              <p:cNvGrpSpPr>
                <a:grpSpLocks/>
              </p:cNvGrpSpPr>
              <p:nvPr/>
            </p:nvGrpSpPr>
            <p:grpSpPr bwMode="auto">
              <a:xfrm>
                <a:off x="960" y="2496"/>
                <a:ext cx="144" cy="151"/>
                <a:chOff x="424" y="3152"/>
                <a:chExt cx="208" cy="224"/>
              </a:xfrm>
            </p:grpSpPr>
            <p:sp>
              <p:nvSpPr>
                <p:cNvPr id="37036" name="Freeform 100"/>
                <p:cNvSpPr>
                  <a:spLocks/>
                </p:cNvSpPr>
                <p:nvPr/>
              </p:nvSpPr>
              <p:spPr bwMode="auto">
                <a:xfrm>
                  <a:off x="424" y="3152"/>
                  <a:ext cx="208" cy="224"/>
                </a:xfrm>
                <a:custGeom>
                  <a:avLst/>
                  <a:gdLst>
                    <a:gd name="T0" fmla="*/ 56 w 208"/>
                    <a:gd name="T1" fmla="*/ 16 h 224"/>
                    <a:gd name="T2" fmla="*/ 152 w 208"/>
                    <a:gd name="T3" fmla="*/ 16 h 224"/>
                    <a:gd name="T4" fmla="*/ 200 w 208"/>
                    <a:gd name="T5" fmla="*/ 112 h 224"/>
                    <a:gd name="T6" fmla="*/ 104 w 208"/>
                    <a:gd name="T7" fmla="*/ 208 h 224"/>
                    <a:gd name="T8" fmla="*/ 8 w 208"/>
                    <a:gd name="T9" fmla="*/ 208 h 224"/>
                    <a:gd name="T10" fmla="*/ 56 w 208"/>
                    <a:gd name="T11" fmla="*/ 112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8" h="224">
                      <a:moveTo>
                        <a:pt x="56" y="16"/>
                      </a:moveTo>
                      <a:cubicBezTo>
                        <a:pt x="92" y="8"/>
                        <a:pt x="128" y="0"/>
                        <a:pt x="152" y="16"/>
                      </a:cubicBezTo>
                      <a:cubicBezTo>
                        <a:pt x="176" y="32"/>
                        <a:pt x="208" y="80"/>
                        <a:pt x="200" y="112"/>
                      </a:cubicBezTo>
                      <a:cubicBezTo>
                        <a:pt x="192" y="144"/>
                        <a:pt x="136" y="192"/>
                        <a:pt x="104" y="208"/>
                      </a:cubicBezTo>
                      <a:cubicBezTo>
                        <a:pt x="72" y="224"/>
                        <a:pt x="16" y="224"/>
                        <a:pt x="8" y="208"/>
                      </a:cubicBezTo>
                      <a:cubicBezTo>
                        <a:pt x="0" y="192"/>
                        <a:pt x="40" y="128"/>
                        <a:pt x="56" y="11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37" name="Line 101"/>
                <p:cNvSpPr>
                  <a:spLocks noChangeShapeType="1"/>
                </p:cNvSpPr>
                <p:nvPr/>
              </p:nvSpPr>
              <p:spPr bwMode="auto">
                <a:xfrm>
                  <a:off x="480" y="3264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7015" name="Group 102"/>
              <p:cNvGrpSpPr>
                <a:grpSpLocks/>
              </p:cNvGrpSpPr>
              <p:nvPr/>
            </p:nvGrpSpPr>
            <p:grpSpPr bwMode="auto">
              <a:xfrm>
                <a:off x="624" y="3216"/>
                <a:ext cx="199" cy="159"/>
                <a:chOff x="1690" y="3184"/>
                <a:chExt cx="288" cy="236"/>
              </a:xfrm>
            </p:grpSpPr>
            <p:sp>
              <p:nvSpPr>
                <p:cNvPr id="37034" name="Freeform 103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35" name="Line 104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7016" name="Group 105"/>
              <p:cNvGrpSpPr>
                <a:grpSpLocks/>
              </p:cNvGrpSpPr>
              <p:nvPr/>
            </p:nvGrpSpPr>
            <p:grpSpPr bwMode="auto">
              <a:xfrm>
                <a:off x="960" y="2736"/>
                <a:ext cx="150" cy="122"/>
                <a:chOff x="720" y="3215"/>
                <a:chExt cx="216" cy="181"/>
              </a:xfrm>
            </p:grpSpPr>
            <p:sp>
              <p:nvSpPr>
                <p:cNvPr id="37032" name="Freeform 106"/>
                <p:cNvSpPr>
                  <a:spLocks/>
                </p:cNvSpPr>
                <p:nvPr/>
              </p:nvSpPr>
              <p:spPr bwMode="auto">
                <a:xfrm>
                  <a:off x="720" y="3215"/>
                  <a:ext cx="216" cy="181"/>
                </a:xfrm>
                <a:custGeom>
                  <a:avLst/>
                  <a:gdLst>
                    <a:gd name="T0" fmla="*/ 144 w 216"/>
                    <a:gd name="T1" fmla="*/ 181 h 181"/>
                    <a:gd name="T2" fmla="*/ 24 w 216"/>
                    <a:gd name="T3" fmla="*/ 121 h 181"/>
                    <a:gd name="T4" fmla="*/ 24 w 216"/>
                    <a:gd name="T5" fmla="*/ 49 h 181"/>
                    <a:gd name="T6" fmla="*/ 96 w 216"/>
                    <a:gd name="T7" fmla="*/ 1 h 181"/>
                    <a:gd name="T8" fmla="*/ 204 w 216"/>
                    <a:gd name="T9" fmla="*/ 13 h 181"/>
                    <a:gd name="T10" fmla="*/ 216 w 216"/>
                    <a:gd name="T11" fmla="*/ 49 h 181"/>
                    <a:gd name="T12" fmla="*/ 168 w 216"/>
                    <a:gd name="T13" fmla="*/ 121 h 181"/>
                    <a:gd name="T14" fmla="*/ 132 w 216"/>
                    <a:gd name="T15" fmla="*/ 109 h 181"/>
                    <a:gd name="T16" fmla="*/ 144 w 216"/>
                    <a:gd name="T17" fmla="*/ 61 h 1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" h="181">
                      <a:moveTo>
                        <a:pt x="144" y="181"/>
                      </a:moveTo>
                      <a:cubicBezTo>
                        <a:pt x="86" y="162"/>
                        <a:pt x="69" y="166"/>
                        <a:pt x="24" y="121"/>
                      </a:cubicBezTo>
                      <a:cubicBezTo>
                        <a:pt x="16" y="97"/>
                        <a:pt x="0" y="73"/>
                        <a:pt x="24" y="49"/>
                      </a:cubicBezTo>
                      <a:cubicBezTo>
                        <a:pt x="44" y="29"/>
                        <a:pt x="96" y="1"/>
                        <a:pt x="96" y="1"/>
                      </a:cubicBezTo>
                      <a:cubicBezTo>
                        <a:pt x="132" y="5"/>
                        <a:pt x="170" y="0"/>
                        <a:pt x="204" y="13"/>
                      </a:cubicBezTo>
                      <a:cubicBezTo>
                        <a:pt x="216" y="18"/>
                        <a:pt x="216" y="36"/>
                        <a:pt x="216" y="49"/>
                      </a:cubicBezTo>
                      <a:cubicBezTo>
                        <a:pt x="216" y="101"/>
                        <a:pt x="204" y="97"/>
                        <a:pt x="168" y="121"/>
                      </a:cubicBezTo>
                      <a:cubicBezTo>
                        <a:pt x="156" y="117"/>
                        <a:pt x="137" y="121"/>
                        <a:pt x="132" y="109"/>
                      </a:cubicBezTo>
                      <a:cubicBezTo>
                        <a:pt x="126" y="94"/>
                        <a:pt x="144" y="61"/>
                        <a:pt x="144" y="61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33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816" y="3264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7017" name="Group 108"/>
              <p:cNvGrpSpPr>
                <a:grpSpLocks/>
              </p:cNvGrpSpPr>
              <p:nvPr/>
            </p:nvGrpSpPr>
            <p:grpSpPr bwMode="auto">
              <a:xfrm>
                <a:off x="1296" y="2688"/>
                <a:ext cx="200" cy="159"/>
                <a:chOff x="1690" y="3184"/>
                <a:chExt cx="288" cy="236"/>
              </a:xfrm>
            </p:grpSpPr>
            <p:sp>
              <p:nvSpPr>
                <p:cNvPr id="37030" name="Freeform 109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31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7018" name="Group 111"/>
              <p:cNvGrpSpPr>
                <a:grpSpLocks/>
              </p:cNvGrpSpPr>
              <p:nvPr/>
            </p:nvGrpSpPr>
            <p:grpSpPr bwMode="auto">
              <a:xfrm>
                <a:off x="768" y="2976"/>
                <a:ext cx="200" cy="159"/>
                <a:chOff x="1690" y="3184"/>
                <a:chExt cx="288" cy="236"/>
              </a:xfrm>
            </p:grpSpPr>
            <p:sp>
              <p:nvSpPr>
                <p:cNvPr id="37028" name="Freeform 112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29" name="Line 113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7019" name="Group 114"/>
              <p:cNvGrpSpPr>
                <a:grpSpLocks/>
              </p:cNvGrpSpPr>
              <p:nvPr/>
            </p:nvGrpSpPr>
            <p:grpSpPr bwMode="auto">
              <a:xfrm rot="4981250">
                <a:off x="1089" y="2847"/>
                <a:ext cx="194" cy="163"/>
                <a:chOff x="1690" y="3184"/>
                <a:chExt cx="288" cy="236"/>
              </a:xfrm>
            </p:grpSpPr>
            <p:sp>
              <p:nvSpPr>
                <p:cNvPr id="37026" name="Freeform 115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27" name="Line 116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7020" name="Group 117"/>
              <p:cNvGrpSpPr>
                <a:grpSpLocks/>
              </p:cNvGrpSpPr>
              <p:nvPr/>
            </p:nvGrpSpPr>
            <p:grpSpPr bwMode="auto">
              <a:xfrm rot="5718035">
                <a:off x="465" y="2559"/>
                <a:ext cx="194" cy="163"/>
                <a:chOff x="1690" y="3184"/>
                <a:chExt cx="288" cy="236"/>
              </a:xfrm>
            </p:grpSpPr>
            <p:sp>
              <p:nvSpPr>
                <p:cNvPr id="37024" name="Freeform 118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25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7021" name="Group 120"/>
              <p:cNvGrpSpPr>
                <a:grpSpLocks/>
              </p:cNvGrpSpPr>
              <p:nvPr/>
            </p:nvGrpSpPr>
            <p:grpSpPr bwMode="auto">
              <a:xfrm rot="2636700">
                <a:off x="912" y="3024"/>
                <a:ext cx="393" cy="398"/>
                <a:chOff x="408" y="2400"/>
                <a:chExt cx="568" cy="592"/>
              </a:xfrm>
            </p:grpSpPr>
            <p:sp>
              <p:nvSpPr>
                <p:cNvPr id="37022" name="Freeform 121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23" name="Line 122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36886" name="Group 123"/>
            <p:cNvGrpSpPr>
              <a:grpSpLocks/>
            </p:cNvGrpSpPr>
            <p:nvPr/>
          </p:nvGrpSpPr>
          <p:grpSpPr bwMode="auto">
            <a:xfrm>
              <a:off x="457200" y="3940175"/>
              <a:ext cx="990600" cy="860425"/>
              <a:chOff x="480" y="2496"/>
              <a:chExt cx="1209" cy="926"/>
            </a:xfrm>
          </p:grpSpPr>
          <p:grpSp>
            <p:nvGrpSpPr>
              <p:cNvPr id="36982" name="Group 124"/>
              <p:cNvGrpSpPr>
                <a:grpSpLocks/>
              </p:cNvGrpSpPr>
              <p:nvPr/>
            </p:nvGrpSpPr>
            <p:grpSpPr bwMode="auto">
              <a:xfrm>
                <a:off x="548" y="2602"/>
                <a:ext cx="394" cy="398"/>
                <a:chOff x="408" y="2400"/>
                <a:chExt cx="568" cy="592"/>
              </a:xfrm>
            </p:grpSpPr>
            <p:sp>
              <p:nvSpPr>
                <p:cNvPr id="37010" name="Freeform 125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11" name="Line 126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83" name="Group 127"/>
              <p:cNvGrpSpPr>
                <a:grpSpLocks/>
              </p:cNvGrpSpPr>
              <p:nvPr/>
            </p:nvGrpSpPr>
            <p:grpSpPr bwMode="auto">
              <a:xfrm rot="2636700">
                <a:off x="1296" y="2784"/>
                <a:ext cx="393" cy="398"/>
                <a:chOff x="408" y="2400"/>
                <a:chExt cx="568" cy="592"/>
              </a:xfrm>
            </p:grpSpPr>
            <p:sp>
              <p:nvSpPr>
                <p:cNvPr id="37008" name="Freeform 128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09" name="Line 129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84" name="Group 130"/>
              <p:cNvGrpSpPr>
                <a:grpSpLocks/>
              </p:cNvGrpSpPr>
              <p:nvPr/>
            </p:nvGrpSpPr>
            <p:grpSpPr bwMode="auto">
              <a:xfrm>
                <a:off x="960" y="2496"/>
                <a:ext cx="144" cy="151"/>
                <a:chOff x="424" y="3152"/>
                <a:chExt cx="208" cy="224"/>
              </a:xfrm>
            </p:grpSpPr>
            <p:sp>
              <p:nvSpPr>
                <p:cNvPr id="37006" name="Freeform 131"/>
                <p:cNvSpPr>
                  <a:spLocks/>
                </p:cNvSpPr>
                <p:nvPr/>
              </p:nvSpPr>
              <p:spPr bwMode="auto">
                <a:xfrm>
                  <a:off x="424" y="3152"/>
                  <a:ext cx="208" cy="224"/>
                </a:xfrm>
                <a:custGeom>
                  <a:avLst/>
                  <a:gdLst>
                    <a:gd name="T0" fmla="*/ 56 w 208"/>
                    <a:gd name="T1" fmla="*/ 16 h 224"/>
                    <a:gd name="T2" fmla="*/ 152 w 208"/>
                    <a:gd name="T3" fmla="*/ 16 h 224"/>
                    <a:gd name="T4" fmla="*/ 200 w 208"/>
                    <a:gd name="T5" fmla="*/ 112 h 224"/>
                    <a:gd name="T6" fmla="*/ 104 w 208"/>
                    <a:gd name="T7" fmla="*/ 208 h 224"/>
                    <a:gd name="T8" fmla="*/ 8 w 208"/>
                    <a:gd name="T9" fmla="*/ 208 h 224"/>
                    <a:gd name="T10" fmla="*/ 56 w 208"/>
                    <a:gd name="T11" fmla="*/ 112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8" h="224">
                      <a:moveTo>
                        <a:pt x="56" y="16"/>
                      </a:moveTo>
                      <a:cubicBezTo>
                        <a:pt x="92" y="8"/>
                        <a:pt x="128" y="0"/>
                        <a:pt x="152" y="16"/>
                      </a:cubicBezTo>
                      <a:cubicBezTo>
                        <a:pt x="176" y="32"/>
                        <a:pt x="208" y="80"/>
                        <a:pt x="200" y="112"/>
                      </a:cubicBezTo>
                      <a:cubicBezTo>
                        <a:pt x="192" y="144"/>
                        <a:pt x="136" y="192"/>
                        <a:pt x="104" y="208"/>
                      </a:cubicBezTo>
                      <a:cubicBezTo>
                        <a:pt x="72" y="224"/>
                        <a:pt x="16" y="224"/>
                        <a:pt x="8" y="208"/>
                      </a:cubicBezTo>
                      <a:cubicBezTo>
                        <a:pt x="0" y="192"/>
                        <a:pt x="40" y="128"/>
                        <a:pt x="56" y="11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07" name="Line 132"/>
                <p:cNvSpPr>
                  <a:spLocks noChangeShapeType="1"/>
                </p:cNvSpPr>
                <p:nvPr/>
              </p:nvSpPr>
              <p:spPr bwMode="auto">
                <a:xfrm>
                  <a:off x="480" y="3264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85" name="Group 133"/>
              <p:cNvGrpSpPr>
                <a:grpSpLocks/>
              </p:cNvGrpSpPr>
              <p:nvPr/>
            </p:nvGrpSpPr>
            <p:grpSpPr bwMode="auto">
              <a:xfrm>
                <a:off x="624" y="3216"/>
                <a:ext cx="199" cy="159"/>
                <a:chOff x="1690" y="3184"/>
                <a:chExt cx="288" cy="236"/>
              </a:xfrm>
            </p:grpSpPr>
            <p:sp>
              <p:nvSpPr>
                <p:cNvPr id="37004" name="Freeform 134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05" name="Line 135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86" name="Group 136"/>
              <p:cNvGrpSpPr>
                <a:grpSpLocks/>
              </p:cNvGrpSpPr>
              <p:nvPr/>
            </p:nvGrpSpPr>
            <p:grpSpPr bwMode="auto">
              <a:xfrm>
                <a:off x="960" y="2736"/>
                <a:ext cx="150" cy="122"/>
                <a:chOff x="720" y="3215"/>
                <a:chExt cx="216" cy="181"/>
              </a:xfrm>
            </p:grpSpPr>
            <p:sp>
              <p:nvSpPr>
                <p:cNvPr id="37002" name="Freeform 137"/>
                <p:cNvSpPr>
                  <a:spLocks/>
                </p:cNvSpPr>
                <p:nvPr/>
              </p:nvSpPr>
              <p:spPr bwMode="auto">
                <a:xfrm>
                  <a:off x="720" y="3215"/>
                  <a:ext cx="216" cy="181"/>
                </a:xfrm>
                <a:custGeom>
                  <a:avLst/>
                  <a:gdLst>
                    <a:gd name="T0" fmla="*/ 144 w 216"/>
                    <a:gd name="T1" fmla="*/ 181 h 181"/>
                    <a:gd name="T2" fmla="*/ 24 w 216"/>
                    <a:gd name="T3" fmla="*/ 121 h 181"/>
                    <a:gd name="T4" fmla="*/ 24 w 216"/>
                    <a:gd name="T5" fmla="*/ 49 h 181"/>
                    <a:gd name="T6" fmla="*/ 96 w 216"/>
                    <a:gd name="T7" fmla="*/ 1 h 181"/>
                    <a:gd name="T8" fmla="*/ 204 w 216"/>
                    <a:gd name="T9" fmla="*/ 13 h 181"/>
                    <a:gd name="T10" fmla="*/ 216 w 216"/>
                    <a:gd name="T11" fmla="*/ 49 h 181"/>
                    <a:gd name="T12" fmla="*/ 168 w 216"/>
                    <a:gd name="T13" fmla="*/ 121 h 181"/>
                    <a:gd name="T14" fmla="*/ 132 w 216"/>
                    <a:gd name="T15" fmla="*/ 109 h 181"/>
                    <a:gd name="T16" fmla="*/ 144 w 216"/>
                    <a:gd name="T17" fmla="*/ 61 h 1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" h="181">
                      <a:moveTo>
                        <a:pt x="144" y="181"/>
                      </a:moveTo>
                      <a:cubicBezTo>
                        <a:pt x="86" y="162"/>
                        <a:pt x="69" y="166"/>
                        <a:pt x="24" y="121"/>
                      </a:cubicBezTo>
                      <a:cubicBezTo>
                        <a:pt x="16" y="97"/>
                        <a:pt x="0" y="73"/>
                        <a:pt x="24" y="49"/>
                      </a:cubicBezTo>
                      <a:cubicBezTo>
                        <a:pt x="44" y="29"/>
                        <a:pt x="96" y="1"/>
                        <a:pt x="96" y="1"/>
                      </a:cubicBezTo>
                      <a:cubicBezTo>
                        <a:pt x="132" y="5"/>
                        <a:pt x="170" y="0"/>
                        <a:pt x="204" y="13"/>
                      </a:cubicBezTo>
                      <a:cubicBezTo>
                        <a:pt x="216" y="18"/>
                        <a:pt x="216" y="36"/>
                        <a:pt x="216" y="49"/>
                      </a:cubicBezTo>
                      <a:cubicBezTo>
                        <a:pt x="216" y="101"/>
                        <a:pt x="204" y="97"/>
                        <a:pt x="168" y="121"/>
                      </a:cubicBezTo>
                      <a:cubicBezTo>
                        <a:pt x="156" y="117"/>
                        <a:pt x="137" y="121"/>
                        <a:pt x="132" y="109"/>
                      </a:cubicBezTo>
                      <a:cubicBezTo>
                        <a:pt x="126" y="94"/>
                        <a:pt x="144" y="61"/>
                        <a:pt x="144" y="61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03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816" y="3264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87" name="Group 139"/>
              <p:cNvGrpSpPr>
                <a:grpSpLocks/>
              </p:cNvGrpSpPr>
              <p:nvPr/>
            </p:nvGrpSpPr>
            <p:grpSpPr bwMode="auto">
              <a:xfrm>
                <a:off x="1296" y="2688"/>
                <a:ext cx="200" cy="159"/>
                <a:chOff x="1690" y="3184"/>
                <a:chExt cx="288" cy="236"/>
              </a:xfrm>
            </p:grpSpPr>
            <p:sp>
              <p:nvSpPr>
                <p:cNvPr id="37000" name="Freeform 140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001" name="Line 141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88" name="Group 142"/>
              <p:cNvGrpSpPr>
                <a:grpSpLocks/>
              </p:cNvGrpSpPr>
              <p:nvPr/>
            </p:nvGrpSpPr>
            <p:grpSpPr bwMode="auto">
              <a:xfrm>
                <a:off x="768" y="2976"/>
                <a:ext cx="200" cy="159"/>
                <a:chOff x="1690" y="3184"/>
                <a:chExt cx="288" cy="236"/>
              </a:xfrm>
            </p:grpSpPr>
            <p:sp>
              <p:nvSpPr>
                <p:cNvPr id="36998" name="Freeform 143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99" name="Line 144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89" name="Group 145"/>
              <p:cNvGrpSpPr>
                <a:grpSpLocks/>
              </p:cNvGrpSpPr>
              <p:nvPr/>
            </p:nvGrpSpPr>
            <p:grpSpPr bwMode="auto">
              <a:xfrm rot="4981250">
                <a:off x="1089" y="2847"/>
                <a:ext cx="194" cy="163"/>
                <a:chOff x="1690" y="3184"/>
                <a:chExt cx="288" cy="236"/>
              </a:xfrm>
            </p:grpSpPr>
            <p:sp>
              <p:nvSpPr>
                <p:cNvPr id="36996" name="Freeform 146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97" name="Line 147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90" name="Group 148"/>
              <p:cNvGrpSpPr>
                <a:grpSpLocks/>
              </p:cNvGrpSpPr>
              <p:nvPr/>
            </p:nvGrpSpPr>
            <p:grpSpPr bwMode="auto">
              <a:xfrm rot="5718035">
                <a:off x="465" y="2559"/>
                <a:ext cx="194" cy="163"/>
                <a:chOff x="1690" y="3184"/>
                <a:chExt cx="288" cy="236"/>
              </a:xfrm>
            </p:grpSpPr>
            <p:sp>
              <p:nvSpPr>
                <p:cNvPr id="36994" name="Freeform 149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95" name="Line 150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91" name="Group 151"/>
              <p:cNvGrpSpPr>
                <a:grpSpLocks/>
              </p:cNvGrpSpPr>
              <p:nvPr/>
            </p:nvGrpSpPr>
            <p:grpSpPr bwMode="auto">
              <a:xfrm rot="2636700">
                <a:off x="912" y="3024"/>
                <a:ext cx="393" cy="398"/>
                <a:chOff x="408" y="2400"/>
                <a:chExt cx="568" cy="592"/>
              </a:xfrm>
            </p:grpSpPr>
            <p:sp>
              <p:nvSpPr>
                <p:cNvPr id="36992" name="Freeform 152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93" name="Line 153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36887" name="Group 154"/>
            <p:cNvGrpSpPr>
              <a:grpSpLocks/>
            </p:cNvGrpSpPr>
            <p:nvPr/>
          </p:nvGrpSpPr>
          <p:grpSpPr bwMode="auto">
            <a:xfrm>
              <a:off x="381000" y="2895600"/>
              <a:ext cx="990600" cy="860425"/>
              <a:chOff x="480" y="2496"/>
              <a:chExt cx="1209" cy="926"/>
            </a:xfrm>
          </p:grpSpPr>
          <p:grpSp>
            <p:nvGrpSpPr>
              <p:cNvPr id="36952" name="Group 155"/>
              <p:cNvGrpSpPr>
                <a:grpSpLocks/>
              </p:cNvGrpSpPr>
              <p:nvPr/>
            </p:nvGrpSpPr>
            <p:grpSpPr bwMode="auto">
              <a:xfrm>
                <a:off x="548" y="2602"/>
                <a:ext cx="394" cy="398"/>
                <a:chOff x="408" y="2400"/>
                <a:chExt cx="568" cy="592"/>
              </a:xfrm>
            </p:grpSpPr>
            <p:sp>
              <p:nvSpPr>
                <p:cNvPr id="36980" name="Freeform 156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81" name="Line 157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53" name="Group 158"/>
              <p:cNvGrpSpPr>
                <a:grpSpLocks/>
              </p:cNvGrpSpPr>
              <p:nvPr/>
            </p:nvGrpSpPr>
            <p:grpSpPr bwMode="auto">
              <a:xfrm rot="2636700">
                <a:off x="1296" y="2784"/>
                <a:ext cx="393" cy="398"/>
                <a:chOff x="408" y="2400"/>
                <a:chExt cx="568" cy="592"/>
              </a:xfrm>
            </p:grpSpPr>
            <p:sp>
              <p:nvSpPr>
                <p:cNvPr id="36978" name="Freeform 159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79" name="Line 160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54" name="Group 161"/>
              <p:cNvGrpSpPr>
                <a:grpSpLocks/>
              </p:cNvGrpSpPr>
              <p:nvPr/>
            </p:nvGrpSpPr>
            <p:grpSpPr bwMode="auto">
              <a:xfrm>
                <a:off x="960" y="2496"/>
                <a:ext cx="144" cy="151"/>
                <a:chOff x="424" y="3152"/>
                <a:chExt cx="208" cy="224"/>
              </a:xfrm>
            </p:grpSpPr>
            <p:sp>
              <p:nvSpPr>
                <p:cNvPr id="36976" name="Freeform 162"/>
                <p:cNvSpPr>
                  <a:spLocks/>
                </p:cNvSpPr>
                <p:nvPr/>
              </p:nvSpPr>
              <p:spPr bwMode="auto">
                <a:xfrm>
                  <a:off x="424" y="3152"/>
                  <a:ext cx="208" cy="224"/>
                </a:xfrm>
                <a:custGeom>
                  <a:avLst/>
                  <a:gdLst>
                    <a:gd name="T0" fmla="*/ 56 w 208"/>
                    <a:gd name="T1" fmla="*/ 16 h 224"/>
                    <a:gd name="T2" fmla="*/ 152 w 208"/>
                    <a:gd name="T3" fmla="*/ 16 h 224"/>
                    <a:gd name="T4" fmla="*/ 200 w 208"/>
                    <a:gd name="T5" fmla="*/ 112 h 224"/>
                    <a:gd name="T6" fmla="*/ 104 w 208"/>
                    <a:gd name="T7" fmla="*/ 208 h 224"/>
                    <a:gd name="T8" fmla="*/ 8 w 208"/>
                    <a:gd name="T9" fmla="*/ 208 h 224"/>
                    <a:gd name="T10" fmla="*/ 56 w 208"/>
                    <a:gd name="T11" fmla="*/ 112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8" h="224">
                      <a:moveTo>
                        <a:pt x="56" y="16"/>
                      </a:moveTo>
                      <a:cubicBezTo>
                        <a:pt x="92" y="8"/>
                        <a:pt x="128" y="0"/>
                        <a:pt x="152" y="16"/>
                      </a:cubicBezTo>
                      <a:cubicBezTo>
                        <a:pt x="176" y="32"/>
                        <a:pt x="208" y="80"/>
                        <a:pt x="200" y="112"/>
                      </a:cubicBezTo>
                      <a:cubicBezTo>
                        <a:pt x="192" y="144"/>
                        <a:pt x="136" y="192"/>
                        <a:pt x="104" y="208"/>
                      </a:cubicBezTo>
                      <a:cubicBezTo>
                        <a:pt x="72" y="224"/>
                        <a:pt x="16" y="224"/>
                        <a:pt x="8" y="208"/>
                      </a:cubicBezTo>
                      <a:cubicBezTo>
                        <a:pt x="0" y="192"/>
                        <a:pt x="40" y="128"/>
                        <a:pt x="56" y="11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77" name="Line 163"/>
                <p:cNvSpPr>
                  <a:spLocks noChangeShapeType="1"/>
                </p:cNvSpPr>
                <p:nvPr/>
              </p:nvSpPr>
              <p:spPr bwMode="auto">
                <a:xfrm>
                  <a:off x="480" y="3264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55" name="Group 164"/>
              <p:cNvGrpSpPr>
                <a:grpSpLocks/>
              </p:cNvGrpSpPr>
              <p:nvPr/>
            </p:nvGrpSpPr>
            <p:grpSpPr bwMode="auto">
              <a:xfrm>
                <a:off x="624" y="3216"/>
                <a:ext cx="199" cy="159"/>
                <a:chOff x="1690" y="3184"/>
                <a:chExt cx="288" cy="236"/>
              </a:xfrm>
            </p:grpSpPr>
            <p:sp>
              <p:nvSpPr>
                <p:cNvPr id="36974" name="Freeform 165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75" name="Line 166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56" name="Group 167"/>
              <p:cNvGrpSpPr>
                <a:grpSpLocks/>
              </p:cNvGrpSpPr>
              <p:nvPr/>
            </p:nvGrpSpPr>
            <p:grpSpPr bwMode="auto">
              <a:xfrm>
                <a:off x="960" y="2736"/>
                <a:ext cx="150" cy="122"/>
                <a:chOff x="720" y="3215"/>
                <a:chExt cx="216" cy="181"/>
              </a:xfrm>
            </p:grpSpPr>
            <p:sp>
              <p:nvSpPr>
                <p:cNvPr id="36972" name="Freeform 168"/>
                <p:cNvSpPr>
                  <a:spLocks/>
                </p:cNvSpPr>
                <p:nvPr/>
              </p:nvSpPr>
              <p:spPr bwMode="auto">
                <a:xfrm>
                  <a:off x="720" y="3215"/>
                  <a:ext cx="216" cy="181"/>
                </a:xfrm>
                <a:custGeom>
                  <a:avLst/>
                  <a:gdLst>
                    <a:gd name="T0" fmla="*/ 144 w 216"/>
                    <a:gd name="T1" fmla="*/ 181 h 181"/>
                    <a:gd name="T2" fmla="*/ 24 w 216"/>
                    <a:gd name="T3" fmla="*/ 121 h 181"/>
                    <a:gd name="T4" fmla="*/ 24 w 216"/>
                    <a:gd name="T5" fmla="*/ 49 h 181"/>
                    <a:gd name="T6" fmla="*/ 96 w 216"/>
                    <a:gd name="T7" fmla="*/ 1 h 181"/>
                    <a:gd name="T8" fmla="*/ 204 w 216"/>
                    <a:gd name="T9" fmla="*/ 13 h 181"/>
                    <a:gd name="T10" fmla="*/ 216 w 216"/>
                    <a:gd name="T11" fmla="*/ 49 h 181"/>
                    <a:gd name="T12" fmla="*/ 168 w 216"/>
                    <a:gd name="T13" fmla="*/ 121 h 181"/>
                    <a:gd name="T14" fmla="*/ 132 w 216"/>
                    <a:gd name="T15" fmla="*/ 109 h 181"/>
                    <a:gd name="T16" fmla="*/ 144 w 216"/>
                    <a:gd name="T17" fmla="*/ 61 h 1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" h="181">
                      <a:moveTo>
                        <a:pt x="144" y="181"/>
                      </a:moveTo>
                      <a:cubicBezTo>
                        <a:pt x="86" y="162"/>
                        <a:pt x="69" y="166"/>
                        <a:pt x="24" y="121"/>
                      </a:cubicBezTo>
                      <a:cubicBezTo>
                        <a:pt x="16" y="97"/>
                        <a:pt x="0" y="73"/>
                        <a:pt x="24" y="49"/>
                      </a:cubicBezTo>
                      <a:cubicBezTo>
                        <a:pt x="44" y="29"/>
                        <a:pt x="96" y="1"/>
                        <a:pt x="96" y="1"/>
                      </a:cubicBezTo>
                      <a:cubicBezTo>
                        <a:pt x="132" y="5"/>
                        <a:pt x="170" y="0"/>
                        <a:pt x="204" y="13"/>
                      </a:cubicBezTo>
                      <a:cubicBezTo>
                        <a:pt x="216" y="18"/>
                        <a:pt x="216" y="36"/>
                        <a:pt x="216" y="49"/>
                      </a:cubicBezTo>
                      <a:cubicBezTo>
                        <a:pt x="216" y="101"/>
                        <a:pt x="204" y="97"/>
                        <a:pt x="168" y="121"/>
                      </a:cubicBezTo>
                      <a:cubicBezTo>
                        <a:pt x="156" y="117"/>
                        <a:pt x="137" y="121"/>
                        <a:pt x="132" y="109"/>
                      </a:cubicBezTo>
                      <a:cubicBezTo>
                        <a:pt x="126" y="94"/>
                        <a:pt x="144" y="61"/>
                        <a:pt x="144" y="61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73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816" y="3264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57" name="Group 170"/>
              <p:cNvGrpSpPr>
                <a:grpSpLocks/>
              </p:cNvGrpSpPr>
              <p:nvPr/>
            </p:nvGrpSpPr>
            <p:grpSpPr bwMode="auto">
              <a:xfrm>
                <a:off x="1296" y="2688"/>
                <a:ext cx="200" cy="159"/>
                <a:chOff x="1690" y="3184"/>
                <a:chExt cx="288" cy="236"/>
              </a:xfrm>
            </p:grpSpPr>
            <p:sp>
              <p:nvSpPr>
                <p:cNvPr id="36970" name="Freeform 171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71" name="Line 172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58" name="Group 173"/>
              <p:cNvGrpSpPr>
                <a:grpSpLocks/>
              </p:cNvGrpSpPr>
              <p:nvPr/>
            </p:nvGrpSpPr>
            <p:grpSpPr bwMode="auto">
              <a:xfrm>
                <a:off x="768" y="2976"/>
                <a:ext cx="200" cy="159"/>
                <a:chOff x="1690" y="3184"/>
                <a:chExt cx="288" cy="236"/>
              </a:xfrm>
            </p:grpSpPr>
            <p:sp>
              <p:nvSpPr>
                <p:cNvPr id="36968" name="Freeform 174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69" name="Line 175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59" name="Group 176"/>
              <p:cNvGrpSpPr>
                <a:grpSpLocks/>
              </p:cNvGrpSpPr>
              <p:nvPr/>
            </p:nvGrpSpPr>
            <p:grpSpPr bwMode="auto">
              <a:xfrm rot="4981250">
                <a:off x="1089" y="2847"/>
                <a:ext cx="194" cy="163"/>
                <a:chOff x="1690" y="3184"/>
                <a:chExt cx="288" cy="236"/>
              </a:xfrm>
            </p:grpSpPr>
            <p:sp>
              <p:nvSpPr>
                <p:cNvPr id="36966" name="Freeform 177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67" name="Line 178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60" name="Group 179"/>
              <p:cNvGrpSpPr>
                <a:grpSpLocks/>
              </p:cNvGrpSpPr>
              <p:nvPr/>
            </p:nvGrpSpPr>
            <p:grpSpPr bwMode="auto">
              <a:xfrm rot="5718035">
                <a:off x="465" y="2559"/>
                <a:ext cx="194" cy="163"/>
                <a:chOff x="1690" y="3184"/>
                <a:chExt cx="288" cy="236"/>
              </a:xfrm>
            </p:grpSpPr>
            <p:sp>
              <p:nvSpPr>
                <p:cNvPr id="36964" name="Freeform 180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65" name="Line 181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61" name="Group 182"/>
              <p:cNvGrpSpPr>
                <a:grpSpLocks/>
              </p:cNvGrpSpPr>
              <p:nvPr/>
            </p:nvGrpSpPr>
            <p:grpSpPr bwMode="auto">
              <a:xfrm rot="2636700">
                <a:off x="912" y="3024"/>
                <a:ext cx="393" cy="398"/>
                <a:chOff x="408" y="2400"/>
                <a:chExt cx="568" cy="592"/>
              </a:xfrm>
            </p:grpSpPr>
            <p:sp>
              <p:nvSpPr>
                <p:cNvPr id="36962" name="Freeform 183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63" name="Line 184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36888" name="Group 185"/>
            <p:cNvGrpSpPr>
              <a:grpSpLocks/>
            </p:cNvGrpSpPr>
            <p:nvPr/>
          </p:nvGrpSpPr>
          <p:grpSpPr bwMode="auto">
            <a:xfrm>
              <a:off x="2362200" y="2895600"/>
              <a:ext cx="990600" cy="860425"/>
              <a:chOff x="480" y="2496"/>
              <a:chExt cx="1209" cy="926"/>
            </a:xfrm>
          </p:grpSpPr>
          <p:grpSp>
            <p:nvGrpSpPr>
              <p:cNvPr id="36922" name="Group 186"/>
              <p:cNvGrpSpPr>
                <a:grpSpLocks/>
              </p:cNvGrpSpPr>
              <p:nvPr/>
            </p:nvGrpSpPr>
            <p:grpSpPr bwMode="auto">
              <a:xfrm>
                <a:off x="548" y="2602"/>
                <a:ext cx="394" cy="398"/>
                <a:chOff x="408" y="2400"/>
                <a:chExt cx="568" cy="592"/>
              </a:xfrm>
            </p:grpSpPr>
            <p:sp>
              <p:nvSpPr>
                <p:cNvPr id="36950" name="Freeform 187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51" name="Line 188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23" name="Group 189"/>
              <p:cNvGrpSpPr>
                <a:grpSpLocks/>
              </p:cNvGrpSpPr>
              <p:nvPr/>
            </p:nvGrpSpPr>
            <p:grpSpPr bwMode="auto">
              <a:xfrm rot="2636700">
                <a:off x="1296" y="2784"/>
                <a:ext cx="393" cy="398"/>
                <a:chOff x="408" y="2400"/>
                <a:chExt cx="568" cy="592"/>
              </a:xfrm>
            </p:grpSpPr>
            <p:sp>
              <p:nvSpPr>
                <p:cNvPr id="36948" name="Freeform 190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49" name="Line 191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24" name="Group 192"/>
              <p:cNvGrpSpPr>
                <a:grpSpLocks/>
              </p:cNvGrpSpPr>
              <p:nvPr/>
            </p:nvGrpSpPr>
            <p:grpSpPr bwMode="auto">
              <a:xfrm>
                <a:off x="960" y="2496"/>
                <a:ext cx="144" cy="151"/>
                <a:chOff x="424" y="3152"/>
                <a:chExt cx="208" cy="224"/>
              </a:xfrm>
            </p:grpSpPr>
            <p:sp>
              <p:nvSpPr>
                <p:cNvPr id="36946" name="Freeform 193"/>
                <p:cNvSpPr>
                  <a:spLocks/>
                </p:cNvSpPr>
                <p:nvPr/>
              </p:nvSpPr>
              <p:spPr bwMode="auto">
                <a:xfrm>
                  <a:off x="424" y="3152"/>
                  <a:ext cx="208" cy="224"/>
                </a:xfrm>
                <a:custGeom>
                  <a:avLst/>
                  <a:gdLst>
                    <a:gd name="T0" fmla="*/ 56 w 208"/>
                    <a:gd name="T1" fmla="*/ 16 h 224"/>
                    <a:gd name="T2" fmla="*/ 152 w 208"/>
                    <a:gd name="T3" fmla="*/ 16 h 224"/>
                    <a:gd name="T4" fmla="*/ 200 w 208"/>
                    <a:gd name="T5" fmla="*/ 112 h 224"/>
                    <a:gd name="T6" fmla="*/ 104 w 208"/>
                    <a:gd name="T7" fmla="*/ 208 h 224"/>
                    <a:gd name="T8" fmla="*/ 8 w 208"/>
                    <a:gd name="T9" fmla="*/ 208 h 224"/>
                    <a:gd name="T10" fmla="*/ 56 w 208"/>
                    <a:gd name="T11" fmla="*/ 112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8" h="224">
                      <a:moveTo>
                        <a:pt x="56" y="16"/>
                      </a:moveTo>
                      <a:cubicBezTo>
                        <a:pt x="92" y="8"/>
                        <a:pt x="128" y="0"/>
                        <a:pt x="152" y="16"/>
                      </a:cubicBezTo>
                      <a:cubicBezTo>
                        <a:pt x="176" y="32"/>
                        <a:pt x="208" y="80"/>
                        <a:pt x="200" y="112"/>
                      </a:cubicBezTo>
                      <a:cubicBezTo>
                        <a:pt x="192" y="144"/>
                        <a:pt x="136" y="192"/>
                        <a:pt x="104" y="208"/>
                      </a:cubicBezTo>
                      <a:cubicBezTo>
                        <a:pt x="72" y="224"/>
                        <a:pt x="16" y="224"/>
                        <a:pt x="8" y="208"/>
                      </a:cubicBezTo>
                      <a:cubicBezTo>
                        <a:pt x="0" y="192"/>
                        <a:pt x="40" y="128"/>
                        <a:pt x="56" y="11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47" name="Line 194"/>
                <p:cNvSpPr>
                  <a:spLocks noChangeShapeType="1"/>
                </p:cNvSpPr>
                <p:nvPr/>
              </p:nvSpPr>
              <p:spPr bwMode="auto">
                <a:xfrm>
                  <a:off x="480" y="3264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25" name="Group 195"/>
              <p:cNvGrpSpPr>
                <a:grpSpLocks/>
              </p:cNvGrpSpPr>
              <p:nvPr/>
            </p:nvGrpSpPr>
            <p:grpSpPr bwMode="auto">
              <a:xfrm>
                <a:off x="624" y="3216"/>
                <a:ext cx="199" cy="159"/>
                <a:chOff x="1690" y="3184"/>
                <a:chExt cx="288" cy="236"/>
              </a:xfrm>
            </p:grpSpPr>
            <p:sp>
              <p:nvSpPr>
                <p:cNvPr id="36944" name="Freeform 196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45" name="Line 197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26" name="Group 198"/>
              <p:cNvGrpSpPr>
                <a:grpSpLocks/>
              </p:cNvGrpSpPr>
              <p:nvPr/>
            </p:nvGrpSpPr>
            <p:grpSpPr bwMode="auto">
              <a:xfrm>
                <a:off x="960" y="2736"/>
                <a:ext cx="150" cy="122"/>
                <a:chOff x="720" y="3215"/>
                <a:chExt cx="216" cy="181"/>
              </a:xfrm>
            </p:grpSpPr>
            <p:sp>
              <p:nvSpPr>
                <p:cNvPr id="36942" name="Freeform 199"/>
                <p:cNvSpPr>
                  <a:spLocks/>
                </p:cNvSpPr>
                <p:nvPr/>
              </p:nvSpPr>
              <p:spPr bwMode="auto">
                <a:xfrm>
                  <a:off x="720" y="3215"/>
                  <a:ext cx="216" cy="181"/>
                </a:xfrm>
                <a:custGeom>
                  <a:avLst/>
                  <a:gdLst>
                    <a:gd name="T0" fmla="*/ 144 w 216"/>
                    <a:gd name="T1" fmla="*/ 181 h 181"/>
                    <a:gd name="T2" fmla="*/ 24 w 216"/>
                    <a:gd name="T3" fmla="*/ 121 h 181"/>
                    <a:gd name="T4" fmla="*/ 24 w 216"/>
                    <a:gd name="T5" fmla="*/ 49 h 181"/>
                    <a:gd name="T6" fmla="*/ 96 w 216"/>
                    <a:gd name="T7" fmla="*/ 1 h 181"/>
                    <a:gd name="T8" fmla="*/ 204 w 216"/>
                    <a:gd name="T9" fmla="*/ 13 h 181"/>
                    <a:gd name="T10" fmla="*/ 216 w 216"/>
                    <a:gd name="T11" fmla="*/ 49 h 181"/>
                    <a:gd name="T12" fmla="*/ 168 w 216"/>
                    <a:gd name="T13" fmla="*/ 121 h 181"/>
                    <a:gd name="T14" fmla="*/ 132 w 216"/>
                    <a:gd name="T15" fmla="*/ 109 h 181"/>
                    <a:gd name="T16" fmla="*/ 144 w 216"/>
                    <a:gd name="T17" fmla="*/ 61 h 1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" h="181">
                      <a:moveTo>
                        <a:pt x="144" y="181"/>
                      </a:moveTo>
                      <a:cubicBezTo>
                        <a:pt x="86" y="162"/>
                        <a:pt x="69" y="166"/>
                        <a:pt x="24" y="121"/>
                      </a:cubicBezTo>
                      <a:cubicBezTo>
                        <a:pt x="16" y="97"/>
                        <a:pt x="0" y="73"/>
                        <a:pt x="24" y="49"/>
                      </a:cubicBezTo>
                      <a:cubicBezTo>
                        <a:pt x="44" y="29"/>
                        <a:pt x="96" y="1"/>
                        <a:pt x="96" y="1"/>
                      </a:cubicBezTo>
                      <a:cubicBezTo>
                        <a:pt x="132" y="5"/>
                        <a:pt x="170" y="0"/>
                        <a:pt x="204" y="13"/>
                      </a:cubicBezTo>
                      <a:cubicBezTo>
                        <a:pt x="216" y="18"/>
                        <a:pt x="216" y="36"/>
                        <a:pt x="216" y="49"/>
                      </a:cubicBezTo>
                      <a:cubicBezTo>
                        <a:pt x="216" y="101"/>
                        <a:pt x="204" y="97"/>
                        <a:pt x="168" y="121"/>
                      </a:cubicBezTo>
                      <a:cubicBezTo>
                        <a:pt x="156" y="117"/>
                        <a:pt x="137" y="121"/>
                        <a:pt x="132" y="109"/>
                      </a:cubicBezTo>
                      <a:cubicBezTo>
                        <a:pt x="126" y="94"/>
                        <a:pt x="144" y="61"/>
                        <a:pt x="144" y="61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43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816" y="3264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27" name="Group 201"/>
              <p:cNvGrpSpPr>
                <a:grpSpLocks/>
              </p:cNvGrpSpPr>
              <p:nvPr/>
            </p:nvGrpSpPr>
            <p:grpSpPr bwMode="auto">
              <a:xfrm>
                <a:off x="1296" y="2688"/>
                <a:ext cx="200" cy="159"/>
                <a:chOff x="1690" y="3184"/>
                <a:chExt cx="288" cy="236"/>
              </a:xfrm>
            </p:grpSpPr>
            <p:sp>
              <p:nvSpPr>
                <p:cNvPr id="36940" name="Freeform 202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41" name="Line 203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28" name="Group 204"/>
              <p:cNvGrpSpPr>
                <a:grpSpLocks/>
              </p:cNvGrpSpPr>
              <p:nvPr/>
            </p:nvGrpSpPr>
            <p:grpSpPr bwMode="auto">
              <a:xfrm>
                <a:off x="768" y="2976"/>
                <a:ext cx="200" cy="159"/>
                <a:chOff x="1690" y="3184"/>
                <a:chExt cx="288" cy="236"/>
              </a:xfrm>
            </p:grpSpPr>
            <p:sp>
              <p:nvSpPr>
                <p:cNvPr id="36938" name="Freeform 205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39" name="Line 206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29" name="Group 207"/>
              <p:cNvGrpSpPr>
                <a:grpSpLocks/>
              </p:cNvGrpSpPr>
              <p:nvPr/>
            </p:nvGrpSpPr>
            <p:grpSpPr bwMode="auto">
              <a:xfrm rot="4981250">
                <a:off x="1089" y="2847"/>
                <a:ext cx="194" cy="163"/>
                <a:chOff x="1690" y="3184"/>
                <a:chExt cx="288" cy="236"/>
              </a:xfrm>
            </p:grpSpPr>
            <p:sp>
              <p:nvSpPr>
                <p:cNvPr id="36936" name="Freeform 208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37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30" name="Group 210"/>
              <p:cNvGrpSpPr>
                <a:grpSpLocks/>
              </p:cNvGrpSpPr>
              <p:nvPr/>
            </p:nvGrpSpPr>
            <p:grpSpPr bwMode="auto">
              <a:xfrm rot="5718035">
                <a:off x="465" y="2559"/>
                <a:ext cx="194" cy="163"/>
                <a:chOff x="1690" y="3184"/>
                <a:chExt cx="288" cy="236"/>
              </a:xfrm>
            </p:grpSpPr>
            <p:sp>
              <p:nvSpPr>
                <p:cNvPr id="36934" name="Freeform 211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35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31" name="Group 213"/>
              <p:cNvGrpSpPr>
                <a:grpSpLocks/>
              </p:cNvGrpSpPr>
              <p:nvPr/>
            </p:nvGrpSpPr>
            <p:grpSpPr bwMode="auto">
              <a:xfrm rot="2636700">
                <a:off x="912" y="3024"/>
                <a:ext cx="393" cy="398"/>
                <a:chOff x="408" y="2400"/>
                <a:chExt cx="568" cy="592"/>
              </a:xfrm>
            </p:grpSpPr>
            <p:sp>
              <p:nvSpPr>
                <p:cNvPr id="36932" name="Freeform 214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33" name="Line 215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36889" name="Group 216"/>
            <p:cNvGrpSpPr>
              <a:grpSpLocks/>
            </p:cNvGrpSpPr>
            <p:nvPr/>
          </p:nvGrpSpPr>
          <p:grpSpPr bwMode="auto">
            <a:xfrm>
              <a:off x="2438400" y="4038600"/>
              <a:ext cx="990600" cy="860425"/>
              <a:chOff x="480" y="2496"/>
              <a:chExt cx="1209" cy="926"/>
            </a:xfrm>
          </p:grpSpPr>
          <p:grpSp>
            <p:nvGrpSpPr>
              <p:cNvPr id="36892" name="Group 217"/>
              <p:cNvGrpSpPr>
                <a:grpSpLocks/>
              </p:cNvGrpSpPr>
              <p:nvPr/>
            </p:nvGrpSpPr>
            <p:grpSpPr bwMode="auto">
              <a:xfrm>
                <a:off x="548" y="2602"/>
                <a:ext cx="394" cy="398"/>
                <a:chOff x="408" y="2400"/>
                <a:chExt cx="568" cy="592"/>
              </a:xfrm>
            </p:grpSpPr>
            <p:sp>
              <p:nvSpPr>
                <p:cNvPr id="36920" name="Freeform 218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21" name="Line 219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893" name="Group 220"/>
              <p:cNvGrpSpPr>
                <a:grpSpLocks/>
              </p:cNvGrpSpPr>
              <p:nvPr/>
            </p:nvGrpSpPr>
            <p:grpSpPr bwMode="auto">
              <a:xfrm rot="2636700">
                <a:off x="1296" y="2784"/>
                <a:ext cx="393" cy="398"/>
                <a:chOff x="408" y="2400"/>
                <a:chExt cx="568" cy="592"/>
              </a:xfrm>
            </p:grpSpPr>
            <p:sp>
              <p:nvSpPr>
                <p:cNvPr id="36918" name="Freeform 221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19" name="Line 222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894" name="Group 223"/>
              <p:cNvGrpSpPr>
                <a:grpSpLocks/>
              </p:cNvGrpSpPr>
              <p:nvPr/>
            </p:nvGrpSpPr>
            <p:grpSpPr bwMode="auto">
              <a:xfrm>
                <a:off x="960" y="2496"/>
                <a:ext cx="144" cy="151"/>
                <a:chOff x="424" y="3152"/>
                <a:chExt cx="208" cy="224"/>
              </a:xfrm>
            </p:grpSpPr>
            <p:sp>
              <p:nvSpPr>
                <p:cNvPr id="36916" name="Freeform 224"/>
                <p:cNvSpPr>
                  <a:spLocks/>
                </p:cNvSpPr>
                <p:nvPr/>
              </p:nvSpPr>
              <p:spPr bwMode="auto">
                <a:xfrm>
                  <a:off x="424" y="3152"/>
                  <a:ext cx="208" cy="224"/>
                </a:xfrm>
                <a:custGeom>
                  <a:avLst/>
                  <a:gdLst>
                    <a:gd name="T0" fmla="*/ 56 w 208"/>
                    <a:gd name="T1" fmla="*/ 16 h 224"/>
                    <a:gd name="T2" fmla="*/ 152 w 208"/>
                    <a:gd name="T3" fmla="*/ 16 h 224"/>
                    <a:gd name="T4" fmla="*/ 200 w 208"/>
                    <a:gd name="T5" fmla="*/ 112 h 224"/>
                    <a:gd name="T6" fmla="*/ 104 w 208"/>
                    <a:gd name="T7" fmla="*/ 208 h 224"/>
                    <a:gd name="T8" fmla="*/ 8 w 208"/>
                    <a:gd name="T9" fmla="*/ 208 h 224"/>
                    <a:gd name="T10" fmla="*/ 56 w 208"/>
                    <a:gd name="T11" fmla="*/ 112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8" h="224">
                      <a:moveTo>
                        <a:pt x="56" y="16"/>
                      </a:moveTo>
                      <a:cubicBezTo>
                        <a:pt x="92" y="8"/>
                        <a:pt x="128" y="0"/>
                        <a:pt x="152" y="16"/>
                      </a:cubicBezTo>
                      <a:cubicBezTo>
                        <a:pt x="176" y="32"/>
                        <a:pt x="208" y="80"/>
                        <a:pt x="200" y="112"/>
                      </a:cubicBezTo>
                      <a:cubicBezTo>
                        <a:pt x="192" y="144"/>
                        <a:pt x="136" y="192"/>
                        <a:pt x="104" y="208"/>
                      </a:cubicBezTo>
                      <a:cubicBezTo>
                        <a:pt x="72" y="224"/>
                        <a:pt x="16" y="224"/>
                        <a:pt x="8" y="208"/>
                      </a:cubicBezTo>
                      <a:cubicBezTo>
                        <a:pt x="0" y="192"/>
                        <a:pt x="40" y="128"/>
                        <a:pt x="56" y="11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17" name="Line 225"/>
                <p:cNvSpPr>
                  <a:spLocks noChangeShapeType="1"/>
                </p:cNvSpPr>
                <p:nvPr/>
              </p:nvSpPr>
              <p:spPr bwMode="auto">
                <a:xfrm>
                  <a:off x="480" y="3264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895" name="Group 226"/>
              <p:cNvGrpSpPr>
                <a:grpSpLocks/>
              </p:cNvGrpSpPr>
              <p:nvPr/>
            </p:nvGrpSpPr>
            <p:grpSpPr bwMode="auto">
              <a:xfrm>
                <a:off x="624" y="3216"/>
                <a:ext cx="199" cy="159"/>
                <a:chOff x="1690" y="3184"/>
                <a:chExt cx="288" cy="236"/>
              </a:xfrm>
            </p:grpSpPr>
            <p:sp>
              <p:nvSpPr>
                <p:cNvPr id="36914" name="Freeform 227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15" name="Line 228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896" name="Group 229"/>
              <p:cNvGrpSpPr>
                <a:grpSpLocks/>
              </p:cNvGrpSpPr>
              <p:nvPr/>
            </p:nvGrpSpPr>
            <p:grpSpPr bwMode="auto">
              <a:xfrm>
                <a:off x="960" y="2736"/>
                <a:ext cx="150" cy="122"/>
                <a:chOff x="720" y="3215"/>
                <a:chExt cx="216" cy="181"/>
              </a:xfrm>
            </p:grpSpPr>
            <p:sp>
              <p:nvSpPr>
                <p:cNvPr id="36912" name="Freeform 230"/>
                <p:cNvSpPr>
                  <a:spLocks/>
                </p:cNvSpPr>
                <p:nvPr/>
              </p:nvSpPr>
              <p:spPr bwMode="auto">
                <a:xfrm>
                  <a:off x="720" y="3215"/>
                  <a:ext cx="216" cy="181"/>
                </a:xfrm>
                <a:custGeom>
                  <a:avLst/>
                  <a:gdLst>
                    <a:gd name="T0" fmla="*/ 144 w 216"/>
                    <a:gd name="T1" fmla="*/ 181 h 181"/>
                    <a:gd name="T2" fmla="*/ 24 w 216"/>
                    <a:gd name="T3" fmla="*/ 121 h 181"/>
                    <a:gd name="T4" fmla="*/ 24 w 216"/>
                    <a:gd name="T5" fmla="*/ 49 h 181"/>
                    <a:gd name="T6" fmla="*/ 96 w 216"/>
                    <a:gd name="T7" fmla="*/ 1 h 181"/>
                    <a:gd name="T8" fmla="*/ 204 w 216"/>
                    <a:gd name="T9" fmla="*/ 13 h 181"/>
                    <a:gd name="T10" fmla="*/ 216 w 216"/>
                    <a:gd name="T11" fmla="*/ 49 h 181"/>
                    <a:gd name="T12" fmla="*/ 168 w 216"/>
                    <a:gd name="T13" fmla="*/ 121 h 181"/>
                    <a:gd name="T14" fmla="*/ 132 w 216"/>
                    <a:gd name="T15" fmla="*/ 109 h 181"/>
                    <a:gd name="T16" fmla="*/ 144 w 216"/>
                    <a:gd name="T17" fmla="*/ 61 h 1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" h="181">
                      <a:moveTo>
                        <a:pt x="144" y="181"/>
                      </a:moveTo>
                      <a:cubicBezTo>
                        <a:pt x="86" y="162"/>
                        <a:pt x="69" y="166"/>
                        <a:pt x="24" y="121"/>
                      </a:cubicBezTo>
                      <a:cubicBezTo>
                        <a:pt x="16" y="97"/>
                        <a:pt x="0" y="73"/>
                        <a:pt x="24" y="49"/>
                      </a:cubicBezTo>
                      <a:cubicBezTo>
                        <a:pt x="44" y="29"/>
                        <a:pt x="96" y="1"/>
                        <a:pt x="96" y="1"/>
                      </a:cubicBezTo>
                      <a:cubicBezTo>
                        <a:pt x="132" y="5"/>
                        <a:pt x="170" y="0"/>
                        <a:pt x="204" y="13"/>
                      </a:cubicBezTo>
                      <a:cubicBezTo>
                        <a:pt x="216" y="18"/>
                        <a:pt x="216" y="36"/>
                        <a:pt x="216" y="49"/>
                      </a:cubicBezTo>
                      <a:cubicBezTo>
                        <a:pt x="216" y="101"/>
                        <a:pt x="204" y="97"/>
                        <a:pt x="168" y="121"/>
                      </a:cubicBezTo>
                      <a:cubicBezTo>
                        <a:pt x="156" y="117"/>
                        <a:pt x="137" y="121"/>
                        <a:pt x="132" y="109"/>
                      </a:cubicBezTo>
                      <a:cubicBezTo>
                        <a:pt x="126" y="94"/>
                        <a:pt x="144" y="61"/>
                        <a:pt x="144" y="61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13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816" y="3264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897" name="Group 232"/>
              <p:cNvGrpSpPr>
                <a:grpSpLocks/>
              </p:cNvGrpSpPr>
              <p:nvPr/>
            </p:nvGrpSpPr>
            <p:grpSpPr bwMode="auto">
              <a:xfrm>
                <a:off x="1296" y="2688"/>
                <a:ext cx="200" cy="159"/>
                <a:chOff x="1690" y="3184"/>
                <a:chExt cx="288" cy="236"/>
              </a:xfrm>
            </p:grpSpPr>
            <p:sp>
              <p:nvSpPr>
                <p:cNvPr id="36910" name="Freeform 233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11" name="Line 234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898" name="Group 235"/>
              <p:cNvGrpSpPr>
                <a:grpSpLocks/>
              </p:cNvGrpSpPr>
              <p:nvPr/>
            </p:nvGrpSpPr>
            <p:grpSpPr bwMode="auto">
              <a:xfrm>
                <a:off x="768" y="2976"/>
                <a:ext cx="200" cy="159"/>
                <a:chOff x="1690" y="3184"/>
                <a:chExt cx="288" cy="236"/>
              </a:xfrm>
            </p:grpSpPr>
            <p:sp>
              <p:nvSpPr>
                <p:cNvPr id="36908" name="Freeform 236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09" name="Line 237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899" name="Group 238"/>
              <p:cNvGrpSpPr>
                <a:grpSpLocks/>
              </p:cNvGrpSpPr>
              <p:nvPr/>
            </p:nvGrpSpPr>
            <p:grpSpPr bwMode="auto">
              <a:xfrm rot="4981250">
                <a:off x="1089" y="2847"/>
                <a:ext cx="194" cy="163"/>
                <a:chOff x="1690" y="3184"/>
                <a:chExt cx="288" cy="236"/>
              </a:xfrm>
            </p:grpSpPr>
            <p:sp>
              <p:nvSpPr>
                <p:cNvPr id="36906" name="Freeform 239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07" name="Line 240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00" name="Group 241"/>
              <p:cNvGrpSpPr>
                <a:grpSpLocks/>
              </p:cNvGrpSpPr>
              <p:nvPr/>
            </p:nvGrpSpPr>
            <p:grpSpPr bwMode="auto">
              <a:xfrm rot="5718035">
                <a:off x="465" y="2559"/>
                <a:ext cx="194" cy="163"/>
                <a:chOff x="1690" y="3184"/>
                <a:chExt cx="288" cy="236"/>
              </a:xfrm>
            </p:grpSpPr>
            <p:sp>
              <p:nvSpPr>
                <p:cNvPr id="36904" name="Freeform 242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05" name="Line 243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6901" name="Group 244"/>
              <p:cNvGrpSpPr>
                <a:grpSpLocks/>
              </p:cNvGrpSpPr>
              <p:nvPr/>
            </p:nvGrpSpPr>
            <p:grpSpPr bwMode="auto">
              <a:xfrm rot="2636700">
                <a:off x="912" y="3024"/>
                <a:ext cx="393" cy="398"/>
                <a:chOff x="408" y="2400"/>
                <a:chExt cx="568" cy="592"/>
              </a:xfrm>
            </p:grpSpPr>
            <p:sp>
              <p:nvSpPr>
                <p:cNvPr id="36902" name="Freeform 245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903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36890" name="Line 247"/>
            <p:cNvSpPr>
              <a:spLocks noChangeShapeType="1"/>
            </p:cNvSpPr>
            <p:nvPr/>
          </p:nvSpPr>
          <p:spPr bwMode="auto">
            <a:xfrm>
              <a:off x="1752600" y="5257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91" name="Text Box 248"/>
            <p:cNvSpPr txBox="1">
              <a:spLocks noChangeArrowheads="1"/>
            </p:cNvSpPr>
            <p:nvPr/>
          </p:nvSpPr>
          <p:spPr bwMode="auto">
            <a:xfrm>
              <a:off x="1660525" y="5294313"/>
              <a:ext cx="387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charset="0"/>
                </a:rPr>
                <a:t>u’</a:t>
              </a:r>
            </a:p>
          </p:txBody>
        </p:sp>
      </p:grpSp>
      <p:sp>
        <p:nvSpPr>
          <p:cNvPr id="36868" name="Text Box 249"/>
          <p:cNvSpPr txBox="1">
            <a:spLocks noChangeArrowheads="1"/>
          </p:cNvSpPr>
          <p:nvPr/>
        </p:nvSpPr>
        <p:spPr bwMode="auto">
          <a:xfrm>
            <a:off x="109311" y="1070992"/>
            <a:ext cx="904125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Contrairement au cas laminaire (diffusion moléculaire), il y a fluctuation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des quantités macroscopiques (concentration et vitesse du vent) au cours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du temps</a:t>
            </a:r>
          </a:p>
        </p:txBody>
      </p:sp>
      <p:grpSp>
        <p:nvGrpSpPr>
          <p:cNvPr id="36869" name="Group 250"/>
          <p:cNvGrpSpPr>
            <a:grpSpLocks/>
          </p:cNvGrpSpPr>
          <p:nvPr/>
        </p:nvGrpSpPr>
        <p:grpSpPr bwMode="auto">
          <a:xfrm>
            <a:off x="3927476" y="2110457"/>
            <a:ext cx="4759326" cy="3276600"/>
            <a:chOff x="2474" y="1824"/>
            <a:chExt cx="2998" cy="2064"/>
          </a:xfrm>
          <a:solidFill>
            <a:schemeClr val="tx1"/>
          </a:solidFill>
        </p:grpSpPr>
        <p:grpSp>
          <p:nvGrpSpPr>
            <p:cNvPr id="36872" name="Group 251"/>
            <p:cNvGrpSpPr>
              <a:grpSpLocks/>
            </p:cNvGrpSpPr>
            <p:nvPr/>
          </p:nvGrpSpPr>
          <p:grpSpPr bwMode="auto">
            <a:xfrm>
              <a:off x="2474" y="1824"/>
              <a:ext cx="2998" cy="2064"/>
              <a:chOff x="2474" y="1824"/>
              <a:chExt cx="2998" cy="2064"/>
            </a:xfrm>
            <a:grpFill/>
          </p:grpSpPr>
          <p:grpSp>
            <p:nvGrpSpPr>
              <p:cNvPr id="36876" name="Group 252"/>
              <p:cNvGrpSpPr>
                <a:grpSpLocks/>
              </p:cNvGrpSpPr>
              <p:nvPr/>
            </p:nvGrpSpPr>
            <p:grpSpPr bwMode="auto">
              <a:xfrm>
                <a:off x="2475" y="1824"/>
                <a:ext cx="2997" cy="2064"/>
                <a:chOff x="2475" y="624"/>
                <a:chExt cx="2997" cy="2064"/>
              </a:xfrm>
              <a:grpFill/>
            </p:grpSpPr>
            <p:grpSp>
              <p:nvGrpSpPr>
                <p:cNvPr id="36878" name="Group 253"/>
                <p:cNvGrpSpPr>
                  <a:grpSpLocks/>
                </p:cNvGrpSpPr>
                <p:nvPr/>
              </p:nvGrpSpPr>
              <p:grpSpPr bwMode="auto">
                <a:xfrm>
                  <a:off x="2475" y="1713"/>
                  <a:ext cx="2997" cy="975"/>
                  <a:chOff x="2475" y="1713"/>
                  <a:chExt cx="2997" cy="975"/>
                </a:xfrm>
                <a:grpFill/>
              </p:grpSpPr>
              <p:pic>
                <p:nvPicPr>
                  <p:cNvPr id="36880" name="Picture 254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961" b="-2934"/>
                  <a:stretch>
                    <a:fillRect/>
                  </a:stretch>
                </p:blipFill>
                <p:spPr bwMode="auto">
                  <a:xfrm>
                    <a:off x="2713" y="1776"/>
                    <a:ext cx="2759" cy="912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6881" name="Text Box 255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2164" y="2024"/>
                    <a:ext cx="856" cy="233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800">
                        <a:latin typeface="+mn-lt"/>
                      </a:rPr>
                      <a:t>N</a:t>
                    </a:r>
                    <a:r>
                      <a:rPr lang="fr-FR" altLang="fr-FR" sz="1800" baseline="-25000">
                        <a:latin typeface="+mn-lt"/>
                      </a:rPr>
                      <a:t>2</a:t>
                    </a:r>
                    <a:r>
                      <a:rPr lang="fr-FR" altLang="fr-FR" sz="1800">
                        <a:latin typeface="+mn-lt"/>
                      </a:rPr>
                      <a:t>O (ppb)</a:t>
                    </a:r>
                  </a:p>
                </p:txBody>
              </p:sp>
            </p:grpSp>
            <p:pic>
              <p:nvPicPr>
                <p:cNvPr id="36879" name="Picture 25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72"/>
                <a:stretch>
                  <a:fillRect/>
                </a:stretch>
              </p:blipFill>
              <p:spPr bwMode="auto">
                <a:xfrm>
                  <a:off x="2685" y="624"/>
                  <a:ext cx="2755" cy="112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6877" name="Text Box 257"/>
              <p:cNvSpPr txBox="1">
                <a:spLocks noChangeArrowheads="1"/>
              </p:cNvSpPr>
              <p:nvPr/>
            </p:nvSpPr>
            <p:spPr bwMode="auto">
              <a:xfrm rot="16200000">
                <a:off x="2194" y="2356"/>
                <a:ext cx="773" cy="21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600">
                    <a:latin typeface="+mn-lt"/>
                  </a:rPr>
                  <a:t>U ’ ( m s</a:t>
                </a:r>
                <a:r>
                  <a:rPr lang="fr-FR" altLang="fr-FR" sz="1600" baseline="30000">
                    <a:latin typeface="+mn-lt"/>
                  </a:rPr>
                  <a:t>-1</a:t>
                </a:r>
                <a:r>
                  <a:rPr lang="fr-FR" altLang="fr-FR" sz="1600">
                    <a:latin typeface="+mn-lt"/>
                  </a:rPr>
                  <a:t>)</a:t>
                </a:r>
              </a:p>
            </p:txBody>
          </p:sp>
        </p:grpSp>
        <p:sp>
          <p:nvSpPr>
            <p:cNvPr id="36873" name="Text Box 258"/>
            <p:cNvSpPr txBox="1">
              <a:spLocks noChangeArrowheads="1"/>
            </p:cNvSpPr>
            <p:nvPr/>
          </p:nvSpPr>
          <p:spPr bwMode="auto">
            <a:xfrm>
              <a:off x="2534" y="2519"/>
              <a:ext cx="116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2400">
                <a:latin typeface="+mn-lt"/>
              </a:endParaRPr>
            </a:p>
          </p:txBody>
        </p:sp>
        <p:sp>
          <p:nvSpPr>
            <p:cNvPr id="36874" name="Text Box 259"/>
            <p:cNvSpPr txBox="1">
              <a:spLocks noChangeArrowheads="1"/>
            </p:cNvSpPr>
            <p:nvPr/>
          </p:nvSpPr>
          <p:spPr bwMode="auto">
            <a:xfrm>
              <a:off x="3312" y="1991"/>
              <a:ext cx="380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+mn-lt"/>
                </a:rPr>
                <a:t>U ’</a:t>
              </a:r>
            </a:p>
          </p:txBody>
        </p:sp>
        <p:sp>
          <p:nvSpPr>
            <p:cNvPr id="36875" name="Text Box 260"/>
            <p:cNvSpPr txBox="1">
              <a:spLocks noChangeArrowheads="1"/>
            </p:cNvSpPr>
            <p:nvPr/>
          </p:nvSpPr>
          <p:spPr bwMode="auto">
            <a:xfrm>
              <a:off x="3312" y="2951"/>
              <a:ext cx="369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latin typeface="+mn-lt"/>
                </a:rPr>
                <a:t>C ’</a:t>
              </a:r>
            </a:p>
          </p:txBody>
        </p:sp>
      </p:grpSp>
      <p:sp>
        <p:nvSpPr>
          <p:cNvPr id="152837" name="Text Box 261"/>
          <p:cNvSpPr txBox="1">
            <a:spLocks noChangeArrowheads="1"/>
          </p:cNvSpPr>
          <p:nvPr/>
        </p:nvSpPr>
        <p:spPr bwMode="auto">
          <a:xfrm>
            <a:off x="0" y="5685055"/>
            <a:ext cx="9144000" cy="1200329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Quel est l’ordre de grandeur des déplacements turbulents?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Comparer au libre parcours moyen?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Quel phénomène est prépondérant entre diffusion moléculaire et turbulente ?</a:t>
            </a:r>
          </a:p>
        </p:txBody>
      </p:sp>
      <p:sp>
        <p:nvSpPr>
          <p:cNvPr id="36871" name="Rectangle 262"/>
          <p:cNvSpPr>
            <a:spLocks noChangeArrowheads="1"/>
          </p:cNvSpPr>
          <p:nvPr/>
        </p:nvSpPr>
        <p:spPr bwMode="auto">
          <a:xfrm>
            <a:off x="107950" y="87015"/>
            <a:ext cx="516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r-FR" altLang="fr-FR" sz="2400" dirty="0" smtClean="0">
                <a:latin typeface="+mn-lt"/>
              </a:rPr>
              <a:t>LA DIFFUSION TURBULENTE</a:t>
            </a:r>
            <a:endParaRPr lang="fr-FR" altLang="fr-F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83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83967"/>
              </p:ext>
            </p:extLst>
          </p:nvPr>
        </p:nvGraphicFramePr>
        <p:xfrm>
          <a:off x="2795588" y="2667000"/>
          <a:ext cx="29051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7" name="Equation" r:id="rId3" imgW="1028254" imgH="241195" progId="Equation.3">
                  <p:embed/>
                </p:oleObj>
              </mc:Choice>
              <mc:Fallback>
                <p:oleObj name="Equation" r:id="rId3" imgW="1028254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667000"/>
                        <a:ext cx="2905125" cy="68103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" y="1484784"/>
            <a:ext cx="4232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Pour toute variable </a:t>
            </a:r>
            <a:r>
              <a:rPr lang="fr-FR" altLang="fr-FR" sz="2400" b="0" i="1" dirty="0">
                <a:latin typeface="+mn-lt"/>
              </a:rPr>
              <a:t>X</a:t>
            </a:r>
            <a:r>
              <a:rPr lang="fr-FR" altLang="fr-FR" sz="1800" dirty="0">
                <a:latin typeface="+mn-lt"/>
              </a:rPr>
              <a:t> turbulente:</a:t>
            </a:r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914991"/>
              </p:ext>
            </p:extLst>
          </p:nvPr>
        </p:nvGraphicFramePr>
        <p:xfrm>
          <a:off x="2819400" y="3810000"/>
          <a:ext cx="225901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8" name="Equation" r:id="rId5" imgW="799753" imgH="241195" progId="Equation.3">
                  <p:embed/>
                </p:oleObj>
              </mc:Choice>
              <mc:Fallback>
                <p:oleObj name="Equation" r:id="rId5" imgW="799753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10000"/>
                        <a:ext cx="2259013" cy="68103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998399"/>
              </p:ext>
            </p:extLst>
          </p:nvPr>
        </p:nvGraphicFramePr>
        <p:xfrm>
          <a:off x="2819400" y="4724400"/>
          <a:ext cx="21859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9" name="Equation" r:id="rId7" imgW="774364" imgH="203112" progId="Equation.3">
                  <p:embed/>
                </p:oleObj>
              </mc:Choice>
              <mc:Fallback>
                <p:oleObj name="Equation" r:id="rId7" imgW="774364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724400"/>
                        <a:ext cx="2185988" cy="5730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107950" y="36513"/>
            <a:ext cx="62921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r-FR" altLang="fr-FR" sz="2400" dirty="0" smtClean="0">
                <a:latin typeface="+mn-lt"/>
              </a:rPr>
              <a:t>LA DÉCOMPOSITION DE REYNOLDS</a:t>
            </a:r>
            <a:endParaRPr lang="fr-FR" altLang="fr-FR" sz="2400" dirty="0">
              <a:latin typeface="+mn-lt"/>
            </a:endParaRP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4495800" y="6219032"/>
            <a:ext cx="3346450" cy="36671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charset="0"/>
              </a:rPr>
              <a:t>Démontrer la dernière égalité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57200" y="1752601"/>
            <a:ext cx="3276600" cy="2209801"/>
            <a:chOff x="457200" y="1752601"/>
            <a:chExt cx="3276600" cy="2209801"/>
          </a:xfrm>
        </p:grpSpPr>
        <p:sp>
          <p:nvSpPr>
            <p:cNvPr id="41131" name="Rectangle 5"/>
            <p:cNvSpPr>
              <a:spLocks noChangeArrowheads="1"/>
            </p:cNvSpPr>
            <p:nvPr/>
          </p:nvSpPr>
          <p:spPr bwMode="auto">
            <a:xfrm>
              <a:off x="457200" y="1752601"/>
              <a:ext cx="3276600" cy="2209801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32" name="Line 6"/>
            <p:cNvSpPr>
              <a:spLocks noChangeShapeType="1"/>
            </p:cNvSpPr>
            <p:nvPr/>
          </p:nvSpPr>
          <p:spPr bwMode="auto">
            <a:xfrm>
              <a:off x="2057400" y="1752601"/>
              <a:ext cx="0" cy="22098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1133" name="Oval 7"/>
            <p:cNvSpPr>
              <a:spLocks noChangeArrowheads="1"/>
            </p:cNvSpPr>
            <p:nvPr/>
          </p:nvSpPr>
          <p:spPr bwMode="auto">
            <a:xfrm>
              <a:off x="838200" y="23622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34" name="Oval 8"/>
            <p:cNvSpPr>
              <a:spLocks noChangeArrowheads="1"/>
            </p:cNvSpPr>
            <p:nvPr/>
          </p:nvSpPr>
          <p:spPr bwMode="auto">
            <a:xfrm>
              <a:off x="627063" y="2895602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35" name="Oval 9"/>
            <p:cNvSpPr>
              <a:spLocks noChangeArrowheads="1"/>
            </p:cNvSpPr>
            <p:nvPr/>
          </p:nvSpPr>
          <p:spPr bwMode="auto">
            <a:xfrm>
              <a:off x="1082675" y="282733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36" name="Oval 10"/>
            <p:cNvSpPr>
              <a:spLocks noChangeArrowheads="1"/>
            </p:cNvSpPr>
            <p:nvPr/>
          </p:nvSpPr>
          <p:spPr bwMode="auto">
            <a:xfrm>
              <a:off x="1243013" y="247808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37" name="Oval 11"/>
            <p:cNvSpPr>
              <a:spLocks noChangeArrowheads="1"/>
            </p:cNvSpPr>
            <p:nvPr/>
          </p:nvSpPr>
          <p:spPr bwMode="auto">
            <a:xfrm>
              <a:off x="1524000" y="3124202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38" name="Oval 12"/>
            <p:cNvSpPr>
              <a:spLocks noChangeArrowheads="1"/>
            </p:cNvSpPr>
            <p:nvPr/>
          </p:nvSpPr>
          <p:spPr bwMode="auto">
            <a:xfrm>
              <a:off x="838200" y="26670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39" name="Oval 13"/>
            <p:cNvSpPr>
              <a:spLocks noChangeArrowheads="1"/>
            </p:cNvSpPr>
            <p:nvPr/>
          </p:nvSpPr>
          <p:spPr bwMode="auto">
            <a:xfrm>
              <a:off x="1905000" y="3200402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40" name="Oval 14"/>
            <p:cNvSpPr>
              <a:spLocks noChangeArrowheads="1"/>
            </p:cNvSpPr>
            <p:nvPr/>
          </p:nvSpPr>
          <p:spPr bwMode="auto">
            <a:xfrm>
              <a:off x="3379788" y="250825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41" name="Oval 15"/>
            <p:cNvSpPr>
              <a:spLocks noChangeArrowheads="1"/>
            </p:cNvSpPr>
            <p:nvPr/>
          </p:nvSpPr>
          <p:spPr bwMode="auto">
            <a:xfrm>
              <a:off x="2497138" y="3022602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42" name="Oval 16"/>
            <p:cNvSpPr>
              <a:spLocks noChangeArrowheads="1"/>
            </p:cNvSpPr>
            <p:nvPr/>
          </p:nvSpPr>
          <p:spPr bwMode="auto">
            <a:xfrm>
              <a:off x="1143000" y="19812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43" name="Oval 17"/>
            <p:cNvSpPr>
              <a:spLocks noChangeArrowheads="1"/>
            </p:cNvSpPr>
            <p:nvPr/>
          </p:nvSpPr>
          <p:spPr bwMode="auto">
            <a:xfrm>
              <a:off x="1295400" y="22860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44" name="Oval 18"/>
            <p:cNvSpPr>
              <a:spLocks noChangeArrowheads="1"/>
            </p:cNvSpPr>
            <p:nvPr/>
          </p:nvSpPr>
          <p:spPr bwMode="auto">
            <a:xfrm>
              <a:off x="1022350" y="247015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45" name="Oval 19"/>
            <p:cNvSpPr>
              <a:spLocks noChangeArrowheads="1"/>
            </p:cNvSpPr>
            <p:nvPr/>
          </p:nvSpPr>
          <p:spPr bwMode="auto">
            <a:xfrm>
              <a:off x="1447800" y="24384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46" name="Oval 20"/>
            <p:cNvSpPr>
              <a:spLocks noChangeArrowheads="1"/>
            </p:cNvSpPr>
            <p:nvPr/>
          </p:nvSpPr>
          <p:spPr bwMode="auto">
            <a:xfrm>
              <a:off x="1524000" y="20574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47" name="Oval 21"/>
            <p:cNvSpPr>
              <a:spLocks noChangeArrowheads="1"/>
            </p:cNvSpPr>
            <p:nvPr/>
          </p:nvSpPr>
          <p:spPr bwMode="auto">
            <a:xfrm>
              <a:off x="1781175" y="273526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48" name="Oval 22"/>
            <p:cNvSpPr>
              <a:spLocks noChangeArrowheads="1"/>
            </p:cNvSpPr>
            <p:nvPr/>
          </p:nvSpPr>
          <p:spPr bwMode="auto">
            <a:xfrm>
              <a:off x="1447800" y="26670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49" name="Oval 23"/>
            <p:cNvSpPr>
              <a:spLocks noChangeArrowheads="1"/>
            </p:cNvSpPr>
            <p:nvPr/>
          </p:nvSpPr>
          <p:spPr bwMode="auto">
            <a:xfrm>
              <a:off x="1371600" y="2895602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50" name="Oval 24"/>
            <p:cNvSpPr>
              <a:spLocks noChangeArrowheads="1"/>
            </p:cNvSpPr>
            <p:nvPr/>
          </p:nvSpPr>
          <p:spPr bwMode="auto">
            <a:xfrm rot="16200000">
              <a:off x="600075" y="367506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51" name="Oval 25"/>
            <p:cNvSpPr>
              <a:spLocks noChangeArrowheads="1"/>
            </p:cNvSpPr>
            <p:nvPr/>
          </p:nvSpPr>
          <p:spPr bwMode="auto">
            <a:xfrm rot="16200000">
              <a:off x="857250" y="3530602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52" name="Oval 26"/>
            <p:cNvSpPr>
              <a:spLocks noChangeArrowheads="1"/>
            </p:cNvSpPr>
            <p:nvPr/>
          </p:nvSpPr>
          <p:spPr bwMode="auto">
            <a:xfrm rot="16200000">
              <a:off x="1065212" y="343058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53" name="Oval 27"/>
            <p:cNvSpPr>
              <a:spLocks noChangeArrowheads="1"/>
            </p:cNvSpPr>
            <p:nvPr/>
          </p:nvSpPr>
          <p:spPr bwMode="auto">
            <a:xfrm rot="16200000">
              <a:off x="715962" y="3270252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54" name="Oval 28"/>
            <p:cNvSpPr>
              <a:spLocks noChangeArrowheads="1"/>
            </p:cNvSpPr>
            <p:nvPr/>
          </p:nvSpPr>
          <p:spPr bwMode="auto">
            <a:xfrm rot="16200000">
              <a:off x="592137" y="258286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55" name="Oval 29"/>
            <p:cNvSpPr>
              <a:spLocks noChangeArrowheads="1"/>
            </p:cNvSpPr>
            <p:nvPr/>
          </p:nvSpPr>
          <p:spPr bwMode="auto">
            <a:xfrm rot="16200000">
              <a:off x="904875" y="367506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56" name="Oval 30"/>
            <p:cNvSpPr>
              <a:spLocks noChangeArrowheads="1"/>
            </p:cNvSpPr>
            <p:nvPr/>
          </p:nvSpPr>
          <p:spPr bwMode="auto">
            <a:xfrm rot="16200000">
              <a:off x="1905000" y="3733802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57" name="Oval 31"/>
            <p:cNvSpPr>
              <a:spLocks noChangeArrowheads="1"/>
            </p:cNvSpPr>
            <p:nvPr/>
          </p:nvSpPr>
          <p:spPr bwMode="auto">
            <a:xfrm rot="16200000">
              <a:off x="1438275" y="375126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58" name="Oval 32"/>
            <p:cNvSpPr>
              <a:spLocks noChangeArrowheads="1"/>
            </p:cNvSpPr>
            <p:nvPr/>
          </p:nvSpPr>
          <p:spPr bwMode="auto">
            <a:xfrm rot="16200000">
              <a:off x="1417637" y="352583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59" name="Oval 33"/>
            <p:cNvSpPr>
              <a:spLocks noChangeArrowheads="1"/>
            </p:cNvSpPr>
            <p:nvPr/>
          </p:nvSpPr>
          <p:spPr bwMode="auto">
            <a:xfrm rot="16200000">
              <a:off x="965200" y="3317877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60" name="Oval 34"/>
            <p:cNvSpPr>
              <a:spLocks noChangeArrowheads="1"/>
            </p:cNvSpPr>
            <p:nvPr/>
          </p:nvSpPr>
          <p:spPr bwMode="auto">
            <a:xfrm rot="16200000">
              <a:off x="1666875" y="298926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61" name="Oval 35"/>
            <p:cNvSpPr>
              <a:spLocks noChangeArrowheads="1"/>
            </p:cNvSpPr>
            <p:nvPr/>
          </p:nvSpPr>
          <p:spPr bwMode="auto">
            <a:xfrm rot="16200000">
              <a:off x="523875" y="321786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62" name="Oval 36"/>
            <p:cNvSpPr>
              <a:spLocks noChangeArrowheads="1"/>
            </p:cNvSpPr>
            <p:nvPr/>
          </p:nvSpPr>
          <p:spPr bwMode="auto">
            <a:xfrm rot="16200000">
              <a:off x="708025" y="349091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63" name="Oval 37"/>
            <p:cNvSpPr>
              <a:spLocks noChangeArrowheads="1"/>
            </p:cNvSpPr>
            <p:nvPr/>
          </p:nvSpPr>
          <p:spPr bwMode="auto">
            <a:xfrm rot="16200000">
              <a:off x="676275" y="306546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64" name="Oval 38"/>
            <p:cNvSpPr>
              <a:spLocks noChangeArrowheads="1"/>
            </p:cNvSpPr>
            <p:nvPr/>
          </p:nvSpPr>
          <p:spPr bwMode="auto">
            <a:xfrm rot="16200000">
              <a:off x="904875" y="306546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65" name="Oval 39"/>
            <p:cNvSpPr>
              <a:spLocks noChangeArrowheads="1"/>
            </p:cNvSpPr>
            <p:nvPr/>
          </p:nvSpPr>
          <p:spPr bwMode="auto">
            <a:xfrm rot="16200000">
              <a:off x="1133475" y="314166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66" name="Oval 40"/>
            <p:cNvSpPr>
              <a:spLocks noChangeArrowheads="1"/>
            </p:cNvSpPr>
            <p:nvPr/>
          </p:nvSpPr>
          <p:spPr bwMode="auto">
            <a:xfrm rot="16200000">
              <a:off x="1265237" y="3222627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67" name="Oval 41"/>
            <p:cNvSpPr>
              <a:spLocks noChangeArrowheads="1"/>
            </p:cNvSpPr>
            <p:nvPr/>
          </p:nvSpPr>
          <p:spPr bwMode="auto">
            <a:xfrm rot="16200000">
              <a:off x="960437" y="292893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68" name="Oval 42"/>
            <p:cNvSpPr>
              <a:spLocks noChangeArrowheads="1"/>
            </p:cNvSpPr>
            <p:nvPr/>
          </p:nvSpPr>
          <p:spPr bwMode="auto">
            <a:xfrm rot="16200000">
              <a:off x="1590675" y="268446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69" name="Oval 43"/>
            <p:cNvSpPr>
              <a:spLocks noChangeArrowheads="1"/>
            </p:cNvSpPr>
            <p:nvPr/>
          </p:nvSpPr>
          <p:spPr bwMode="auto">
            <a:xfrm flipV="1">
              <a:off x="474663" y="191611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70" name="Oval 44"/>
            <p:cNvSpPr>
              <a:spLocks noChangeArrowheads="1"/>
            </p:cNvSpPr>
            <p:nvPr/>
          </p:nvSpPr>
          <p:spPr bwMode="auto">
            <a:xfrm flipV="1">
              <a:off x="879475" y="180022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71" name="Oval 45"/>
            <p:cNvSpPr>
              <a:spLocks noChangeArrowheads="1"/>
            </p:cNvSpPr>
            <p:nvPr/>
          </p:nvSpPr>
          <p:spPr bwMode="auto">
            <a:xfrm flipV="1">
              <a:off x="1752600" y="19812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72" name="Oval 46"/>
            <p:cNvSpPr>
              <a:spLocks noChangeArrowheads="1"/>
            </p:cNvSpPr>
            <p:nvPr/>
          </p:nvSpPr>
          <p:spPr bwMode="auto">
            <a:xfrm flipV="1">
              <a:off x="931863" y="199231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73" name="Oval 47"/>
            <p:cNvSpPr>
              <a:spLocks noChangeArrowheads="1"/>
            </p:cNvSpPr>
            <p:nvPr/>
          </p:nvSpPr>
          <p:spPr bwMode="auto">
            <a:xfrm flipV="1">
              <a:off x="658813" y="180816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74" name="Oval 48"/>
            <p:cNvSpPr>
              <a:spLocks noChangeArrowheads="1"/>
            </p:cNvSpPr>
            <p:nvPr/>
          </p:nvSpPr>
          <p:spPr bwMode="auto">
            <a:xfrm flipV="1">
              <a:off x="1084263" y="183991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75" name="Oval 49"/>
            <p:cNvSpPr>
              <a:spLocks noChangeArrowheads="1"/>
            </p:cNvSpPr>
            <p:nvPr/>
          </p:nvSpPr>
          <p:spPr bwMode="auto">
            <a:xfrm>
              <a:off x="2667000" y="3352802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76" name="Oval 50"/>
            <p:cNvSpPr>
              <a:spLocks noChangeArrowheads="1"/>
            </p:cNvSpPr>
            <p:nvPr/>
          </p:nvSpPr>
          <p:spPr bwMode="auto">
            <a:xfrm>
              <a:off x="606425" y="237807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77" name="Oval 51"/>
            <p:cNvSpPr>
              <a:spLocks noChangeArrowheads="1"/>
            </p:cNvSpPr>
            <p:nvPr/>
          </p:nvSpPr>
          <p:spPr bwMode="auto">
            <a:xfrm>
              <a:off x="1941513" y="286861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78" name="Oval 52"/>
            <p:cNvSpPr>
              <a:spLocks noChangeArrowheads="1"/>
            </p:cNvSpPr>
            <p:nvPr/>
          </p:nvSpPr>
          <p:spPr bwMode="auto">
            <a:xfrm>
              <a:off x="2101850" y="251936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79" name="Oval 53"/>
            <p:cNvSpPr>
              <a:spLocks noChangeArrowheads="1"/>
            </p:cNvSpPr>
            <p:nvPr/>
          </p:nvSpPr>
          <p:spPr bwMode="auto">
            <a:xfrm>
              <a:off x="2755900" y="285591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80" name="Oval 54"/>
            <p:cNvSpPr>
              <a:spLocks noChangeArrowheads="1"/>
            </p:cNvSpPr>
            <p:nvPr/>
          </p:nvSpPr>
          <p:spPr bwMode="auto">
            <a:xfrm>
              <a:off x="3001963" y="3359152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81" name="Oval 55"/>
            <p:cNvSpPr>
              <a:spLocks noChangeArrowheads="1"/>
            </p:cNvSpPr>
            <p:nvPr/>
          </p:nvSpPr>
          <p:spPr bwMode="auto">
            <a:xfrm>
              <a:off x="2463800" y="27813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82" name="Oval 56"/>
            <p:cNvSpPr>
              <a:spLocks noChangeArrowheads="1"/>
            </p:cNvSpPr>
            <p:nvPr/>
          </p:nvSpPr>
          <p:spPr bwMode="auto">
            <a:xfrm>
              <a:off x="2290763" y="259873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83" name="Oval 57"/>
            <p:cNvSpPr>
              <a:spLocks noChangeArrowheads="1"/>
            </p:cNvSpPr>
            <p:nvPr/>
          </p:nvSpPr>
          <p:spPr bwMode="auto">
            <a:xfrm>
              <a:off x="2451100" y="237807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84" name="Oval 58"/>
            <p:cNvSpPr>
              <a:spLocks noChangeArrowheads="1"/>
            </p:cNvSpPr>
            <p:nvPr/>
          </p:nvSpPr>
          <p:spPr bwMode="auto">
            <a:xfrm>
              <a:off x="2205038" y="22606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85" name="Oval 59"/>
            <p:cNvSpPr>
              <a:spLocks noChangeArrowheads="1"/>
            </p:cNvSpPr>
            <p:nvPr/>
          </p:nvSpPr>
          <p:spPr bwMode="auto">
            <a:xfrm>
              <a:off x="1881188" y="251142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86" name="Oval 60"/>
            <p:cNvSpPr>
              <a:spLocks noChangeArrowheads="1"/>
            </p:cNvSpPr>
            <p:nvPr/>
          </p:nvSpPr>
          <p:spPr bwMode="auto">
            <a:xfrm>
              <a:off x="2679700" y="217011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87" name="Oval 61"/>
            <p:cNvSpPr>
              <a:spLocks noChangeArrowheads="1"/>
            </p:cNvSpPr>
            <p:nvPr/>
          </p:nvSpPr>
          <p:spPr bwMode="auto">
            <a:xfrm>
              <a:off x="2382838" y="209867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88" name="Oval 62"/>
            <p:cNvSpPr>
              <a:spLocks noChangeArrowheads="1"/>
            </p:cNvSpPr>
            <p:nvPr/>
          </p:nvSpPr>
          <p:spPr bwMode="auto">
            <a:xfrm>
              <a:off x="3013075" y="246697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89" name="Oval 63"/>
            <p:cNvSpPr>
              <a:spLocks noChangeArrowheads="1"/>
            </p:cNvSpPr>
            <p:nvPr/>
          </p:nvSpPr>
          <p:spPr bwMode="auto">
            <a:xfrm>
              <a:off x="2679700" y="239871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90" name="Oval 64"/>
            <p:cNvSpPr>
              <a:spLocks noChangeArrowheads="1"/>
            </p:cNvSpPr>
            <p:nvPr/>
          </p:nvSpPr>
          <p:spPr bwMode="auto">
            <a:xfrm>
              <a:off x="2230438" y="2936877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91" name="Oval 65"/>
            <p:cNvSpPr>
              <a:spLocks noChangeArrowheads="1"/>
            </p:cNvSpPr>
            <p:nvPr/>
          </p:nvSpPr>
          <p:spPr bwMode="auto">
            <a:xfrm>
              <a:off x="3060700" y="308451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92" name="Oval 66"/>
            <p:cNvSpPr>
              <a:spLocks noChangeArrowheads="1"/>
            </p:cNvSpPr>
            <p:nvPr/>
          </p:nvSpPr>
          <p:spPr bwMode="auto">
            <a:xfrm rot="16200000">
              <a:off x="1146175" y="3708402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93" name="Oval 67"/>
            <p:cNvSpPr>
              <a:spLocks noChangeArrowheads="1"/>
            </p:cNvSpPr>
            <p:nvPr/>
          </p:nvSpPr>
          <p:spPr bwMode="auto">
            <a:xfrm rot="16200000">
              <a:off x="1716087" y="3571877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94" name="Oval 68"/>
            <p:cNvSpPr>
              <a:spLocks noChangeArrowheads="1"/>
            </p:cNvSpPr>
            <p:nvPr/>
          </p:nvSpPr>
          <p:spPr bwMode="auto">
            <a:xfrm rot="16200000">
              <a:off x="1574800" y="3311527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95" name="Oval 69"/>
            <p:cNvSpPr>
              <a:spLocks noChangeArrowheads="1"/>
            </p:cNvSpPr>
            <p:nvPr/>
          </p:nvSpPr>
          <p:spPr bwMode="auto">
            <a:xfrm rot="16200000">
              <a:off x="1763712" y="371633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96" name="Oval 70"/>
            <p:cNvSpPr>
              <a:spLocks noChangeArrowheads="1"/>
            </p:cNvSpPr>
            <p:nvPr/>
          </p:nvSpPr>
          <p:spPr bwMode="auto">
            <a:xfrm rot="16200000">
              <a:off x="2068512" y="356393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97" name="Oval 71"/>
            <p:cNvSpPr>
              <a:spLocks noChangeArrowheads="1"/>
            </p:cNvSpPr>
            <p:nvPr/>
          </p:nvSpPr>
          <p:spPr bwMode="auto">
            <a:xfrm rot="16200000">
              <a:off x="3330575" y="376713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98" name="Oval 72"/>
            <p:cNvSpPr>
              <a:spLocks noChangeArrowheads="1"/>
            </p:cNvSpPr>
            <p:nvPr/>
          </p:nvSpPr>
          <p:spPr bwMode="auto">
            <a:xfrm rot="16200000">
              <a:off x="2276475" y="356711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199" name="Oval 73"/>
            <p:cNvSpPr>
              <a:spLocks noChangeArrowheads="1"/>
            </p:cNvSpPr>
            <p:nvPr/>
          </p:nvSpPr>
          <p:spPr bwMode="auto">
            <a:xfrm rot="16200000">
              <a:off x="1824037" y="3359152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200" name="Oval 74"/>
            <p:cNvSpPr>
              <a:spLocks noChangeArrowheads="1"/>
            </p:cNvSpPr>
            <p:nvPr/>
          </p:nvSpPr>
          <p:spPr bwMode="auto">
            <a:xfrm rot="16200000">
              <a:off x="2898775" y="272097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201" name="Oval 75"/>
            <p:cNvSpPr>
              <a:spLocks noChangeArrowheads="1"/>
            </p:cNvSpPr>
            <p:nvPr/>
          </p:nvSpPr>
          <p:spPr bwMode="auto">
            <a:xfrm rot="16200000">
              <a:off x="1382712" y="325913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202" name="Oval 76"/>
            <p:cNvSpPr>
              <a:spLocks noChangeArrowheads="1"/>
            </p:cNvSpPr>
            <p:nvPr/>
          </p:nvSpPr>
          <p:spPr bwMode="auto">
            <a:xfrm rot="16200000">
              <a:off x="1566862" y="353218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203" name="Oval 77"/>
            <p:cNvSpPr>
              <a:spLocks noChangeArrowheads="1"/>
            </p:cNvSpPr>
            <p:nvPr/>
          </p:nvSpPr>
          <p:spPr bwMode="auto">
            <a:xfrm rot="16200000">
              <a:off x="1011237" y="26924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204" name="Oval 78"/>
            <p:cNvSpPr>
              <a:spLocks noChangeArrowheads="1"/>
            </p:cNvSpPr>
            <p:nvPr/>
          </p:nvSpPr>
          <p:spPr bwMode="auto">
            <a:xfrm rot="16200000">
              <a:off x="603250" y="272573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205" name="Oval 79"/>
            <p:cNvSpPr>
              <a:spLocks noChangeArrowheads="1"/>
            </p:cNvSpPr>
            <p:nvPr/>
          </p:nvSpPr>
          <p:spPr bwMode="auto">
            <a:xfrm rot="16200000">
              <a:off x="2179637" y="315753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206" name="Oval 80"/>
            <p:cNvSpPr>
              <a:spLocks noChangeArrowheads="1"/>
            </p:cNvSpPr>
            <p:nvPr/>
          </p:nvSpPr>
          <p:spPr bwMode="auto">
            <a:xfrm rot="16200000">
              <a:off x="2767012" y="3554414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207" name="Oval 81"/>
            <p:cNvSpPr>
              <a:spLocks noChangeArrowheads="1"/>
            </p:cNvSpPr>
            <p:nvPr/>
          </p:nvSpPr>
          <p:spPr bwMode="auto">
            <a:xfrm rot="16200000">
              <a:off x="3135312" y="210343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208" name="Oval 82"/>
            <p:cNvSpPr>
              <a:spLocks noChangeArrowheads="1"/>
            </p:cNvSpPr>
            <p:nvPr/>
          </p:nvSpPr>
          <p:spPr bwMode="auto">
            <a:xfrm flipV="1">
              <a:off x="657225" y="205105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209" name="Oval 83"/>
            <p:cNvSpPr>
              <a:spLocks noChangeArrowheads="1"/>
            </p:cNvSpPr>
            <p:nvPr/>
          </p:nvSpPr>
          <p:spPr bwMode="auto">
            <a:xfrm flipV="1">
              <a:off x="1890713" y="21209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210" name="Oval 84"/>
            <p:cNvSpPr>
              <a:spLocks noChangeArrowheads="1"/>
            </p:cNvSpPr>
            <p:nvPr/>
          </p:nvSpPr>
          <p:spPr bwMode="auto">
            <a:xfrm flipV="1">
              <a:off x="1638300" y="233838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211" name="Oval 85"/>
            <p:cNvSpPr>
              <a:spLocks noChangeArrowheads="1"/>
            </p:cNvSpPr>
            <p:nvPr/>
          </p:nvSpPr>
          <p:spPr bwMode="auto">
            <a:xfrm flipV="1">
              <a:off x="1044575" y="222885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212" name="Oval 86"/>
            <p:cNvSpPr>
              <a:spLocks noChangeArrowheads="1"/>
            </p:cNvSpPr>
            <p:nvPr/>
          </p:nvSpPr>
          <p:spPr bwMode="auto">
            <a:xfrm flipV="1">
              <a:off x="1517650" y="184943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213" name="Oval 87"/>
            <p:cNvSpPr>
              <a:spLocks noChangeArrowheads="1"/>
            </p:cNvSpPr>
            <p:nvPr/>
          </p:nvSpPr>
          <p:spPr bwMode="auto">
            <a:xfrm flipV="1">
              <a:off x="1943100" y="1881189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1214" name="Line 88"/>
            <p:cNvSpPr>
              <a:spLocks noChangeShapeType="1"/>
            </p:cNvSpPr>
            <p:nvPr/>
          </p:nvSpPr>
          <p:spPr bwMode="auto">
            <a:xfrm>
              <a:off x="1751013" y="1752601"/>
              <a:ext cx="0" cy="2209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1215" name="Line 89"/>
            <p:cNvSpPr>
              <a:spLocks noChangeShapeType="1"/>
            </p:cNvSpPr>
            <p:nvPr/>
          </p:nvSpPr>
          <p:spPr bwMode="auto">
            <a:xfrm>
              <a:off x="2362200" y="1752601"/>
              <a:ext cx="0" cy="22098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533400" y="1217613"/>
            <a:ext cx="3048000" cy="3343276"/>
            <a:chOff x="533400" y="1217613"/>
            <a:chExt cx="3048000" cy="3343276"/>
          </a:xfrm>
        </p:grpSpPr>
        <p:sp>
          <p:nvSpPr>
            <p:cNvPr id="40970" name="Text Box 90"/>
            <p:cNvSpPr txBox="1">
              <a:spLocks noChangeArrowheads="1"/>
            </p:cNvSpPr>
            <p:nvPr/>
          </p:nvSpPr>
          <p:spPr bwMode="auto">
            <a:xfrm>
              <a:off x="1630363" y="1217613"/>
              <a:ext cx="903288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dirty="0">
                  <a:latin typeface="+mn-lt"/>
                </a:rPr>
                <a:t>Surface</a:t>
              </a:r>
            </a:p>
          </p:txBody>
        </p:sp>
        <p:sp>
          <p:nvSpPr>
            <p:cNvPr id="40971" name="Line 91"/>
            <p:cNvSpPr>
              <a:spLocks noChangeShapeType="1"/>
            </p:cNvSpPr>
            <p:nvPr/>
          </p:nvSpPr>
          <p:spPr bwMode="auto">
            <a:xfrm>
              <a:off x="1981200" y="1524001"/>
              <a:ext cx="76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40972" name="Group 92"/>
            <p:cNvGrpSpPr>
              <a:grpSpLocks/>
            </p:cNvGrpSpPr>
            <p:nvPr/>
          </p:nvGrpSpPr>
          <p:grpSpPr bwMode="auto">
            <a:xfrm>
              <a:off x="1600200" y="2438401"/>
              <a:ext cx="990600" cy="860425"/>
              <a:chOff x="480" y="2496"/>
              <a:chExt cx="1209" cy="926"/>
            </a:xfrm>
          </p:grpSpPr>
          <p:grpSp>
            <p:nvGrpSpPr>
              <p:cNvPr id="41101" name="Group 93"/>
              <p:cNvGrpSpPr>
                <a:grpSpLocks/>
              </p:cNvGrpSpPr>
              <p:nvPr/>
            </p:nvGrpSpPr>
            <p:grpSpPr bwMode="auto">
              <a:xfrm>
                <a:off x="548" y="2602"/>
                <a:ext cx="394" cy="398"/>
                <a:chOff x="408" y="2400"/>
                <a:chExt cx="568" cy="592"/>
              </a:xfrm>
            </p:grpSpPr>
            <p:sp>
              <p:nvSpPr>
                <p:cNvPr id="41129" name="Freeform 94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130" name="Line 95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102" name="Group 96"/>
              <p:cNvGrpSpPr>
                <a:grpSpLocks/>
              </p:cNvGrpSpPr>
              <p:nvPr/>
            </p:nvGrpSpPr>
            <p:grpSpPr bwMode="auto">
              <a:xfrm rot="2636700">
                <a:off x="1296" y="2784"/>
                <a:ext cx="393" cy="398"/>
                <a:chOff x="408" y="2400"/>
                <a:chExt cx="568" cy="592"/>
              </a:xfrm>
            </p:grpSpPr>
            <p:sp>
              <p:nvSpPr>
                <p:cNvPr id="41127" name="Freeform 97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128" name="Line 98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103" name="Group 99"/>
              <p:cNvGrpSpPr>
                <a:grpSpLocks/>
              </p:cNvGrpSpPr>
              <p:nvPr/>
            </p:nvGrpSpPr>
            <p:grpSpPr bwMode="auto">
              <a:xfrm>
                <a:off x="960" y="2496"/>
                <a:ext cx="144" cy="151"/>
                <a:chOff x="424" y="3152"/>
                <a:chExt cx="208" cy="224"/>
              </a:xfrm>
            </p:grpSpPr>
            <p:sp>
              <p:nvSpPr>
                <p:cNvPr id="41125" name="Freeform 100"/>
                <p:cNvSpPr>
                  <a:spLocks/>
                </p:cNvSpPr>
                <p:nvPr/>
              </p:nvSpPr>
              <p:spPr bwMode="auto">
                <a:xfrm>
                  <a:off x="424" y="3152"/>
                  <a:ext cx="208" cy="224"/>
                </a:xfrm>
                <a:custGeom>
                  <a:avLst/>
                  <a:gdLst>
                    <a:gd name="T0" fmla="*/ 56 w 208"/>
                    <a:gd name="T1" fmla="*/ 16 h 224"/>
                    <a:gd name="T2" fmla="*/ 152 w 208"/>
                    <a:gd name="T3" fmla="*/ 16 h 224"/>
                    <a:gd name="T4" fmla="*/ 200 w 208"/>
                    <a:gd name="T5" fmla="*/ 112 h 224"/>
                    <a:gd name="T6" fmla="*/ 104 w 208"/>
                    <a:gd name="T7" fmla="*/ 208 h 224"/>
                    <a:gd name="T8" fmla="*/ 8 w 208"/>
                    <a:gd name="T9" fmla="*/ 208 h 224"/>
                    <a:gd name="T10" fmla="*/ 56 w 208"/>
                    <a:gd name="T11" fmla="*/ 112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8" h="224">
                      <a:moveTo>
                        <a:pt x="56" y="16"/>
                      </a:moveTo>
                      <a:cubicBezTo>
                        <a:pt x="92" y="8"/>
                        <a:pt x="128" y="0"/>
                        <a:pt x="152" y="16"/>
                      </a:cubicBezTo>
                      <a:cubicBezTo>
                        <a:pt x="176" y="32"/>
                        <a:pt x="208" y="80"/>
                        <a:pt x="200" y="112"/>
                      </a:cubicBezTo>
                      <a:cubicBezTo>
                        <a:pt x="192" y="144"/>
                        <a:pt x="136" y="192"/>
                        <a:pt x="104" y="208"/>
                      </a:cubicBezTo>
                      <a:cubicBezTo>
                        <a:pt x="72" y="224"/>
                        <a:pt x="16" y="224"/>
                        <a:pt x="8" y="208"/>
                      </a:cubicBezTo>
                      <a:cubicBezTo>
                        <a:pt x="0" y="192"/>
                        <a:pt x="40" y="128"/>
                        <a:pt x="56" y="11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126" name="Line 101"/>
                <p:cNvSpPr>
                  <a:spLocks noChangeShapeType="1"/>
                </p:cNvSpPr>
                <p:nvPr/>
              </p:nvSpPr>
              <p:spPr bwMode="auto">
                <a:xfrm>
                  <a:off x="480" y="3264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104" name="Group 102"/>
              <p:cNvGrpSpPr>
                <a:grpSpLocks/>
              </p:cNvGrpSpPr>
              <p:nvPr/>
            </p:nvGrpSpPr>
            <p:grpSpPr bwMode="auto">
              <a:xfrm>
                <a:off x="624" y="3216"/>
                <a:ext cx="199" cy="159"/>
                <a:chOff x="1690" y="3184"/>
                <a:chExt cx="288" cy="236"/>
              </a:xfrm>
            </p:grpSpPr>
            <p:sp>
              <p:nvSpPr>
                <p:cNvPr id="41123" name="Freeform 103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124" name="Line 104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105" name="Group 105"/>
              <p:cNvGrpSpPr>
                <a:grpSpLocks/>
              </p:cNvGrpSpPr>
              <p:nvPr/>
            </p:nvGrpSpPr>
            <p:grpSpPr bwMode="auto">
              <a:xfrm>
                <a:off x="960" y="2736"/>
                <a:ext cx="150" cy="122"/>
                <a:chOff x="720" y="3215"/>
                <a:chExt cx="216" cy="181"/>
              </a:xfrm>
            </p:grpSpPr>
            <p:sp>
              <p:nvSpPr>
                <p:cNvPr id="41121" name="Freeform 106"/>
                <p:cNvSpPr>
                  <a:spLocks/>
                </p:cNvSpPr>
                <p:nvPr/>
              </p:nvSpPr>
              <p:spPr bwMode="auto">
                <a:xfrm>
                  <a:off x="720" y="3215"/>
                  <a:ext cx="216" cy="181"/>
                </a:xfrm>
                <a:custGeom>
                  <a:avLst/>
                  <a:gdLst>
                    <a:gd name="T0" fmla="*/ 144 w 216"/>
                    <a:gd name="T1" fmla="*/ 181 h 181"/>
                    <a:gd name="T2" fmla="*/ 24 w 216"/>
                    <a:gd name="T3" fmla="*/ 121 h 181"/>
                    <a:gd name="T4" fmla="*/ 24 w 216"/>
                    <a:gd name="T5" fmla="*/ 49 h 181"/>
                    <a:gd name="T6" fmla="*/ 96 w 216"/>
                    <a:gd name="T7" fmla="*/ 1 h 181"/>
                    <a:gd name="T8" fmla="*/ 204 w 216"/>
                    <a:gd name="T9" fmla="*/ 13 h 181"/>
                    <a:gd name="T10" fmla="*/ 216 w 216"/>
                    <a:gd name="T11" fmla="*/ 49 h 181"/>
                    <a:gd name="T12" fmla="*/ 168 w 216"/>
                    <a:gd name="T13" fmla="*/ 121 h 181"/>
                    <a:gd name="T14" fmla="*/ 132 w 216"/>
                    <a:gd name="T15" fmla="*/ 109 h 181"/>
                    <a:gd name="T16" fmla="*/ 144 w 216"/>
                    <a:gd name="T17" fmla="*/ 61 h 1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" h="181">
                      <a:moveTo>
                        <a:pt x="144" y="181"/>
                      </a:moveTo>
                      <a:cubicBezTo>
                        <a:pt x="86" y="162"/>
                        <a:pt x="69" y="166"/>
                        <a:pt x="24" y="121"/>
                      </a:cubicBezTo>
                      <a:cubicBezTo>
                        <a:pt x="16" y="97"/>
                        <a:pt x="0" y="73"/>
                        <a:pt x="24" y="49"/>
                      </a:cubicBezTo>
                      <a:cubicBezTo>
                        <a:pt x="44" y="29"/>
                        <a:pt x="96" y="1"/>
                        <a:pt x="96" y="1"/>
                      </a:cubicBezTo>
                      <a:cubicBezTo>
                        <a:pt x="132" y="5"/>
                        <a:pt x="170" y="0"/>
                        <a:pt x="204" y="13"/>
                      </a:cubicBezTo>
                      <a:cubicBezTo>
                        <a:pt x="216" y="18"/>
                        <a:pt x="216" y="36"/>
                        <a:pt x="216" y="49"/>
                      </a:cubicBezTo>
                      <a:cubicBezTo>
                        <a:pt x="216" y="101"/>
                        <a:pt x="204" y="97"/>
                        <a:pt x="168" y="121"/>
                      </a:cubicBezTo>
                      <a:cubicBezTo>
                        <a:pt x="156" y="117"/>
                        <a:pt x="137" y="121"/>
                        <a:pt x="132" y="109"/>
                      </a:cubicBezTo>
                      <a:cubicBezTo>
                        <a:pt x="126" y="94"/>
                        <a:pt x="144" y="61"/>
                        <a:pt x="144" y="61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122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816" y="3264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106" name="Group 108"/>
              <p:cNvGrpSpPr>
                <a:grpSpLocks/>
              </p:cNvGrpSpPr>
              <p:nvPr/>
            </p:nvGrpSpPr>
            <p:grpSpPr bwMode="auto">
              <a:xfrm>
                <a:off x="1296" y="2688"/>
                <a:ext cx="200" cy="159"/>
                <a:chOff x="1690" y="3184"/>
                <a:chExt cx="288" cy="236"/>
              </a:xfrm>
            </p:grpSpPr>
            <p:sp>
              <p:nvSpPr>
                <p:cNvPr id="41119" name="Freeform 109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120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107" name="Group 111"/>
              <p:cNvGrpSpPr>
                <a:grpSpLocks/>
              </p:cNvGrpSpPr>
              <p:nvPr/>
            </p:nvGrpSpPr>
            <p:grpSpPr bwMode="auto">
              <a:xfrm>
                <a:off x="768" y="2976"/>
                <a:ext cx="200" cy="159"/>
                <a:chOff x="1690" y="3184"/>
                <a:chExt cx="288" cy="236"/>
              </a:xfrm>
            </p:grpSpPr>
            <p:sp>
              <p:nvSpPr>
                <p:cNvPr id="41117" name="Freeform 112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118" name="Line 113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108" name="Group 114"/>
              <p:cNvGrpSpPr>
                <a:grpSpLocks/>
              </p:cNvGrpSpPr>
              <p:nvPr/>
            </p:nvGrpSpPr>
            <p:grpSpPr bwMode="auto">
              <a:xfrm rot="4981250">
                <a:off x="1089" y="2847"/>
                <a:ext cx="194" cy="163"/>
                <a:chOff x="1690" y="3184"/>
                <a:chExt cx="288" cy="236"/>
              </a:xfrm>
            </p:grpSpPr>
            <p:sp>
              <p:nvSpPr>
                <p:cNvPr id="41115" name="Freeform 115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116" name="Line 116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109" name="Group 117"/>
              <p:cNvGrpSpPr>
                <a:grpSpLocks/>
              </p:cNvGrpSpPr>
              <p:nvPr/>
            </p:nvGrpSpPr>
            <p:grpSpPr bwMode="auto">
              <a:xfrm rot="5718035">
                <a:off x="465" y="2559"/>
                <a:ext cx="194" cy="163"/>
                <a:chOff x="1690" y="3184"/>
                <a:chExt cx="288" cy="236"/>
              </a:xfrm>
            </p:grpSpPr>
            <p:sp>
              <p:nvSpPr>
                <p:cNvPr id="41113" name="Freeform 118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114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110" name="Group 120"/>
              <p:cNvGrpSpPr>
                <a:grpSpLocks/>
              </p:cNvGrpSpPr>
              <p:nvPr/>
            </p:nvGrpSpPr>
            <p:grpSpPr bwMode="auto">
              <a:xfrm rot="2636700">
                <a:off x="912" y="3024"/>
                <a:ext cx="393" cy="398"/>
                <a:chOff x="408" y="2400"/>
                <a:chExt cx="568" cy="592"/>
              </a:xfrm>
            </p:grpSpPr>
            <p:sp>
              <p:nvSpPr>
                <p:cNvPr id="41111" name="Freeform 121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112" name="Line 122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40973" name="Group 123"/>
            <p:cNvGrpSpPr>
              <a:grpSpLocks/>
            </p:cNvGrpSpPr>
            <p:nvPr/>
          </p:nvGrpSpPr>
          <p:grpSpPr bwMode="auto">
            <a:xfrm>
              <a:off x="609600" y="2873376"/>
              <a:ext cx="990600" cy="860425"/>
              <a:chOff x="480" y="2496"/>
              <a:chExt cx="1209" cy="926"/>
            </a:xfrm>
          </p:grpSpPr>
          <p:grpSp>
            <p:nvGrpSpPr>
              <p:cNvPr id="41071" name="Group 124"/>
              <p:cNvGrpSpPr>
                <a:grpSpLocks/>
              </p:cNvGrpSpPr>
              <p:nvPr/>
            </p:nvGrpSpPr>
            <p:grpSpPr bwMode="auto">
              <a:xfrm>
                <a:off x="548" y="2602"/>
                <a:ext cx="394" cy="398"/>
                <a:chOff x="408" y="2400"/>
                <a:chExt cx="568" cy="592"/>
              </a:xfrm>
            </p:grpSpPr>
            <p:sp>
              <p:nvSpPr>
                <p:cNvPr id="41099" name="Freeform 125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100" name="Line 126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72" name="Group 127"/>
              <p:cNvGrpSpPr>
                <a:grpSpLocks/>
              </p:cNvGrpSpPr>
              <p:nvPr/>
            </p:nvGrpSpPr>
            <p:grpSpPr bwMode="auto">
              <a:xfrm rot="2636700">
                <a:off x="1296" y="2784"/>
                <a:ext cx="393" cy="398"/>
                <a:chOff x="408" y="2400"/>
                <a:chExt cx="568" cy="592"/>
              </a:xfrm>
            </p:grpSpPr>
            <p:sp>
              <p:nvSpPr>
                <p:cNvPr id="41097" name="Freeform 128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98" name="Line 129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73" name="Group 130"/>
              <p:cNvGrpSpPr>
                <a:grpSpLocks/>
              </p:cNvGrpSpPr>
              <p:nvPr/>
            </p:nvGrpSpPr>
            <p:grpSpPr bwMode="auto">
              <a:xfrm>
                <a:off x="960" y="2496"/>
                <a:ext cx="144" cy="151"/>
                <a:chOff x="424" y="3152"/>
                <a:chExt cx="208" cy="224"/>
              </a:xfrm>
            </p:grpSpPr>
            <p:sp>
              <p:nvSpPr>
                <p:cNvPr id="41095" name="Freeform 131"/>
                <p:cNvSpPr>
                  <a:spLocks/>
                </p:cNvSpPr>
                <p:nvPr/>
              </p:nvSpPr>
              <p:spPr bwMode="auto">
                <a:xfrm>
                  <a:off x="424" y="3152"/>
                  <a:ext cx="208" cy="224"/>
                </a:xfrm>
                <a:custGeom>
                  <a:avLst/>
                  <a:gdLst>
                    <a:gd name="T0" fmla="*/ 56 w 208"/>
                    <a:gd name="T1" fmla="*/ 16 h 224"/>
                    <a:gd name="T2" fmla="*/ 152 w 208"/>
                    <a:gd name="T3" fmla="*/ 16 h 224"/>
                    <a:gd name="T4" fmla="*/ 200 w 208"/>
                    <a:gd name="T5" fmla="*/ 112 h 224"/>
                    <a:gd name="T6" fmla="*/ 104 w 208"/>
                    <a:gd name="T7" fmla="*/ 208 h 224"/>
                    <a:gd name="T8" fmla="*/ 8 w 208"/>
                    <a:gd name="T9" fmla="*/ 208 h 224"/>
                    <a:gd name="T10" fmla="*/ 56 w 208"/>
                    <a:gd name="T11" fmla="*/ 112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8" h="224">
                      <a:moveTo>
                        <a:pt x="56" y="16"/>
                      </a:moveTo>
                      <a:cubicBezTo>
                        <a:pt x="92" y="8"/>
                        <a:pt x="128" y="0"/>
                        <a:pt x="152" y="16"/>
                      </a:cubicBezTo>
                      <a:cubicBezTo>
                        <a:pt x="176" y="32"/>
                        <a:pt x="208" y="80"/>
                        <a:pt x="200" y="112"/>
                      </a:cubicBezTo>
                      <a:cubicBezTo>
                        <a:pt x="192" y="144"/>
                        <a:pt x="136" y="192"/>
                        <a:pt x="104" y="208"/>
                      </a:cubicBezTo>
                      <a:cubicBezTo>
                        <a:pt x="72" y="224"/>
                        <a:pt x="16" y="224"/>
                        <a:pt x="8" y="208"/>
                      </a:cubicBezTo>
                      <a:cubicBezTo>
                        <a:pt x="0" y="192"/>
                        <a:pt x="40" y="128"/>
                        <a:pt x="56" y="11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96" name="Line 132"/>
                <p:cNvSpPr>
                  <a:spLocks noChangeShapeType="1"/>
                </p:cNvSpPr>
                <p:nvPr/>
              </p:nvSpPr>
              <p:spPr bwMode="auto">
                <a:xfrm>
                  <a:off x="480" y="3264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74" name="Group 133"/>
              <p:cNvGrpSpPr>
                <a:grpSpLocks/>
              </p:cNvGrpSpPr>
              <p:nvPr/>
            </p:nvGrpSpPr>
            <p:grpSpPr bwMode="auto">
              <a:xfrm>
                <a:off x="624" y="3216"/>
                <a:ext cx="199" cy="159"/>
                <a:chOff x="1690" y="3184"/>
                <a:chExt cx="288" cy="236"/>
              </a:xfrm>
            </p:grpSpPr>
            <p:sp>
              <p:nvSpPr>
                <p:cNvPr id="41093" name="Freeform 134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94" name="Line 135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75" name="Group 136"/>
              <p:cNvGrpSpPr>
                <a:grpSpLocks/>
              </p:cNvGrpSpPr>
              <p:nvPr/>
            </p:nvGrpSpPr>
            <p:grpSpPr bwMode="auto">
              <a:xfrm>
                <a:off x="960" y="2736"/>
                <a:ext cx="150" cy="122"/>
                <a:chOff x="720" y="3215"/>
                <a:chExt cx="216" cy="181"/>
              </a:xfrm>
            </p:grpSpPr>
            <p:sp>
              <p:nvSpPr>
                <p:cNvPr id="41091" name="Freeform 137"/>
                <p:cNvSpPr>
                  <a:spLocks/>
                </p:cNvSpPr>
                <p:nvPr/>
              </p:nvSpPr>
              <p:spPr bwMode="auto">
                <a:xfrm>
                  <a:off x="720" y="3215"/>
                  <a:ext cx="216" cy="181"/>
                </a:xfrm>
                <a:custGeom>
                  <a:avLst/>
                  <a:gdLst>
                    <a:gd name="T0" fmla="*/ 144 w 216"/>
                    <a:gd name="T1" fmla="*/ 181 h 181"/>
                    <a:gd name="T2" fmla="*/ 24 w 216"/>
                    <a:gd name="T3" fmla="*/ 121 h 181"/>
                    <a:gd name="T4" fmla="*/ 24 w 216"/>
                    <a:gd name="T5" fmla="*/ 49 h 181"/>
                    <a:gd name="T6" fmla="*/ 96 w 216"/>
                    <a:gd name="T7" fmla="*/ 1 h 181"/>
                    <a:gd name="T8" fmla="*/ 204 w 216"/>
                    <a:gd name="T9" fmla="*/ 13 h 181"/>
                    <a:gd name="T10" fmla="*/ 216 w 216"/>
                    <a:gd name="T11" fmla="*/ 49 h 181"/>
                    <a:gd name="T12" fmla="*/ 168 w 216"/>
                    <a:gd name="T13" fmla="*/ 121 h 181"/>
                    <a:gd name="T14" fmla="*/ 132 w 216"/>
                    <a:gd name="T15" fmla="*/ 109 h 181"/>
                    <a:gd name="T16" fmla="*/ 144 w 216"/>
                    <a:gd name="T17" fmla="*/ 61 h 1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" h="181">
                      <a:moveTo>
                        <a:pt x="144" y="181"/>
                      </a:moveTo>
                      <a:cubicBezTo>
                        <a:pt x="86" y="162"/>
                        <a:pt x="69" y="166"/>
                        <a:pt x="24" y="121"/>
                      </a:cubicBezTo>
                      <a:cubicBezTo>
                        <a:pt x="16" y="97"/>
                        <a:pt x="0" y="73"/>
                        <a:pt x="24" y="49"/>
                      </a:cubicBezTo>
                      <a:cubicBezTo>
                        <a:pt x="44" y="29"/>
                        <a:pt x="96" y="1"/>
                        <a:pt x="96" y="1"/>
                      </a:cubicBezTo>
                      <a:cubicBezTo>
                        <a:pt x="132" y="5"/>
                        <a:pt x="170" y="0"/>
                        <a:pt x="204" y="13"/>
                      </a:cubicBezTo>
                      <a:cubicBezTo>
                        <a:pt x="216" y="18"/>
                        <a:pt x="216" y="36"/>
                        <a:pt x="216" y="49"/>
                      </a:cubicBezTo>
                      <a:cubicBezTo>
                        <a:pt x="216" y="101"/>
                        <a:pt x="204" y="97"/>
                        <a:pt x="168" y="121"/>
                      </a:cubicBezTo>
                      <a:cubicBezTo>
                        <a:pt x="156" y="117"/>
                        <a:pt x="137" y="121"/>
                        <a:pt x="132" y="109"/>
                      </a:cubicBezTo>
                      <a:cubicBezTo>
                        <a:pt x="126" y="94"/>
                        <a:pt x="144" y="61"/>
                        <a:pt x="144" y="61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92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816" y="3264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76" name="Group 139"/>
              <p:cNvGrpSpPr>
                <a:grpSpLocks/>
              </p:cNvGrpSpPr>
              <p:nvPr/>
            </p:nvGrpSpPr>
            <p:grpSpPr bwMode="auto">
              <a:xfrm>
                <a:off x="1296" y="2688"/>
                <a:ext cx="200" cy="159"/>
                <a:chOff x="1690" y="3184"/>
                <a:chExt cx="288" cy="236"/>
              </a:xfrm>
            </p:grpSpPr>
            <p:sp>
              <p:nvSpPr>
                <p:cNvPr id="41089" name="Freeform 140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90" name="Line 141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77" name="Group 142"/>
              <p:cNvGrpSpPr>
                <a:grpSpLocks/>
              </p:cNvGrpSpPr>
              <p:nvPr/>
            </p:nvGrpSpPr>
            <p:grpSpPr bwMode="auto">
              <a:xfrm>
                <a:off x="768" y="2976"/>
                <a:ext cx="200" cy="159"/>
                <a:chOff x="1690" y="3184"/>
                <a:chExt cx="288" cy="236"/>
              </a:xfrm>
            </p:grpSpPr>
            <p:sp>
              <p:nvSpPr>
                <p:cNvPr id="41087" name="Freeform 143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88" name="Line 144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78" name="Group 145"/>
              <p:cNvGrpSpPr>
                <a:grpSpLocks/>
              </p:cNvGrpSpPr>
              <p:nvPr/>
            </p:nvGrpSpPr>
            <p:grpSpPr bwMode="auto">
              <a:xfrm rot="4981250">
                <a:off x="1089" y="2847"/>
                <a:ext cx="194" cy="163"/>
                <a:chOff x="1690" y="3184"/>
                <a:chExt cx="288" cy="236"/>
              </a:xfrm>
            </p:grpSpPr>
            <p:sp>
              <p:nvSpPr>
                <p:cNvPr id="41085" name="Freeform 146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86" name="Line 147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79" name="Group 148"/>
              <p:cNvGrpSpPr>
                <a:grpSpLocks/>
              </p:cNvGrpSpPr>
              <p:nvPr/>
            </p:nvGrpSpPr>
            <p:grpSpPr bwMode="auto">
              <a:xfrm rot="5718035">
                <a:off x="465" y="2559"/>
                <a:ext cx="194" cy="163"/>
                <a:chOff x="1690" y="3184"/>
                <a:chExt cx="288" cy="236"/>
              </a:xfrm>
            </p:grpSpPr>
            <p:sp>
              <p:nvSpPr>
                <p:cNvPr id="41083" name="Freeform 149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84" name="Line 150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80" name="Group 151"/>
              <p:cNvGrpSpPr>
                <a:grpSpLocks/>
              </p:cNvGrpSpPr>
              <p:nvPr/>
            </p:nvGrpSpPr>
            <p:grpSpPr bwMode="auto">
              <a:xfrm rot="2636700">
                <a:off x="912" y="3024"/>
                <a:ext cx="393" cy="398"/>
                <a:chOff x="408" y="2400"/>
                <a:chExt cx="568" cy="592"/>
              </a:xfrm>
            </p:grpSpPr>
            <p:sp>
              <p:nvSpPr>
                <p:cNvPr id="41081" name="Freeform 152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82" name="Line 153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40974" name="Group 154"/>
            <p:cNvGrpSpPr>
              <a:grpSpLocks/>
            </p:cNvGrpSpPr>
            <p:nvPr/>
          </p:nvGrpSpPr>
          <p:grpSpPr bwMode="auto">
            <a:xfrm>
              <a:off x="533400" y="1828801"/>
              <a:ext cx="990600" cy="860425"/>
              <a:chOff x="480" y="2496"/>
              <a:chExt cx="1209" cy="926"/>
            </a:xfrm>
          </p:grpSpPr>
          <p:grpSp>
            <p:nvGrpSpPr>
              <p:cNvPr id="41041" name="Group 155"/>
              <p:cNvGrpSpPr>
                <a:grpSpLocks/>
              </p:cNvGrpSpPr>
              <p:nvPr/>
            </p:nvGrpSpPr>
            <p:grpSpPr bwMode="auto">
              <a:xfrm>
                <a:off x="548" y="2602"/>
                <a:ext cx="394" cy="398"/>
                <a:chOff x="408" y="2400"/>
                <a:chExt cx="568" cy="592"/>
              </a:xfrm>
            </p:grpSpPr>
            <p:sp>
              <p:nvSpPr>
                <p:cNvPr id="41069" name="Freeform 156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70" name="Line 157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42" name="Group 158"/>
              <p:cNvGrpSpPr>
                <a:grpSpLocks/>
              </p:cNvGrpSpPr>
              <p:nvPr/>
            </p:nvGrpSpPr>
            <p:grpSpPr bwMode="auto">
              <a:xfrm rot="2636700">
                <a:off x="1296" y="2784"/>
                <a:ext cx="393" cy="398"/>
                <a:chOff x="408" y="2400"/>
                <a:chExt cx="568" cy="592"/>
              </a:xfrm>
            </p:grpSpPr>
            <p:sp>
              <p:nvSpPr>
                <p:cNvPr id="41067" name="Freeform 159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68" name="Line 160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43" name="Group 161"/>
              <p:cNvGrpSpPr>
                <a:grpSpLocks/>
              </p:cNvGrpSpPr>
              <p:nvPr/>
            </p:nvGrpSpPr>
            <p:grpSpPr bwMode="auto">
              <a:xfrm>
                <a:off x="960" y="2496"/>
                <a:ext cx="144" cy="151"/>
                <a:chOff x="424" y="3152"/>
                <a:chExt cx="208" cy="224"/>
              </a:xfrm>
            </p:grpSpPr>
            <p:sp>
              <p:nvSpPr>
                <p:cNvPr id="41065" name="Freeform 162"/>
                <p:cNvSpPr>
                  <a:spLocks/>
                </p:cNvSpPr>
                <p:nvPr/>
              </p:nvSpPr>
              <p:spPr bwMode="auto">
                <a:xfrm>
                  <a:off x="424" y="3152"/>
                  <a:ext cx="208" cy="224"/>
                </a:xfrm>
                <a:custGeom>
                  <a:avLst/>
                  <a:gdLst>
                    <a:gd name="T0" fmla="*/ 56 w 208"/>
                    <a:gd name="T1" fmla="*/ 16 h 224"/>
                    <a:gd name="T2" fmla="*/ 152 w 208"/>
                    <a:gd name="T3" fmla="*/ 16 h 224"/>
                    <a:gd name="T4" fmla="*/ 200 w 208"/>
                    <a:gd name="T5" fmla="*/ 112 h 224"/>
                    <a:gd name="T6" fmla="*/ 104 w 208"/>
                    <a:gd name="T7" fmla="*/ 208 h 224"/>
                    <a:gd name="T8" fmla="*/ 8 w 208"/>
                    <a:gd name="T9" fmla="*/ 208 h 224"/>
                    <a:gd name="T10" fmla="*/ 56 w 208"/>
                    <a:gd name="T11" fmla="*/ 112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8" h="224">
                      <a:moveTo>
                        <a:pt x="56" y="16"/>
                      </a:moveTo>
                      <a:cubicBezTo>
                        <a:pt x="92" y="8"/>
                        <a:pt x="128" y="0"/>
                        <a:pt x="152" y="16"/>
                      </a:cubicBezTo>
                      <a:cubicBezTo>
                        <a:pt x="176" y="32"/>
                        <a:pt x="208" y="80"/>
                        <a:pt x="200" y="112"/>
                      </a:cubicBezTo>
                      <a:cubicBezTo>
                        <a:pt x="192" y="144"/>
                        <a:pt x="136" y="192"/>
                        <a:pt x="104" y="208"/>
                      </a:cubicBezTo>
                      <a:cubicBezTo>
                        <a:pt x="72" y="224"/>
                        <a:pt x="16" y="224"/>
                        <a:pt x="8" y="208"/>
                      </a:cubicBezTo>
                      <a:cubicBezTo>
                        <a:pt x="0" y="192"/>
                        <a:pt x="40" y="128"/>
                        <a:pt x="56" y="11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66" name="Line 163"/>
                <p:cNvSpPr>
                  <a:spLocks noChangeShapeType="1"/>
                </p:cNvSpPr>
                <p:nvPr/>
              </p:nvSpPr>
              <p:spPr bwMode="auto">
                <a:xfrm>
                  <a:off x="480" y="3264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44" name="Group 164"/>
              <p:cNvGrpSpPr>
                <a:grpSpLocks/>
              </p:cNvGrpSpPr>
              <p:nvPr/>
            </p:nvGrpSpPr>
            <p:grpSpPr bwMode="auto">
              <a:xfrm>
                <a:off x="624" y="3216"/>
                <a:ext cx="199" cy="159"/>
                <a:chOff x="1690" y="3184"/>
                <a:chExt cx="288" cy="236"/>
              </a:xfrm>
            </p:grpSpPr>
            <p:sp>
              <p:nvSpPr>
                <p:cNvPr id="41063" name="Freeform 165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64" name="Line 166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45" name="Group 167"/>
              <p:cNvGrpSpPr>
                <a:grpSpLocks/>
              </p:cNvGrpSpPr>
              <p:nvPr/>
            </p:nvGrpSpPr>
            <p:grpSpPr bwMode="auto">
              <a:xfrm>
                <a:off x="960" y="2736"/>
                <a:ext cx="150" cy="122"/>
                <a:chOff x="720" y="3215"/>
                <a:chExt cx="216" cy="181"/>
              </a:xfrm>
            </p:grpSpPr>
            <p:sp>
              <p:nvSpPr>
                <p:cNvPr id="41061" name="Freeform 168"/>
                <p:cNvSpPr>
                  <a:spLocks/>
                </p:cNvSpPr>
                <p:nvPr/>
              </p:nvSpPr>
              <p:spPr bwMode="auto">
                <a:xfrm>
                  <a:off x="720" y="3215"/>
                  <a:ext cx="216" cy="181"/>
                </a:xfrm>
                <a:custGeom>
                  <a:avLst/>
                  <a:gdLst>
                    <a:gd name="T0" fmla="*/ 144 w 216"/>
                    <a:gd name="T1" fmla="*/ 181 h 181"/>
                    <a:gd name="T2" fmla="*/ 24 w 216"/>
                    <a:gd name="T3" fmla="*/ 121 h 181"/>
                    <a:gd name="T4" fmla="*/ 24 w 216"/>
                    <a:gd name="T5" fmla="*/ 49 h 181"/>
                    <a:gd name="T6" fmla="*/ 96 w 216"/>
                    <a:gd name="T7" fmla="*/ 1 h 181"/>
                    <a:gd name="T8" fmla="*/ 204 w 216"/>
                    <a:gd name="T9" fmla="*/ 13 h 181"/>
                    <a:gd name="T10" fmla="*/ 216 w 216"/>
                    <a:gd name="T11" fmla="*/ 49 h 181"/>
                    <a:gd name="T12" fmla="*/ 168 w 216"/>
                    <a:gd name="T13" fmla="*/ 121 h 181"/>
                    <a:gd name="T14" fmla="*/ 132 w 216"/>
                    <a:gd name="T15" fmla="*/ 109 h 181"/>
                    <a:gd name="T16" fmla="*/ 144 w 216"/>
                    <a:gd name="T17" fmla="*/ 61 h 1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" h="181">
                      <a:moveTo>
                        <a:pt x="144" y="181"/>
                      </a:moveTo>
                      <a:cubicBezTo>
                        <a:pt x="86" y="162"/>
                        <a:pt x="69" y="166"/>
                        <a:pt x="24" y="121"/>
                      </a:cubicBezTo>
                      <a:cubicBezTo>
                        <a:pt x="16" y="97"/>
                        <a:pt x="0" y="73"/>
                        <a:pt x="24" y="49"/>
                      </a:cubicBezTo>
                      <a:cubicBezTo>
                        <a:pt x="44" y="29"/>
                        <a:pt x="96" y="1"/>
                        <a:pt x="96" y="1"/>
                      </a:cubicBezTo>
                      <a:cubicBezTo>
                        <a:pt x="132" y="5"/>
                        <a:pt x="170" y="0"/>
                        <a:pt x="204" y="13"/>
                      </a:cubicBezTo>
                      <a:cubicBezTo>
                        <a:pt x="216" y="18"/>
                        <a:pt x="216" y="36"/>
                        <a:pt x="216" y="49"/>
                      </a:cubicBezTo>
                      <a:cubicBezTo>
                        <a:pt x="216" y="101"/>
                        <a:pt x="204" y="97"/>
                        <a:pt x="168" y="121"/>
                      </a:cubicBezTo>
                      <a:cubicBezTo>
                        <a:pt x="156" y="117"/>
                        <a:pt x="137" y="121"/>
                        <a:pt x="132" y="109"/>
                      </a:cubicBezTo>
                      <a:cubicBezTo>
                        <a:pt x="126" y="94"/>
                        <a:pt x="144" y="61"/>
                        <a:pt x="144" y="61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62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816" y="3264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46" name="Group 170"/>
              <p:cNvGrpSpPr>
                <a:grpSpLocks/>
              </p:cNvGrpSpPr>
              <p:nvPr/>
            </p:nvGrpSpPr>
            <p:grpSpPr bwMode="auto">
              <a:xfrm>
                <a:off x="1296" y="2688"/>
                <a:ext cx="200" cy="159"/>
                <a:chOff x="1690" y="3184"/>
                <a:chExt cx="288" cy="236"/>
              </a:xfrm>
            </p:grpSpPr>
            <p:sp>
              <p:nvSpPr>
                <p:cNvPr id="41059" name="Freeform 171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60" name="Line 172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47" name="Group 173"/>
              <p:cNvGrpSpPr>
                <a:grpSpLocks/>
              </p:cNvGrpSpPr>
              <p:nvPr/>
            </p:nvGrpSpPr>
            <p:grpSpPr bwMode="auto">
              <a:xfrm>
                <a:off x="768" y="2976"/>
                <a:ext cx="200" cy="159"/>
                <a:chOff x="1690" y="3184"/>
                <a:chExt cx="288" cy="236"/>
              </a:xfrm>
            </p:grpSpPr>
            <p:sp>
              <p:nvSpPr>
                <p:cNvPr id="41057" name="Freeform 174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58" name="Line 175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48" name="Group 176"/>
              <p:cNvGrpSpPr>
                <a:grpSpLocks/>
              </p:cNvGrpSpPr>
              <p:nvPr/>
            </p:nvGrpSpPr>
            <p:grpSpPr bwMode="auto">
              <a:xfrm rot="4981250">
                <a:off x="1089" y="2847"/>
                <a:ext cx="194" cy="163"/>
                <a:chOff x="1690" y="3184"/>
                <a:chExt cx="288" cy="236"/>
              </a:xfrm>
            </p:grpSpPr>
            <p:sp>
              <p:nvSpPr>
                <p:cNvPr id="41055" name="Freeform 177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56" name="Line 178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49" name="Group 179"/>
              <p:cNvGrpSpPr>
                <a:grpSpLocks/>
              </p:cNvGrpSpPr>
              <p:nvPr/>
            </p:nvGrpSpPr>
            <p:grpSpPr bwMode="auto">
              <a:xfrm rot="5718035">
                <a:off x="465" y="2559"/>
                <a:ext cx="194" cy="163"/>
                <a:chOff x="1690" y="3184"/>
                <a:chExt cx="288" cy="236"/>
              </a:xfrm>
            </p:grpSpPr>
            <p:sp>
              <p:nvSpPr>
                <p:cNvPr id="41053" name="Freeform 180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54" name="Line 181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50" name="Group 182"/>
              <p:cNvGrpSpPr>
                <a:grpSpLocks/>
              </p:cNvGrpSpPr>
              <p:nvPr/>
            </p:nvGrpSpPr>
            <p:grpSpPr bwMode="auto">
              <a:xfrm rot="2636700">
                <a:off x="912" y="3024"/>
                <a:ext cx="393" cy="398"/>
                <a:chOff x="408" y="2400"/>
                <a:chExt cx="568" cy="592"/>
              </a:xfrm>
            </p:grpSpPr>
            <p:sp>
              <p:nvSpPr>
                <p:cNvPr id="41051" name="Freeform 183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52" name="Line 184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40975" name="Group 185"/>
            <p:cNvGrpSpPr>
              <a:grpSpLocks/>
            </p:cNvGrpSpPr>
            <p:nvPr/>
          </p:nvGrpSpPr>
          <p:grpSpPr bwMode="auto">
            <a:xfrm>
              <a:off x="2514600" y="1828801"/>
              <a:ext cx="990600" cy="860425"/>
              <a:chOff x="480" y="2496"/>
              <a:chExt cx="1209" cy="926"/>
            </a:xfrm>
          </p:grpSpPr>
          <p:grpSp>
            <p:nvGrpSpPr>
              <p:cNvPr id="41011" name="Group 186"/>
              <p:cNvGrpSpPr>
                <a:grpSpLocks/>
              </p:cNvGrpSpPr>
              <p:nvPr/>
            </p:nvGrpSpPr>
            <p:grpSpPr bwMode="auto">
              <a:xfrm>
                <a:off x="548" y="2602"/>
                <a:ext cx="394" cy="398"/>
                <a:chOff x="408" y="2400"/>
                <a:chExt cx="568" cy="592"/>
              </a:xfrm>
            </p:grpSpPr>
            <p:sp>
              <p:nvSpPr>
                <p:cNvPr id="41039" name="Freeform 187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40" name="Line 188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12" name="Group 189"/>
              <p:cNvGrpSpPr>
                <a:grpSpLocks/>
              </p:cNvGrpSpPr>
              <p:nvPr/>
            </p:nvGrpSpPr>
            <p:grpSpPr bwMode="auto">
              <a:xfrm rot="2636700">
                <a:off x="1296" y="2784"/>
                <a:ext cx="393" cy="398"/>
                <a:chOff x="408" y="2400"/>
                <a:chExt cx="568" cy="592"/>
              </a:xfrm>
            </p:grpSpPr>
            <p:sp>
              <p:nvSpPr>
                <p:cNvPr id="41037" name="Freeform 190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38" name="Line 191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13" name="Group 192"/>
              <p:cNvGrpSpPr>
                <a:grpSpLocks/>
              </p:cNvGrpSpPr>
              <p:nvPr/>
            </p:nvGrpSpPr>
            <p:grpSpPr bwMode="auto">
              <a:xfrm>
                <a:off x="960" y="2496"/>
                <a:ext cx="144" cy="151"/>
                <a:chOff x="424" y="3152"/>
                <a:chExt cx="208" cy="224"/>
              </a:xfrm>
            </p:grpSpPr>
            <p:sp>
              <p:nvSpPr>
                <p:cNvPr id="41035" name="Freeform 193"/>
                <p:cNvSpPr>
                  <a:spLocks/>
                </p:cNvSpPr>
                <p:nvPr/>
              </p:nvSpPr>
              <p:spPr bwMode="auto">
                <a:xfrm>
                  <a:off x="424" y="3152"/>
                  <a:ext cx="208" cy="224"/>
                </a:xfrm>
                <a:custGeom>
                  <a:avLst/>
                  <a:gdLst>
                    <a:gd name="T0" fmla="*/ 56 w 208"/>
                    <a:gd name="T1" fmla="*/ 16 h 224"/>
                    <a:gd name="T2" fmla="*/ 152 w 208"/>
                    <a:gd name="T3" fmla="*/ 16 h 224"/>
                    <a:gd name="T4" fmla="*/ 200 w 208"/>
                    <a:gd name="T5" fmla="*/ 112 h 224"/>
                    <a:gd name="T6" fmla="*/ 104 w 208"/>
                    <a:gd name="T7" fmla="*/ 208 h 224"/>
                    <a:gd name="T8" fmla="*/ 8 w 208"/>
                    <a:gd name="T9" fmla="*/ 208 h 224"/>
                    <a:gd name="T10" fmla="*/ 56 w 208"/>
                    <a:gd name="T11" fmla="*/ 112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8" h="224">
                      <a:moveTo>
                        <a:pt x="56" y="16"/>
                      </a:moveTo>
                      <a:cubicBezTo>
                        <a:pt x="92" y="8"/>
                        <a:pt x="128" y="0"/>
                        <a:pt x="152" y="16"/>
                      </a:cubicBezTo>
                      <a:cubicBezTo>
                        <a:pt x="176" y="32"/>
                        <a:pt x="208" y="80"/>
                        <a:pt x="200" y="112"/>
                      </a:cubicBezTo>
                      <a:cubicBezTo>
                        <a:pt x="192" y="144"/>
                        <a:pt x="136" y="192"/>
                        <a:pt x="104" y="208"/>
                      </a:cubicBezTo>
                      <a:cubicBezTo>
                        <a:pt x="72" y="224"/>
                        <a:pt x="16" y="224"/>
                        <a:pt x="8" y="208"/>
                      </a:cubicBezTo>
                      <a:cubicBezTo>
                        <a:pt x="0" y="192"/>
                        <a:pt x="40" y="128"/>
                        <a:pt x="56" y="11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36" name="Line 194"/>
                <p:cNvSpPr>
                  <a:spLocks noChangeShapeType="1"/>
                </p:cNvSpPr>
                <p:nvPr/>
              </p:nvSpPr>
              <p:spPr bwMode="auto">
                <a:xfrm>
                  <a:off x="480" y="3264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14" name="Group 195"/>
              <p:cNvGrpSpPr>
                <a:grpSpLocks/>
              </p:cNvGrpSpPr>
              <p:nvPr/>
            </p:nvGrpSpPr>
            <p:grpSpPr bwMode="auto">
              <a:xfrm>
                <a:off x="624" y="3216"/>
                <a:ext cx="199" cy="159"/>
                <a:chOff x="1690" y="3184"/>
                <a:chExt cx="288" cy="236"/>
              </a:xfrm>
            </p:grpSpPr>
            <p:sp>
              <p:nvSpPr>
                <p:cNvPr id="41033" name="Freeform 196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34" name="Line 197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15" name="Group 198"/>
              <p:cNvGrpSpPr>
                <a:grpSpLocks/>
              </p:cNvGrpSpPr>
              <p:nvPr/>
            </p:nvGrpSpPr>
            <p:grpSpPr bwMode="auto">
              <a:xfrm>
                <a:off x="960" y="2736"/>
                <a:ext cx="150" cy="122"/>
                <a:chOff x="720" y="3215"/>
                <a:chExt cx="216" cy="181"/>
              </a:xfrm>
            </p:grpSpPr>
            <p:sp>
              <p:nvSpPr>
                <p:cNvPr id="41031" name="Freeform 199"/>
                <p:cNvSpPr>
                  <a:spLocks/>
                </p:cNvSpPr>
                <p:nvPr/>
              </p:nvSpPr>
              <p:spPr bwMode="auto">
                <a:xfrm>
                  <a:off x="720" y="3215"/>
                  <a:ext cx="216" cy="181"/>
                </a:xfrm>
                <a:custGeom>
                  <a:avLst/>
                  <a:gdLst>
                    <a:gd name="T0" fmla="*/ 144 w 216"/>
                    <a:gd name="T1" fmla="*/ 181 h 181"/>
                    <a:gd name="T2" fmla="*/ 24 w 216"/>
                    <a:gd name="T3" fmla="*/ 121 h 181"/>
                    <a:gd name="T4" fmla="*/ 24 w 216"/>
                    <a:gd name="T5" fmla="*/ 49 h 181"/>
                    <a:gd name="T6" fmla="*/ 96 w 216"/>
                    <a:gd name="T7" fmla="*/ 1 h 181"/>
                    <a:gd name="T8" fmla="*/ 204 w 216"/>
                    <a:gd name="T9" fmla="*/ 13 h 181"/>
                    <a:gd name="T10" fmla="*/ 216 w 216"/>
                    <a:gd name="T11" fmla="*/ 49 h 181"/>
                    <a:gd name="T12" fmla="*/ 168 w 216"/>
                    <a:gd name="T13" fmla="*/ 121 h 181"/>
                    <a:gd name="T14" fmla="*/ 132 w 216"/>
                    <a:gd name="T15" fmla="*/ 109 h 181"/>
                    <a:gd name="T16" fmla="*/ 144 w 216"/>
                    <a:gd name="T17" fmla="*/ 61 h 1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" h="181">
                      <a:moveTo>
                        <a:pt x="144" y="181"/>
                      </a:moveTo>
                      <a:cubicBezTo>
                        <a:pt x="86" y="162"/>
                        <a:pt x="69" y="166"/>
                        <a:pt x="24" y="121"/>
                      </a:cubicBezTo>
                      <a:cubicBezTo>
                        <a:pt x="16" y="97"/>
                        <a:pt x="0" y="73"/>
                        <a:pt x="24" y="49"/>
                      </a:cubicBezTo>
                      <a:cubicBezTo>
                        <a:pt x="44" y="29"/>
                        <a:pt x="96" y="1"/>
                        <a:pt x="96" y="1"/>
                      </a:cubicBezTo>
                      <a:cubicBezTo>
                        <a:pt x="132" y="5"/>
                        <a:pt x="170" y="0"/>
                        <a:pt x="204" y="13"/>
                      </a:cubicBezTo>
                      <a:cubicBezTo>
                        <a:pt x="216" y="18"/>
                        <a:pt x="216" y="36"/>
                        <a:pt x="216" y="49"/>
                      </a:cubicBezTo>
                      <a:cubicBezTo>
                        <a:pt x="216" y="101"/>
                        <a:pt x="204" y="97"/>
                        <a:pt x="168" y="121"/>
                      </a:cubicBezTo>
                      <a:cubicBezTo>
                        <a:pt x="156" y="117"/>
                        <a:pt x="137" y="121"/>
                        <a:pt x="132" y="109"/>
                      </a:cubicBezTo>
                      <a:cubicBezTo>
                        <a:pt x="126" y="94"/>
                        <a:pt x="144" y="61"/>
                        <a:pt x="144" y="61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32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816" y="3264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16" name="Group 201"/>
              <p:cNvGrpSpPr>
                <a:grpSpLocks/>
              </p:cNvGrpSpPr>
              <p:nvPr/>
            </p:nvGrpSpPr>
            <p:grpSpPr bwMode="auto">
              <a:xfrm>
                <a:off x="1296" y="2688"/>
                <a:ext cx="200" cy="159"/>
                <a:chOff x="1690" y="3184"/>
                <a:chExt cx="288" cy="236"/>
              </a:xfrm>
            </p:grpSpPr>
            <p:sp>
              <p:nvSpPr>
                <p:cNvPr id="41029" name="Freeform 202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30" name="Line 203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17" name="Group 204"/>
              <p:cNvGrpSpPr>
                <a:grpSpLocks/>
              </p:cNvGrpSpPr>
              <p:nvPr/>
            </p:nvGrpSpPr>
            <p:grpSpPr bwMode="auto">
              <a:xfrm>
                <a:off x="768" y="2976"/>
                <a:ext cx="200" cy="159"/>
                <a:chOff x="1690" y="3184"/>
                <a:chExt cx="288" cy="236"/>
              </a:xfrm>
            </p:grpSpPr>
            <p:sp>
              <p:nvSpPr>
                <p:cNvPr id="41027" name="Freeform 205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28" name="Line 206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18" name="Group 207"/>
              <p:cNvGrpSpPr>
                <a:grpSpLocks/>
              </p:cNvGrpSpPr>
              <p:nvPr/>
            </p:nvGrpSpPr>
            <p:grpSpPr bwMode="auto">
              <a:xfrm rot="4981250">
                <a:off x="1089" y="2847"/>
                <a:ext cx="194" cy="163"/>
                <a:chOff x="1690" y="3184"/>
                <a:chExt cx="288" cy="236"/>
              </a:xfrm>
            </p:grpSpPr>
            <p:sp>
              <p:nvSpPr>
                <p:cNvPr id="41025" name="Freeform 208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26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19" name="Group 210"/>
              <p:cNvGrpSpPr>
                <a:grpSpLocks/>
              </p:cNvGrpSpPr>
              <p:nvPr/>
            </p:nvGrpSpPr>
            <p:grpSpPr bwMode="auto">
              <a:xfrm rot="5718035">
                <a:off x="465" y="2559"/>
                <a:ext cx="194" cy="163"/>
                <a:chOff x="1690" y="3184"/>
                <a:chExt cx="288" cy="236"/>
              </a:xfrm>
            </p:grpSpPr>
            <p:sp>
              <p:nvSpPr>
                <p:cNvPr id="41023" name="Freeform 211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24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1020" name="Group 213"/>
              <p:cNvGrpSpPr>
                <a:grpSpLocks/>
              </p:cNvGrpSpPr>
              <p:nvPr/>
            </p:nvGrpSpPr>
            <p:grpSpPr bwMode="auto">
              <a:xfrm rot="2636700">
                <a:off x="912" y="3024"/>
                <a:ext cx="393" cy="398"/>
                <a:chOff x="408" y="2400"/>
                <a:chExt cx="568" cy="592"/>
              </a:xfrm>
            </p:grpSpPr>
            <p:sp>
              <p:nvSpPr>
                <p:cNvPr id="41021" name="Freeform 214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22" name="Line 215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40976" name="Group 216"/>
            <p:cNvGrpSpPr>
              <a:grpSpLocks/>
            </p:cNvGrpSpPr>
            <p:nvPr/>
          </p:nvGrpSpPr>
          <p:grpSpPr bwMode="auto">
            <a:xfrm>
              <a:off x="2590800" y="2971801"/>
              <a:ext cx="990600" cy="860425"/>
              <a:chOff x="480" y="2496"/>
              <a:chExt cx="1209" cy="926"/>
            </a:xfrm>
          </p:grpSpPr>
          <p:grpSp>
            <p:nvGrpSpPr>
              <p:cNvPr id="40981" name="Group 217"/>
              <p:cNvGrpSpPr>
                <a:grpSpLocks/>
              </p:cNvGrpSpPr>
              <p:nvPr/>
            </p:nvGrpSpPr>
            <p:grpSpPr bwMode="auto">
              <a:xfrm>
                <a:off x="548" y="2602"/>
                <a:ext cx="394" cy="398"/>
                <a:chOff x="408" y="2400"/>
                <a:chExt cx="568" cy="592"/>
              </a:xfrm>
            </p:grpSpPr>
            <p:sp>
              <p:nvSpPr>
                <p:cNvPr id="41009" name="Freeform 218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10" name="Line 219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0982" name="Group 220"/>
              <p:cNvGrpSpPr>
                <a:grpSpLocks/>
              </p:cNvGrpSpPr>
              <p:nvPr/>
            </p:nvGrpSpPr>
            <p:grpSpPr bwMode="auto">
              <a:xfrm rot="2636700">
                <a:off x="1296" y="2784"/>
                <a:ext cx="393" cy="398"/>
                <a:chOff x="408" y="2400"/>
                <a:chExt cx="568" cy="592"/>
              </a:xfrm>
            </p:grpSpPr>
            <p:sp>
              <p:nvSpPr>
                <p:cNvPr id="41007" name="Freeform 221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08" name="Line 222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0983" name="Group 223"/>
              <p:cNvGrpSpPr>
                <a:grpSpLocks/>
              </p:cNvGrpSpPr>
              <p:nvPr/>
            </p:nvGrpSpPr>
            <p:grpSpPr bwMode="auto">
              <a:xfrm>
                <a:off x="960" y="2496"/>
                <a:ext cx="144" cy="151"/>
                <a:chOff x="424" y="3152"/>
                <a:chExt cx="208" cy="224"/>
              </a:xfrm>
            </p:grpSpPr>
            <p:sp>
              <p:nvSpPr>
                <p:cNvPr id="41005" name="Freeform 224"/>
                <p:cNvSpPr>
                  <a:spLocks/>
                </p:cNvSpPr>
                <p:nvPr/>
              </p:nvSpPr>
              <p:spPr bwMode="auto">
                <a:xfrm>
                  <a:off x="424" y="3152"/>
                  <a:ext cx="208" cy="224"/>
                </a:xfrm>
                <a:custGeom>
                  <a:avLst/>
                  <a:gdLst>
                    <a:gd name="T0" fmla="*/ 56 w 208"/>
                    <a:gd name="T1" fmla="*/ 16 h 224"/>
                    <a:gd name="T2" fmla="*/ 152 w 208"/>
                    <a:gd name="T3" fmla="*/ 16 h 224"/>
                    <a:gd name="T4" fmla="*/ 200 w 208"/>
                    <a:gd name="T5" fmla="*/ 112 h 224"/>
                    <a:gd name="T6" fmla="*/ 104 w 208"/>
                    <a:gd name="T7" fmla="*/ 208 h 224"/>
                    <a:gd name="T8" fmla="*/ 8 w 208"/>
                    <a:gd name="T9" fmla="*/ 208 h 224"/>
                    <a:gd name="T10" fmla="*/ 56 w 208"/>
                    <a:gd name="T11" fmla="*/ 112 h 2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8" h="224">
                      <a:moveTo>
                        <a:pt x="56" y="16"/>
                      </a:moveTo>
                      <a:cubicBezTo>
                        <a:pt x="92" y="8"/>
                        <a:pt x="128" y="0"/>
                        <a:pt x="152" y="16"/>
                      </a:cubicBezTo>
                      <a:cubicBezTo>
                        <a:pt x="176" y="32"/>
                        <a:pt x="208" y="80"/>
                        <a:pt x="200" y="112"/>
                      </a:cubicBezTo>
                      <a:cubicBezTo>
                        <a:pt x="192" y="144"/>
                        <a:pt x="136" y="192"/>
                        <a:pt x="104" y="208"/>
                      </a:cubicBezTo>
                      <a:cubicBezTo>
                        <a:pt x="72" y="224"/>
                        <a:pt x="16" y="224"/>
                        <a:pt x="8" y="208"/>
                      </a:cubicBezTo>
                      <a:cubicBezTo>
                        <a:pt x="0" y="192"/>
                        <a:pt x="40" y="128"/>
                        <a:pt x="56" y="11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06" name="Line 225"/>
                <p:cNvSpPr>
                  <a:spLocks noChangeShapeType="1"/>
                </p:cNvSpPr>
                <p:nvPr/>
              </p:nvSpPr>
              <p:spPr bwMode="auto">
                <a:xfrm>
                  <a:off x="480" y="3264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0984" name="Group 226"/>
              <p:cNvGrpSpPr>
                <a:grpSpLocks/>
              </p:cNvGrpSpPr>
              <p:nvPr/>
            </p:nvGrpSpPr>
            <p:grpSpPr bwMode="auto">
              <a:xfrm>
                <a:off x="624" y="3216"/>
                <a:ext cx="199" cy="159"/>
                <a:chOff x="1690" y="3184"/>
                <a:chExt cx="288" cy="236"/>
              </a:xfrm>
            </p:grpSpPr>
            <p:sp>
              <p:nvSpPr>
                <p:cNvPr id="41003" name="Freeform 227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04" name="Line 228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0985" name="Group 229"/>
              <p:cNvGrpSpPr>
                <a:grpSpLocks/>
              </p:cNvGrpSpPr>
              <p:nvPr/>
            </p:nvGrpSpPr>
            <p:grpSpPr bwMode="auto">
              <a:xfrm>
                <a:off x="960" y="2736"/>
                <a:ext cx="150" cy="122"/>
                <a:chOff x="720" y="3215"/>
                <a:chExt cx="216" cy="181"/>
              </a:xfrm>
            </p:grpSpPr>
            <p:sp>
              <p:nvSpPr>
                <p:cNvPr id="41001" name="Freeform 230"/>
                <p:cNvSpPr>
                  <a:spLocks/>
                </p:cNvSpPr>
                <p:nvPr/>
              </p:nvSpPr>
              <p:spPr bwMode="auto">
                <a:xfrm>
                  <a:off x="720" y="3215"/>
                  <a:ext cx="216" cy="181"/>
                </a:xfrm>
                <a:custGeom>
                  <a:avLst/>
                  <a:gdLst>
                    <a:gd name="T0" fmla="*/ 144 w 216"/>
                    <a:gd name="T1" fmla="*/ 181 h 181"/>
                    <a:gd name="T2" fmla="*/ 24 w 216"/>
                    <a:gd name="T3" fmla="*/ 121 h 181"/>
                    <a:gd name="T4" fmla="*/ 24 w 216"/>
                    <a:gd name="T5" fmla="*/ 49 h 181"/>
                    <a:gd name="T6" fmla="*/ 96 w 216"/>
                    <a:gd name="T7" fmla="*/ 1 h 181"/>
                    <a:gd name="T8" fmla="*/ 204 w 216"/>
                    <a:gd name="T9" fmla="*/ 13 h 181"/>
                    <a:gd name="T10" fmla="*/ 216 w 216"/>
                    <a:gd name="T11" fmla="*/ 49 h 181"/>
                    <a:gd name="T12" fmla="*/ 168 w 216"/>
                    <a:gd name="T13" fmla="*/ 121 h 181"/>
                    <a:gd name="T14" fmla="*/ 132 w 216"/>
                    <a:gd name="T15" fmla="*/ 109 h 181"/>
                    <a:gd name="T16" fmla="*/ 144 w 216"/>
                    <a:gd name="T17" fmla="*/ 61 h 1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" h="181">
                      <a:moveTo>
                        <a:pt x="144" y="181"/>
                      </a:moveTo>
                      <a:cubicBezTo>
                        <a:pt x="86" y="162"/>
                        <a:pt x="69" y="166"/>
                        <a:pt x="24" y="121"/>
                      </a:cubicBezTo>
                      <a:cubicBezTo>
                        <a:pt x="16" y="97"/>
                        <a:pt x="0" y="73"/>
                        <a:pt x="24" y="49"/>
                      </a:cubicBezTo>
                      <a:cubicBezTo>
                        <a:pt x="44" y="29"/>
                        <a:pt x="96" y="1"/>
                        <a:pt x="96" y="1"/>
                      </a:cubicBezTo>
                      <a:cubicBezTo>
                        <a:pt x="132" y="5"/>
                        <a:pt x="170" y="0"/>
                        <a:pt x="204" y="13"/>
                      </a:cubicBezTo>
                      <a:cubicBezTo>
                        <a:pt x="216" y="18"/>
                        <a:pt x="216" y="36"/>
                        <a:pt x="216" y="49"/>
                      </a:cubicBezTo>
                      <a:cubicBezTo>
                        <a:pt x="216" y="101"/>
                        <a:pt x="204" y="97"/>
                        <a:pt x="168" y="121"/>
                      </a:cubicBezTo>
                      <a:cubicBezTo>
                        <a:pt x="156" y="117"/>
                        <a:pt x="137" y="121"/>
                        <a:pt x="132" y="109"/>
                      </a:cubicBezTo>
                      <a:cubicBezTo>
                        <a:pt x="126" y="94"/>
                        <a:pt x="144" y="61"/>
                        <a:pt x="144" y="61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02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816" y="3264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0986" name="Group 232"/>
              <p:cNvGrpSpPr>
                <a:grpSpLocks/>
              </p:cNvGrpSpPr>
              <p:nvPr/>
            </p:nvGrpSpPr>
            <p:grpSpPr bwMode="auto">
              <a:xfrm>
                <a:off x="1296" y="2688"/>
                <a:ext cx="200" cy="159"/>
                <a:chOff x="1690" y="3184"/>
                <a:chExt cx="288" cy="236"/>
              </a:xfrm>
            </p:grpSpPr>
            <p:sp>
              <p:nvSpPr>
                <p:cNvPr id="40999" name="Freeform 233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000" name="Line 234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0987" name="Group 235"/>
              <p:cNvGrpSpPr>
                <a:grpSpLocks/>
              </p:cNvGrpSpPr>
              <p:nvPr/>
            </p:nvGrpSpPr>
            <p:grpSpPr bwMode="auto">
              <a:xfrm>
                <a:off x="768" y="2976"/>
                <a:ext cx="200" cy="159"/>
                <a:chOff x="1690" y="3184"/>
                <a:chExt cx="288" cy="236"/>
              </a:xfrm>
            </p:grpSpPr>
            <p:sp>
              <p:nvSpPr>
                <p:cNvPr id="40997" name="Freeform 236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0998" name="Line 237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0988" name="Group 238"/>
              <p:cNvGrpSpPr>
                <a:grpSpLocks/>
              </p:cNvGrpSpPr>
              <p:nvPr/>
            </p:nvGrpSpPr>
            <p:grpSpPr bwMode="auto">
              <a:xfrm rot="4981250">
                <a:off x="1089" y="2847"/>
                <a:ext cx="194" cy="163"/>
                <a:chOff x="1690" y="3184"/>
                <a:chExt cx="288" cy="236"/>
              </a:xfrm>
            </p:grpSpPr>
            <p:sp>
              <p:nvSpPr>
                <p:cNvPr id="40995" name="Freeform 239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0996" name="Line 240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0989" name="Group 241"/>
              <p:cNvGrpSpPr>
                <a:grpSpLocks/>
              </p:cNvGrpSpPr>
              <p:nvPr/>
            </p:nvGrpSpPr>
            <p:grpSpPr bwMode="auto">
              <a:xfrm rot="5718035">
                <a:off x="465" y="2559"/>
                <a:ext cx="194" cy="163"/>
                <a:chOff x="1690" y="3184"/>
                <a:chExt cx="288" cy="236"/>
              </a:xfrm>
            </p:grpSpPr>
            <p:sp>
              <p:nvSpPr>
                <p:cNvPr id="40993" name="Freeform 242"/>
                <p:cNvSpPr>
                  <a:spLocks/>
                </p:cNvSpPr>
                <p:nvPr/>
              </p:nvSpPr>
              <p:spPr bwMode="auto">
                <a:xfrm>
                  <a:off x="1690" y="3184"/>
                  <a:ext cx="288" cy="236"/>
                </a:xfrm>
                <a:custGeom>
                  <a:avLst/>
                  <a:gdLst>
                    <a:gd name="T0" fmla="*/ 122 w 288"/>
                    <a:gd name="T1" fmla="*/ 236 h 236"/>
                    <a:gd name="T2" fmla="*/ 254 w 288"/>
                    <a:gd name="T3" fmla="*/ 188 h 236"/>
                    <a:gd name="T4" fmla="*/ 182 w 288"/>
                    <a:gd name="T5" fmla="*/ 8 h 236"/>
                    <a:gd name="T6" fmla="*/ 2 w 288"/>
                    <a:gd name="T7" fmla="*/ 80 h 236"/>
                    <a:gd name="T8" fmla="*/ 26 w 288"/>
                    <a:gd name="T9" fmla="*/ 164 h 236"/>
                    <a:gd name="T10" fmla="*/ 170 w 288"/>
                    <a:gd name="T11" fmla="*/ 116 h 236"/>
                    <a:gd name="T12" fmla="*/ 98 w 288"/>
                    <a:gd name="T13" fmla="*/ 92 h 2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8" h="236">
                      <a:moveTo>
                        <a:pt x="122" y="236"/>
                      </a:moveTo>
                      <a:cubicBezTo>
                        <a:pt x="177" y="225"/>
                        <a:pt x="208" y="218"/>
                        <a:pt x="254" y="188"/>
                      </a:cubicBezTo>
                      <a:cubicBezTo>
                        <a:pt x="288" y="85"/>
                        <a:pt x="277" y="40"/>
                        <a:pt x="182" y="8"/>
                      </a:cubicBezTo>
                      <a:cubicBezTo>
                        <a:pt x="71" y="20"/>
                        <a:pt x="62" y="0"/>
                        <a:pt x="2" y="80"/>
                      </a:cubicBezTo>
                      <a:cubicBezTo>
                        <a:pt x="10" y="108"/>
                        <a:pt x="0" y="151"/>
                        <a:pt x="26" y="164"/>
                      </a:cubicBezTo>
                      <a:cubicBezTo>
                        <a:pt x="120" y="211"/>
                        <a:pt x="138" y="164"/>
                        <a:pt x="170" y="116"/>
                      </a:cubicBezTo>
                      <a:cubicBezTo>
                        <a:pt x="124" y="85"/>
                        <a:pt x="148" y="92"/>
                        <a:pt x="98" y="92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0994" name="Line 243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16"/>
                  <a:ext cx="48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0990" name="Group 244"/>
              <p:cNvGrpSpPr>
                <a:grpSpLocks/>
              </p:cNvGrpSpPr>
              <p:nvPr/>
            </p:nvGrpSpPr>
            <p:grpSpPr bwMode="auto">
              <a:xfrm rot="2636700">
                <a:off x="912" y="3024"/>
                <a:ext cx="393" cy="398"/>
                <a:chOff x="408" y="2400"/>
                <a:chExt cx="568" cy="592"/>
              </a:xfrm>
            </p:grpSpPr>
            <p:sp>
              <p:nvSpPr>
                <p:cNvPr id="40991" name="Freeform 245"/>
                <p:cNvSpPr>
                  <a:spLocks/>
                </p:cNvSpPr>
                <p:nvPr/>
              </p:nvSpPr>
              <p:spPr bwMode="auto">
                <a:xfrm>
                  <a:off x="408" y="2400"/>
                  <a:ext cx="568" cy="592"/>
                </a:xfrm>
                <a:custGeom>
                  <a:avLst/>
                  <a:gdLst>
                    <a:gd name="T0" fmla="*/ 120 w 568"/>
                    <a:gd name="T1" fmla="*/ 48 h 592"/>
                    <a:gd name="T2" fmla="*/ 312 w 568"/>
                    <a:gd name="T3" fmla="*/ 0 h 592"/>
                    <a:gd name="T4" fmla="*/ 456 w 568"/>
                    <a:gd name="T5" fmla="*/ 48 h 592"/>
                    <a:gd name="T6" fmla="*/ 552 w 568"/>
                    <a:gd name="T7" fmla="*/ 192 h 592"/>
                    <a:gd name="T8" fmla="*/ 552 w 568"/>
                    <a:gd name="T9" fmla="*/ 432 h 592"/>
                    <a:gd name="T10" fmla="*/ 456 w 568"/>
                    <a:gd name="T11" fmla="*/ 528 h 592"/>
                    <a:gd name="T12" fmla="*/ 216 w 568"/>
                    <a:gd name="T13" fmla="*/ 576 h 592"/>
                    <a:gd name="T14" fmla="*/ 24 w 568"/>
                    <a:gd name="T15" fmla="*/ 432 h 592"/>
                    <a:gd name="T16" fmla="*/ 72 w 568"/>
                    <a:gd name="T17" fmla="*/ 192 h 592"/>
                    <a:gd name="T18" fmla="*/ 264 w 568"/>
                    <a:gd name="T19" fmla="*/ 96 h 592"/>
                    <a:gd name="T20" fmla="*/ 408 w 568"/>
                    <a:gd name="T21" fmla="*/ 144 h 592"/>
                    <a:gd name="T22" fmla="*/ 408 w 568"/>
                    <a:gd name="T23" fmla="*/ 336 h 592"/>
                    <a:gd name="T24" fmla="*/ 312 w 568"/>
                    <a:gd name="T25" fmla="*/ 432 h 592"/>
                    <a:gd name="T26" fmla="*/ 168 w 568"/>
                    <a:gd name="T27" fmla="*/ 336 h 592"/>
                    <a:gd name="T28" fmla="*/ 216 w 568"/>
                    <a:gd name="T29" fmla="*/ 240 h 592"/>
                    <a:gd name="T30" fmla="*/ 312 w 568"/>
                    <a:gd name="T31" fmla="*/ 240 h 592"/>
                    <a:gd name="T32" fmla="*/ 312 w 568"/>
                    <a:gd name="T33" fmla="*/ 336 h 5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68" h="592">
                      <a:moveTo>
                        <a:pt x="120" y="48"/>
                      </a:moveTo>
                      <a:cubicBezTo>
                        <a:pt x="188" y="24"/>
                        <a:pt x="256" y="0"/>
                        <a:pt x="312" y="0"/>
                      </a:cubicBezTo>
                      <a:cubicBezTo>
                        <a:pt x="368" y="0"/>
                        <a:pt x="416" y="16"/>
                        <a:pt x="456" y="48"/>
                      </a:cubicBezTo>
                      <a:cubicBezTo>
                        <a:pt x="496" y="80"/>
                        <a:pt x="536" y="128"/>
                        <a:pt x="552" y="192"/>
                      </a:cubicBezTo>
                      <a:cubicBezTo>
                        <a:pt x="568" y="256"/>
                        <a:pt x="568" y="376"/>
                        <a:pt x="552" y="432"/>
                      </a:cubicBezTo>
                      <a:cubicBezTo>
                        <a:pt x="536" y="488"/>
                        <a:pt x="512" y="504"/>
                        <a:pt x="456" y="528"/>
                      </a:cubicBezTo>
                      <a:cubicBezTo>
                        <a:pt x="400" y="552"/>
                        <a:pt x="288" y="592"/>
                        <a:pt x="216" y="576"/>
                      </a:cubicBezTo>
                      <a:cubicBezTo>
                        <a:pt x="144" y="560"/>
                        <a:pt x="48" y="496"/>
                        <a:pt x="24" y="432"/>
                      </a:cubicBezTo>
                      <a:cubicBezTo>
                        <a:pt x="0" y="368"/>
                        <a:pt x="32" y="248"/>
                        <a:pt x="72" y="192"/>
                      </a:cubicBezTo>
                      <a:cubicBezTo>
                        <a:pt x="112" y="136"/>
                        <a:pt x="208" y="104"/>
                        <a:pt x="264" y="96"/>
                      </a:cubicBezTo>
                      <a:cubicBezTo>
                        <a:pt x="320" y="88"/>
                        <a:pt x="384" y="104"/>
                        <a:pt x="408" y="144"/>
                      </a:cubicBezTo>
                      <a:cubicBezTo>
                        <a:pt x="432" y="184"/>
                        <a:pt x="424" y="288"/>
                        <a:pt x="408" y="336"/>
                      </a:cubicBezTo>
                      <a:cubicBezTo>
                        <a:pt x="392" y="384"/>
                        <a:pt x="352" y="432"/>
                        <a:pt x="312" y="432"/>
                      </a:cubicBezTo>
                      <a:cubicBezTo>
                        <a:pt x="272" y="432"/>
                        <a:pt x="184" y="368"/>
                        <a:pt x="168" y="336"/>
                      </a:cubicBezTo>
                      <a:cubicBezTo>
                        <a:pt x="152" y="304"/>
                        <a:pt x="192" y="256"/>
                        <a:pt x="216" y="240"/>
                      </a:cubicBezTo>
                      <a:cubicBezTo>
                        <a:pt x="240" y="224"/>
                        <a:pt x="296" y="224"/>
                        <a:pt x="312" y="240"/>
                      </a:cubicBezTo>
                      <a:cubicBezTo>
                        <a:pt x="328" y="256"/>
                        <a:pt x="320" y="296"/>
                        <a:pt x="312" y="336"/>
                      </a:cubicBezTo>
                    </a:path>
                  </a:pathLst>
                </a:custGeom>
                <a:noFill/>
                <a:ln w="31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0992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2688"/>
                  <a:ext cx="0" cy="48"/>
                </a:xfrm>
                <a:prstGeom prst="line">
                  <a:avLst/>
                </a:prstGeom>
                <a:noFill/>
                <a:ln w="31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40977" name="Line 247"/>
            <p:cNvSpPr>
              <a:spLocks noChangeShapeType="1"/>
            </p:cNvSpPr>
            <p:nvPr/>
          </p:nvSpPr>
          <p:spPr bwMode="auto">
            <a:xfrm>
              <a:off x="1905000" y="4191001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78" name="Text Box 248"/>
            <p:cNvSpPr txBox="1">
              <a:spLocks noChangeArrowheads="1"/>
            </p:cNvSpPr>
            <p:nvPr/>
          </p:nvSpPr>
          <p:spPr bwMode="auto">
            <a:xfrm>
              <a:off x="1752600" y="4191001"/>
              <a:ext cx="65405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+mn-lt"/>
                </a:rPr>
                <a:t>U(t)</a:t>
              </a:r>
            </a:p>
          </p:txBody>
        </p:sp>
        <p:sp>
          <p:nvSpPr>
            <p:cNvPr id="40979" name="Text Box 249"/>
            <p:cNvSpPr txBox="1">
              <a:spLocks noChangeArrowheads="1"/>
            </p:cNvSpPr>
            <p:nvPr/>
          </p:nvSpPr>
          <p:spPr bwMode="auto">
            <a:xfrm>
              <a:off x="1295400" y="4129089"/>
              <a:ext cx="64135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+mn-lt"/>
                </a:rPr>
                <a:t>C(t)</a:t>
              </a:r>
            </a:p>
          </p:txBody>
        </p:sp>
        <p:sp>
          <p:nvSpPr>
            <p:cNvPr id="40980" name="Line 250"/>
            <p:cNvSpPr>
              <a:spLocks noChangeShapeType="1"/>
            </p:cNvSpPr>
            <p:nvPr/>
          </p:nvSpPr>
          <p:spPr bwMode="auto">
            <a:xfrm flipV="1">
              <a:off x="1676400" y="3581401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40964" name="Object 2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770035"/>
              </p:ext>
            </p:extLst>
          </p:nvPr>
        </p:nvGraphicFramePr>
        <p:xfrm>
          <a:off x="4648200" y="2667000"/>
          <a:ext cx="2514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4" name="Equation" r:id="rId3" imgW="1079032" imgH="203112" progId="Equation.3">
                  <p:embed/>
                </p:oleObj>
              </mc:Choice>
              <mc:Fallback>
                <p:oleObj name="Equation" r:id="rId3" imgW="1079032" imgH="203112" progId="Equation.3">
                  <p:embed/>
                  <p:pic>
                    <p:nvPicPr>
                      <p:cNvPr id="0" name="Object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667000"/>
                        <a:ext cx="2514600" cy="4730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2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196227"/>
              </p:ext>
            </p:extLst>
          </p:nvPr>
        </p:nvGraphicFramePr>
        <p:xfrm>
          <a:off x="709613" y="4926013"/>
          <a:ext cx="75199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5" name="Equation" r:id="rId5" imgW="3149600" imgH="266700" progId="Equation.3">
                  <p:embed/>
                </p:oleObj>
              </mc:Choice>
              <mc:Fallback>
                <p:oleObj name="Equation" r:id="rId5" imgW="3149600" imgH="266700" progId="Equation.3">
                  <p:embed/>
                  <p:pic>
                    <p:nvPicPr>
                      <p:cNvPr id="0" name="Object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4926013"/>
                        <a:ext cx="7519987" cy="63658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253"/>
          <p:cNvSpPr txBox="1">
            <a:spLocks noChangeArrowheads="1"/>
          </p:cNvSpPr>
          <p:nvPr/>
        </p:nvSpPr>
        <p:spPr bwMode="auto">
          <a:xfrm>
            <a:off x="4479925" y="1981200"/>
            <a:ext cx="32544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Flux convectif instantané</a:t>
            </a:r>
          </a:p>
        </p:txBody>
      </p:sp>
      <p:sp>
        <p:nvSpPr>
          <p:cNvPr id="153854" name="Text Box 254"/>
          <p:cNvSpPr txBox="1">
            <a:spLocks noChangeArrowheads="1"/>
          </p:cNvSpPr>
          <p:nvPr/>
        </p:nvSpPr>
        <p:spPr bwMode="auto">
          <a:xfrm>
            <a:off x="4716016" y="6288088"/>
            <a:ext cx="3429000" cy="36671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charset="0"/>
              </a:rPr>
              <a:t>Démontrer la dernière égalité</a:t>
            </a:r>
          </a:p>
        </p:txBody>
      </p:sp>
      <p:sp>
        <p:nvSpPr>
          <p:cNvPr id="40968" name="Rectangle 255"/>
          <p:cNvSpPr>
            <a:spLocks noChangeArrowheads="1"/>
          </p:cNvSpPr>
          <p:nvPr/>
        </p:nvSpPr>
        <p:spPr bwMode="auto">
          <a:xfrm>
            <a:off x="107950" y="159023"/>
            <a:ext cx="431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r-FR" altLang="fr-FR" sz="2400" dirty="0" smtClean="0">
                <a:latin typeface="+mn-lt"/>
              </a:rPr>
              <a:t>LES FLUX TURBULENTS</a:t>
            </a:r>
            <a:endParaRPr lang="fr-FR" altLang="fr-F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979712" y="4994012"/>
            <a:ext cx="44486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dirty="0" err="1">
                <a:latin typeface="+mn-lt"/>
              </a:rPr>
              <a:t>D</a:t>
            </a:r>
            <a:r>
              <a:rPr lang="fr-FR" altLang="fr-FR" sz="2800" baseline="-25000" dirty="0" err="1">
                <a:latin typeface="+mn-lt"/>
              </a:rPr>
              <a:t>turb</a:t>
            </a:r>
            <a:r>
              <a:rPr lang="fr-FR" altLang="fr-FR" sz="2800" dirty="0">
                <a:latin typeface="+mn-lt"/>
              </a:rPr>
              <a:t>   #   10</a:t>
            </a:r>
            <a:r>
              <a:rPr lang="fr-FR" altLang="fr-FR" sz="2800" baseline="30000" dirty="0">
                <a:latin typeface="+mn-lt"/>
              </a:rPr>
              <a:t>-2</a:t>
            </a:r>
            <a:r>
              <a:rPr lang="fr-FR" altLang="fr-FR" sz="2800" dirty="0">
                <a:latin typeface="+mn-lt"/>
              </a:rPr>
              <a:t> - 10</a:t>
            </a:r>
            <a:r>
              <a:rPr lang="fr-FR" altLang="fr-FR" sz="2800" baseline="30000" dirty="0">
                <a:latin typeface="+mn-lt"/>
              </a:rPr>
              <a:t>0</a:t>
            </a:r>
            <a:r>
              <a:rPr lang="fr-FR" altLang="fr-FR" sz="2800" dirty="0">
                <a:latin typeface="+mn-lt"/>
              </a:rPr>
              <a:t> m</a:t>
            </a:r>
            <a:r>
              <a:rPr lang="fr-FR" altLang="fr-FR" sz="2800" baseline="30000" dirty="0">
                <a:latin typeface="+mn-lt"/>
              </a:rPr>
              <a:t>2</a:t>
            </a:r>
            <a:r>
              <a:rPr lang="fr-FR" altLang="fr-FR" sz="2800" dirty="0">
                <a:latin typeface="+mn-lt"/>
              </a:rPr>
              <a:t> s</a:t>
            </a:r>
            <a:r>
              <a:rPr lang="fr-FR" altLang="fr-FR" sz="2800" baseline="30000" dirty="0">
                <a:latin typeface="+mn-lt"/>
              </a:rPr>
              <a:t>-1</a:t>
            </a:r>
            <a:endParaRPr lang="fr-FR" altLang="fr-FR" sz="2800" baseline="-25000" dirty="0">
              <a:latin typeface="+mn-lt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23528" y="1693863"/>
            <a:ext cx="87430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+mn-lt"/>
              </a:rPr>
              <a:t>Par analogie avec la diffusion moléculaire, on définit:</a:t>
            </a:r>
          </a:p>
        </p:txBody>
      </p:sp>
      <p:graphicFrame>
        <p:nvGraphicFramePr>
          <p:cNvPr id="419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962532"/>
              </p:ext>
            </p:extLst>
          </p:nvPr>
        </p:nvGraphicFramePr>
        <p:xfrm>
          <a:off x="2123728" y="2708920"/>
          <a:ext cx="4193131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5" name="Equation" r:id="rId3" imgW="1091726" imgH="393529" progId="Equation.3">
                  <p:embed/>
                </p:oleObj>
              </mc:Choice>
              <mc:Fallback>
                <p:oleObj name="Equation" r:id="rId3" imgW="1091726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708920"/>
                        <a:ext cx="4193131" cy="151216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55"/>
          <p:cNvSpPr>
            <a:spLocks noChangeArrowheads="1"/>
          </p:cNvSpPr>
          <p:nvPr/>
        </p:nvSpPr>
        <p:spPr bwMode="auto">
          <a:xfrm>
            <a:off x="107950" y="87015"/>
            <a:ext cx="431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r-FR" altLang="fr-FR" sz="2400" dirty="0" smtClean="0">
                <a:latin typeface="+mn-lt"/>
              </a:rPr>
              <a:t>LES FLUX TURBULENTS</a:t>
            </a:r>
            <a:endParaRPr lang="fr-FR" altLang="fr-F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6654" y="647328"/>
            <a:ext cx="7781730" cy="621432"/>
          </a:xfrm>
        </p:spPr>
        <p:txBody>
          <a:bodyPr>
            <a:noAutofit/>
          </a:bodyPr>
          <a:lstStyle/>
          <a:p>
            <a:r>
              <a:rPr lang="fr-FR" dirty="0" smtClean="0"/>
              <a:t>LES concepts de diffusion et de résistance</a:t>
            </a:r>
            <a:endParaRPr lang="fr-FR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" b="2308"/>
          <a:stretch>
            <a:fillRect/>
          </a:stretch>
        </p:blipFill>
        <p:spPr bwMode="auto">
          <a:xfrm>
            <a:off x="251520" y="2132856"/>
            <a:ext cx="22860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20007" r="17112" b="27295"/>
          <a:stretch/>
        </p:blipFill>
        <p:spPr bwMode="auto">
          <a:xfrm>
            <a:off x="2812142" y="2132856"/>
            <a:ext cx="3416042" cy="18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7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3" b="15593"/>
          <a:stretch>
            <a:fillRect/>
          </a:stretch>
        </p:blipFill>
        <p:spPr bwMode="auto">
          <a:xfrm>
            <a:off x="6534150" y="2132856"/>
            <a:ext cx="22860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4544409"/>
            <a:ext cx="227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dépôt sec et humide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113709" y="4005064"/>
            <a:ext cx="289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diffusion moléculaire et turbulente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31485" y="4510861"/>
            <a:ext cx="248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concept de résistance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600200" y="798513"/>
            <a:ext cx="5334000" cy="6858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chemeClr val="tx2"/>
                </a:solidFill>
                <a:latin typeface="+mn-lt"/>
              </a:rPr>
              <a:t>Définition de la résistance au transfert diffusif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1000" y="2819400"/>
            <a:ext cx="3505200" cy="2133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fr-FR" sz="1400" b="0">
              <a:latin typeface="Comic Sans MS" pitchFamily="66" charset="0"/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116138" y="2817813"/>
            <a:ext cx="0" cy="2209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658938" y="2817813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573338" y="2817813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 rot="-5400000">
            <a:off x="1865313" y="3449638"/>
            <a:ext cx="501650" cy="914400"/>
            <a:chOff x="4258" y="1886"/>
            <a:chExt cx="135" cy="464"/>
          </a:xfrm>
        </p:grpSpPr>
        <p:sp>
          <p:nvSpPr>
            <p:cNvPr id="44057" name="Line 8"/>
            <p:cNvSpPr>
              <a:spLocks noChangeShapeType="1"/>
            </p:cNvSpPr>
            <p:nvPr/>
          </p:nvSpPr>
          <p:spPr bwMode="auto">
            <a:xfrm>
              <a:off x="4263" y="2249"/>
              <a:ext cx="59" cy="25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058" name="Line 9"/>
            <p:cNvSpPr>
              <a:spLocks noChangeShapeType="1"/>
            </p:cNvSpPr>
            <p:nvPr/>
          </p:nvSpPr>
          <p:spPr bwMode="auto">
            <a:xfrm>
              <a:off x="4324" y="1899"/>
              <a:ext cx="0" cy="57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059" name="Line 10"/>
            <p:cNvSpPr>
              <a:spLocks noChangeShapeType="1"/>
            </p:cNvSpPr>
            <p:nvPr/>
          </p:nvSpPr>
          <p:spPr bwMode="auto">
            <a:xfrm flipH="1">
              <a:off x="4258" y="1962"/>
              <a:ext cx="69" cy="25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060" name="Line 11"/>
            <p:cNvSpPr>
              <a:spLocks noChangeShapeType="1"/>
            </p:cNvSpPr>
            <p:nvPr/>
          </p:nvSpPr>
          <p:spPr bwMode="auto">
            <a:xfrm>
              <a:off x="4263" y="1994"/>
              <a:ext cx="125" cy="57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061" name="Line 12"/>
            <p:cNvSpPr>
              <a:spLocks noChangeShapeType="1"/>
            </p:cNvSpPr>
            <p:nvPr/>
          </p:nvSpPr>
          <p:spPr bwMode="auto">
            <a:xfrm>
              <a:off x="4263" y="2120"/>
              <a:ext cx="125" cy="58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062" name="Line 13"/>
            <p:cNvSpPr>
              <a:spLocks noChangeShapeType="1"/>
            </p:cNvSpPr>
            <p:nvPr/>
          </p:nvSpPr>
          <p:spPr bwMode="auto">
            <a:xfrm flipH="1">
              <a:off x="4258" y="2057"/>
              <a:ext cx="135" cy="57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063" name="Line 14"/>
            <p:cNvSpPr>
              <a:spLocks noChangeShapeType="1"/>
            </p:cNvSpPr>
            <p:nvPr/>
          </p:nvSpPr>
          <p:spPr bwMode="auto">
            <a:xfrm flipH="1">
              <a:off x="4258" y="2184"/>
              <a:ext cx="135" cy="59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064" name="Line 15"/>
            <p:cNvSpPr>
              <a:spLocks noChangeShapeType="1"/>
            </p:cNvSpPr>
            <p:nvPr/>
          </p:nvSpPr>
          <p:spPr bwMode="auto">
            <a:xfrm>
              <a:off x="4324" y="2280"/>
              <a:ext cx="0" cy="58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065" name="Oval 16"/>
            <p:cNvSpPr>
              <a:spLocks noChangeArrowheads="1"/>
            </p:cNvSpPr>
            <p:nvPr/>
          </p:nvSpPr>
          <p:spPr bwMode="auto">
            <a:xfrm>
              <a:off x="4313" y="2318"/>
              <a:ext cx="28" cy="32"/>
            </a:xfrm>
            <a:prstGeom prst="ellipse">
              <a:avLst/>
            </a:prstGeom>
            <a:solidFill>
              <a:srgbClr val="FAFD00"/>
            </a:solidFill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4066" name="Oval 17"/>
            <p:cNvSpPr>
              <a:spLocks noChangeArrowheads="1"/>
            </p:cNvSpPr>
            <p:nvPr/>
          </p:nvSpPr>
          <p:spPr bwMode="auto">
            <a:xfrm>
              <a:off x="4316" y="1886"/>
              <a:ext cx="28" cy="32"/>
            </a:xfrm>
            <a:prstGeom prst="ellipse">
              <a:avLst/>
            </a:prstGeom>
            <a:solidFill>
              <a:srgbClr val="FAFD00"/>
            </a:solidFill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</p:grpSp>
      <p:sp>
        <p:nvSpPr>
          <p:cNvPr id="44040" name="Text Box 18"/>
          <p:cNvSpPr txBox="1">
            <a:spLocks noChangeArrowheads="1"/>
          </p:cNvSpPr>
          <p:nvPr/>
        </p:nvSpPr>
        <p:spPr bwMode="auto">
          <a:xfrm>
            <a:off x="1209608" y="3425181"/>
            <a:ext cx="463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0" dirty="0">
                <a:latin typeface="Comic Sans MS" pitchFamily="66" charset="0"/>
              </a:rPr>
              <a:t>C</a:t>
            </a:r>
            <a:r>
              <a:rPr lang="fr-FR" altLang="fr-FR" sz="2400" b="0" baseline="-25000" dirty="0">
                <a:latin typeface="Comic Sans MS" pitchFamily="66" charset="0"/>
              </a:rPr>
              <a:t>1</a:t>
            </a:r>
            <a:endParaRPr lang="fr-FR" altLang="fr-FR" sz="2400" b="0" dirty="0">
              <a:latin typeface="Comic Sans MS" pitchFamily="66" charset="0"/>
            </a:endParaRPr>
          </a:p>
        </p:txBody>
      </p:sp>
      <p:sp>
        <p:nvSpPr>
          <p:cNvPr id="44041" name="Text Box 19"/>
          <p:cNvSpPr txBox="1">
            <a:spLocks noChangeArrowheads="1"/>
          </p:cNvSpPr>
          <p:nvPr/>
        </p:nvSpPr>
        <p:spPr bwMode="auto">
          <a:xfrm>
            <a:off x="2555828" y="3422576"/>
            <a:ext cx="5004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0">
                <a:latin typeface="Comic Sans MS" pitchFamily="66" charset="0"/>
              </a:rPr>
              <a:t>C</a:t>
            </a:r>
            <a:r>
              <a:rPr lang="fr-FR" altLang="fr-FR" sz="2400" b="0" baseline="-25000">
                <a:latin typeface="Comic Sans MS" pitchFamily="66" charset="0"/>
              </a:rPr>
              <a:t>2</a:t>
            </a:r>
            <a:endParaRPr lang="fr-FR" altLang="fr-FR" sz="2400" b="0">
              <a:latin typeface="Comic Sans MS" pitchFamily="66" charset="0"/>
            </a:endParaRPr>
          </a:p>
        </p:txBody>
      </p:sp>
      <p:sp>
        <p:nvSpPr>
          <p:cNvPr id="44042" name="Text Box 20"/>
          <p:cNvSpPr txBox="1">
            <a:spLocks noChangeArrowheads="1"/>
          </p:cNvSpPr>
          <p:nvPr/>
        </p:nvSpPr>
        <p:spPr bwMode="auto">
          <a:xfrm>
            <a:off x="2659347" y="4339581"/>
            <a:ext cx="976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0" dirty="0">
                <a:latin typeface="Comic Sans MS" pitchFamily="66" charset="0"/>
              </a:rPr>
              <a:t>R(</a:t>
            </a:r>
            <a:r>
              <a:rPr lang="fr-FR" altLang="fr-FR" sz="2400" b="0" dirty="0" err="1">
                <a:latin typeface="Symbol" pitchFamily="18" charset="2"/>
              </a:rPr>
              <a:t>D</a:t>
            </a:r>
            <a:r>
              <a:rPr lang="fr-FR" altLang="fr-FR" sz="2400" b="0" dirty="0" err="1">
                <a:latin typeface="Comic Sans MS" pitchFamily="66" charset="0"/>
              </a:rPr>
              <a:t>x</a:t>
            </a:r>
            <a:r>
              <a:rPr lang="fr-FR" altLang="fr-FR" sz="2400" b="0" dirty="0">
                <a:latin typeface="Comic Sans MS" pitchFamily="66" charset="0"/>
              </a:rPr>
              <a:t>)</a:t>
            </a:r>
          </a:p>
        </p:txBody>
      </p:sp>
      <p:sp>
        <p:nvSpPr>
          <p:cNvPr id="44043" name="Line 21"/>
          <p:cNvSpPr>
            <a:spLocks noChangeShapeType="1"/>
          </p:cNvSpPr>
          <p:nvPr/>
        </p:nvSpPr>
        <p:spPr bwMode="auto">
          <a:xfrm flipH="1" flipV="1">
            <a:off x="2192336" y="4037011"/>
            <a:ext cx="440581" cy="5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fr-FR"/>
          </a:p>
        </p:txBody>
      </p:sp>
      <p:sp>
        <p:nvSpPr>
          <p:cNvPr id="44044" name="AutoShape 22"/>
          <p:cNvSpPr>
            <a:spLocks noChangeArrowheads="1"/>
          </p:cNvSpPr>
          <p:nvPr/>
        </p:nvSpPr>
        <p:spPr bwMode="auto">
          <a:xfrm>
            <a:off x="6611938" y="3503613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fr-FR" sz="1800">
              <a:latin typeface="Arial" charset="0"/>
            </a:endParaRPr>
          </a:p>
        </p:txBody>
      </p:sp>
      <p:sp>
        <p:nvSpPr>
          <p:cNvPr id="44045" name="Text Box 23"/>
          <p:cNvSpPr txBox="1">
            <a:spLocks noChangeArrowheads="1"/>
          </p:cNvSpPr>
          <p:nvPr/>
        </p:nvSpPr>
        <p:spPr bwMode="auto">
          <a:xfrm>
            <a:off x="430277" y="5210036"/>
            <a:ext cx="32367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b="0" dirty="0">
                <a:latin typeface="Comic Sans MS" pitchFamily="66" charset="0"/>
              </a:rPr>
              <a:t>R(</a:t>
            </a:r>
            <a:r>
              <a:rPr lang="fr-FR" altLang="fr-FR" sz="2800" b="0" dirty="0" err="1">
                <a:latin typeface="Symbol" pitchFamily="18" charset="2"/>
              </a:rPr>
              <a:t>D</a:t>
            </a:r>
            <a:r>
              <a:rPr lang="fr-FR" altLang="fr-FR" sz="2800" b="0" dirty="0" err="1">
                <a:latin typeface="Comic Sans MS" pitchFamily="66" charset="0"/>
              </a:rPr>
              <a:t>x</a:t>
            </a:r>
            <a:r>
              <a:rPr lang="fr-FR" altLang="fr-FR" sz="2800" b="0" dirty="0">
                <a:latin typeface="Comic Sans MS" pitchFamily="66" charset="0"/>
              </a:rPr>
              <a:t>)    =    </a:t>
            </a:r>
            <a:r>
              <a:rPr lang="fr-FR" altLang="fr-FR" sz="2800" b="0" dirty="0" err="1">
                <a:latin typeface="Symbol" pitchFamily="18" charset="2"/>
              </a:rPr>
              <a:t>D</a:t>
            </a:r>
            <a:r>
              <a:rPr lang="fr-FR" altLang="fr-FR" sz="2800" b="0" dirty="0" err="1">
                <a:latin typeface="Comic Sans MS" pitchFamily="66" charset="0"/>
              </a:rPr>
              <a:t>x</a:t>
            </a:r>
            <a:r>
              <a:rPr lang="fr-FR" altLang="fr-FR" sz="2800" b="0" dirty="0">
                <a:latin typeface="Comic Sans MS" pitchFamily="66" charset="0"/>
              </a:rPr>
              <a:t> / D</a:t>
            </a:r>
          </a:p>
        </p:txBody>
      </p:sp>
      <p:grpSp>
        <p:nvGrpSpPr>
          <p:cNvPr id="44046" name="Group 24"/>
          <p:cNvGrpSpPr>
            <a:grpSpLocks/>
          </p:cNvGrpSpPr>
          <p:nvPr/>
        </p:nvGrpSpPr>
        <p:grpSpPr bwMode="auto">
          <a:xfrm>
            <a:off x="1641376" y="2891408"/>
            <a:ext cx="914400" cy="609600"/>
            <a:chOff x="768" y="1920"/>
            <a:chExt cx="432" cy="240"/>
          </a:xfrm>
        </p:grpSpPr>
        <p:sp>
          <p:nvSpPr>
            <p:cNvPr id="44055" name="AutoShape 25"/>
            <p:cNvSpPr>
              <a:spLocks noChangeArrowheads="1"/>
            </p:cNvSpPr>
            <p:nvPr/>
          </p:nvSpPr>
          <p:spPr bwMode="auto">
            <a:xfrm>
              <a:off x="768" y="1920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44056" name="Text Box 26"/>
            <p:cNvSpPr txBox="1">
              <a:spLocks noChangeArrowheads="1"/>
            </p:cNvSpPr>
            <p:nvPr/>
          </p:nvSpPr>
          <p:spPr bwMode="auto">
            <a:xfrm>
              <a:off x="852" y="1968"/>
              <a:ext cx="17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latin typeface="Arial" charset="0"/>
                </a:rPr>
                <a:t>F</a:t>
              </a:r>
            </a:p>
          </p:txBody>
        </p:sp>
      </p:grpSp>
      <p:sp>
        <p:nvSpPr>
          <p:cNvPr id="44047" name="Text Box 27"/>
          <p:cNvSpPr txBox="1">
            <a:spLocks noChangeArrowheads="1"/>
          </p:cNvSpPr>
          <p:nvPr/>
        </p:nvSpPr>
        <p:spPr bwMode="auto">
          <a:xfrm>
            <a:off x="323528" y="1876762"/>
            <a:ext cx="38202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+mn-lt"/>
              </a:rPr>
              <a:t>Hypothèse de flux constant</a:t>
            </a:r>
          </a:p>
        </p:txBody>
      </p:sp>
      <p:graphicFrame>
        <p:nvGraphicFramePr>
          <p:cNvPr id="4404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424143"/>
              </p:ext>
            </p:extLst>
          </p:nvPr>
        </p:nvGraphicFramePr>
        <p:xfrm>
          <a:off x="5715000" y="2286000"/>
          <a:ext cx="21336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5" name="Equation" r:id="rId3" imgW="787400" imgH="368300" progId="Equation.3">
                  <p:embed/>
                </p:oleObj>
              </mc:Choice>
              <mc:Fallback>
                <p:oleObj name="Equation" r:id="rId3" imgW="787400" imgH="3683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86000"/>
                        <a:ext cx="2133600" cy="96043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9" name="Text Box 29"/>
          <p:cNvSpPr txBox="1">
            <a:spLocks noChangeArrowheads="1"/>
          </p:cNvSpPr>
          <p:nvPr/>
        </p:nvSpPr>
        <p:spPr bwMode="auto">
          <a:xfrm>
            <a:off x="4552616" y="2606824"/>
            <a:ext cx="7793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+mn-lt"/>
              </a:rPr>
              <a:t>Fick</a:t>
            </a:r>
          </a:p>
        </p:txBody>
      </p:sp>
      <p:sp>
        <p:nvSpPr>
          <p:cNvPr id="44050" name="Text Box 30"/>
          <p:cNvSpPr txBox="1">
            <a:spLocks noChangeArrowheads="1"/>
          </p:cNvSpPr>
          <p:nvPr/>
        </p:nvSpPr>
        <p:spPr bwMode="auto">
          <a:xfrm>
            <a:off x="4568491" y="4399111"/>
            <a:ext cx="8210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+mn-lt"/>
              </a:rPr>
              <a:t>Ohm</a:t>
            </a:r>
          </a:p>
        </p:txBody>
      </p:sp>
      <p:graphicFrame>
        <p:nvGraphicFramePr>
          <p:cNvPr id="4405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29604"/>
              </p:ext>
            </p:extLst>
          </p:nvPr>
        </p:nvGraphicFramePr>
        <p:xfrm>
          <a:off x="5514975" y="4191000"/>
          <a:ext cx="30956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6" name="Equation" r:id="rId5" imgW="1434477" imgH="406224" progId="Equation.3">
                  <p:embed/>
                </p:oleObj>
              </mc:Choice>
              <mc:Fallback>
                <p:oleObj name="Equation" r:id="rId5" imgW="1434477" imgH="406224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975" y="4191000"/>
                        <a:ext cx="3095625" cy="8778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16" name="Text Box 32"/>
          <p:cNvSpPr txBox="1">
            <a:spLocks noChangeArrowheads="1"/>
          </p:cNvSpPr>
          <p:nvPr/>
        </p:nvSpPr>
        <p:spPr bwMode="auto">
          <a:xfrm>
            <a:off x="4113151" y="6165304"/>
            <a:ext cx="4997574" cy="646331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Quelle hypothèse est nécessaire pour passer de </a:t>
            </a:r>
            <a:r>
              <a:rPr lang="fr-FR" altLang="fr-FR" sz="1800" dirty="0" err="1">
                <a:latin typeface="+mn-lt"/>
              </a:rPr>
              <a:t>Fick</a:t>
            </a:r>
            <a:r>
              <a:rPr lang="fr-FR" altLang="fr-FR" sz="1800" dirty="0">
                <a:latin typeface="+mn-lt"/>
              </a:rPr>
              <a:t> à Ohm?</a:t>
            </a:r>
          </a:p>
        </p:txBody>
      </p:sp>
      <p:sp>
        <p:nvSpPr>
          <p:cNvPr id="44053" name="Text Box 33"/>
          <p:cNvSpPr txBox="1">
            <a:spLocks noChangeArrowheads="1"/>
          </p:cNvSpPr>
          <p:nvPr/>
        </p:nvSpPr>
        <p:spPr bwMode="auto">
          <a:xfrm>
            <a:off x="4572000" y="5169386"/>
            <a:ext cx="43156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 dirty="0">
                <a:solidFill>
                  <a:schemeClr val="tx2"/>
                </a:solidFill>
                <a:latin typeface="+mn-lt"/>
              </a:rPr>
              <a:t>ra, résistance aérodynamique s / 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 dirty="0" err="1">
                <a:solidFill>
                  <a:schemeClr val="tx2"/>
                </a:solidFill>
                <a:latin typeface="+mn-lt"/>
              </a:rPr>
              <a:t>hc</a:t>
            </a:r>
            <a:r>
              <a:rPr lang="fr-FR" altLang="fr-FR" sz="2000" b="0" dirty="0">
                <a:solidFill>
                  <a:schemeClr val="tx2"/>
                </a:solidFill>
                <a:latin typeface="+mn-lt"/>
              </a:rPr>
              <a:t>, Coefficient d’échange   m / s</a:t>
            </a:r>
            <a:endParaRPr lang="fr-FR" altLang="fr-FR" sz="2000" b="0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4054" name="Rectangle 34"/>
          <p:cNvSpPr>
            <a:spLocks noChangeArrowheads="1"/>
          </p:cNvSpPr>
          <p:nvPr/>
        </p:nvSpPr>
        <p:spPr bwMode="auto">
          <a:xfrm>
            <a:off x="107950" y="36513"/>
            <a:ext cx="8246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r-FR" altLang="fr-FR" sz="2400" dirty="0" smtClean="0">
                <a:latin typeface="+mn-lt"/>
              </a:rPr>
              <a:t>LE CONCEPT DE RÉSISTANCE DE TRANSFERT</a:t>
            </a:r>
            <a:endParaRPr lang="fr-FR" altLang="fr-F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1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62676941"/>
              </p:ext>
            </p:extLst>
          </p:nvPr>
        </p:nvGraphicFramePr>
        <p:xfrm>
          <a:off x="2411413" y="1905000"/>
          <a:ext cx="424815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6" name="Equation" r:id="rId3" imgW="1422400" imgH="469900" progId="Equation.3">
                  <p:embed/>
                </p:oleObj>
              </mc:Choice>
              <mc:Fallback>
                <p:oleObj name="Equation" r:id="rId3" imgW="14224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905000"/>
                        <a:ext cx="4248150" cy="14033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28370502"/>
              </p:ext>
            </p:extLst>
          </p:nvPr>
        </p:nvGraphicFramePr>
        <p:xfrm>
          <a:off x="2435225" y="3429000"/>
          <a:ext cx="2713038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7" name="Équation" r:id="rId5" imgW="863225" imgH="469696" progId="Equation.3">
                  <p:embed/>
                </p:oleObj>
              </mc:Choice>
              <mc:Fallback>
                <p:oleObj name="Équation" r:id="rId5" imgW="863225" imgH="46969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3429000"/>
                        <a:ext cx="2713038" cy="14763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993910"/>
              </p:ext>
            </p:extLst>
          </p:nvPr>
        </p:nvGraphicFramePr>
        <p:xfrm>
          <a:off x="2465040" y="4869160"/>
          <a:ext cx="42672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8" name="Equation" r:id="rId7" imgW="1434477" imgH="406224" progId="Equation.3">
                  <p:embed/>
                </p:oleObj>
              </mc:Choice>
              <mc:Fallback>
                <p:oleObj name="Equation" r:id="rId7" imgW="1434477" imgH="406224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040" y="4869160"/>
                        <a:ext cx="4267200" cy="12096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14"/>
          <p:cNvSpPr txBox="1">
            <a:spLocks noChangeArrowheads="1"/>
          </p:cNvSpPr>
          <p:nvPr/>
        </p:nvSpPr>
        <p:spPr bwMode="auto">
          <a:xfrm>
            <a:off x="1600200" y="727075"/>
            <a:ext cx="5334000" cy="6858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chemeClr val="tx2"/>
                </a:solidFill>
                <a:latin typeface="+mn-lt"/>
              </a:rPr>
              <a:t>Définition de la résistance au transfert diffusif</a:t>
            </a:r>
          </a:p>
        </p:txBody>
      </p:sp>
      <p:sp>
        <p:nvSpPr>
          <p:cNvPr id="45062" name="Text Box 15"/>
          <p:cNvSpPr txBox="1">
            <a:spLocks noChangeArrowheads="1"/>
          </p:cNvSpPr>
          <p:nvPr/>
        </p:nvSpPr>
        <p:spPr bwMode="auto">
          <a:xfrm>
            <a:off x="288925" y="2273300"/>
            <a:ext cx="1457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0" i="1"/>
              <a:t>F</a:t>
            </a:r>
            <a:r>
              <a:rPr lang="fr-FR" altLang="fr-FR" b="0" baseline="-25000"/>
              <a:t>c</a:t>
            </a:r>
            <a:r>
              <a:rPr lang="fr-FR" altLang="fr-FR" b="0"/>
              <a:t> = cte</a:t>
            </a: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107950" y="36513"/>
            <a:ext cx="8246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r-FR" altLang="fr-FR" sz="2400" dirty="0" smtClean="0">
                <a:latin typeface="+mn-lt"/>
              </a:rPr>
              <a:t>LE CONCEPT DE RÉSISTANCE DE TRANSFERT</a:t>
            </a:r>
            <a:endParaRPr lang="fr-FR" altLang="fr-F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latin typeface="Calibri" pitchFamily="34" charset="0"/>
              </a:rPr>
              <a:t>Les échanges dans les couches laminaire et turbulente en équilibre avec la surface</a:t>
            </a:r>
          </a:p>
        </p:txBody>
      </p:sp>
      <p:sp>
        <p:nvSpPr>
          <p:cNvPr id="58371" name="Text Box 10"/>
          <p:cNvSpPr txBox="1">
            <a:spLocks noChangeArrowheads="1"/>
          </p:cNvSpPr>
          <p:nvPr/>
        </p:nvSpPr>
        <p:spPr bwMode="auto">
          <a:xfrm>
            <a:off x="0" y="5445224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 b="0" dirty="0">
                <a:latin typeface="Calibri" pitchFamily="34" charset="0"/>
              </a:rPr>
              <a:t>Ecoulements horizontaux et profils verticaux de flux, de diffusivités et de concentrations de scalaire dans les couches limites laminaire et turbulente</a:t>
            </a:r>
          </a:p>
        </p:txBody>
      </p:sp>
      <p:pic>
        <p:nvPicPr>
          <p:cNvPr id="5837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73770"/>
            <a:ext cx="85693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9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3981450" y="1701500"/>
            <a:ext cx="4911725" cy="4895852"/>
            <a:chOff x="2508" y="1026"/>
            <a:chExt cx="3094" cy="3084"/>
          </a:xfrm>
        </p:grpSpPr>
        <p:pic>
          <p:nvPicPr>
            <p:cNvPr id="2664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" y="1955"/>
              <a:ext cx="1186" cy="1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4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" y="1998"/>
              <a:ext cx="1186" cy="1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50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" y="1955"/>
              <a:ext cx="1186" cy="1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51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998"/>
              <a:ext cx="1186" cy="1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52" name="Line 10"/>
            <p:cNvSpPr>
              <a:spLocks noChangeShapeType="1"/>
            </p:cNvSpPr>
            <p:nvPr/>
          </p:nvSpPr>
          <p:spPr bwMode="auto">
            <a:xfrm>
              <a:off x="4038" y="1433"/>
              <a:ext cx="87" cy="731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53" name="Line 11"/>
            <p:cNvSpPr>
              <a:spLocks noChangeShapeType="1"/>
            </p:cNvSpPr>
            <p:nvPr/>
          </p:nvSpPr>
          <p:spPr bwMode="auto">
            <a:xfrm>
              <a:off x="4169" y="1433"/>
              <a:ext cx="88" cy="731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54" name="Line 12"/>
            <p:cNvSpPr>
              <a:spLocks noChangeShapeType="1"/>
            </p:cNvSpPr>
            <p:nvPr/>
          </p:nvSpPr>
          <p:spPr bwMode="auto">
            <a:xfrm>
              <a:off x="3907" y="1433"/>
              <a:ext cx="87" cy="731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55" name="Line 13"/>
            <p:cNvSpPr>
              <a:spLocks noChangeShapeType="1"/>
            </p:cNvSpPr>
            <p:nvPr/>
          </p:nvSpPr>
          <p:spPr bwMode="auto">
            <a:xfrm>
              <a:off x="3819" y="1476"/>
              <a:ext cx="88" cy="731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56" name="Line 14"/>
            <p:cNvSpPr>
              <a:spLocks noChangeShapeType="1"/>
            </p:cNvSpPr>
            <p:nvPr/>
          </p:nvSpPr>
          <p:spPr bwMode="auto">
            <a:xfrm>
              <a:off x="3732" y="1433"/>
              <a:ext cx="87" cy="731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57" name="Line 15"/>
            <p:cNvSpPr>
              <a:spLocks noChangeShapeType="1"/>
            </p:cNvSpPr>
            <p:nvPr/>
          </p:nvSpPr>
          <p:spPr bwMode="auto">
            <a:xfrm>
              <a:off x="4344" y="1433"/>
              <a:ext cx="87" cy="731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58" name="Line 16"/>
            <p:cNvSpPr>
              <a:spLocks noChangeShapeType="1"/>
            </p:cNvSpPr>
            <p:nvPr/>
          </p:nvSpPr>
          <p:spPr bwMode="auto">
            <a:xfrm>
              <a:off x="4257" y="1476"/>
              <a:ext cx="87" cy="731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59" name="AutoShape 18"/>
            <p:cNvSpPr>
              <a:spLocks noChangeArrowheads="1"/>
            </p:cNvSpPr>
            <p:nvPr/>
          </p:nvSpPr>
          <p:spPr bwMode="auto">
            <a:xfrm>
              <a:off x="3207" y="2679"/>
              <a:ext cx="525" cy="172"/>
            </a:xfrm>
            <a:prstGeom prst="curvedUpArrow">
              <a:avLst>
                <a:gd name="adj1" fmla="val 61047"/>
                <a:gd name="adj2" fmla="val 122093"/>
                <a:gd name="adj3" fmla="val 33333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+mn-lt"/>
              </a:endParaRPr>
            </a:p>
          </p:txBody>
        </p:sp>
        <p:sp>
          <p:nvSpPr>
            <p:cNvPr id="26660" name="Oval 19"/>
            <p:cNvSpPr>
              <a:spLocks noChangeArrowheads="1"/>
            </p:cNvSpPr>
            <p:nvPr/>
          </p:nvSpPr>
          <p:spPr bwMode="auto">
            <a:xfrm>
              <a:off x="2639" y="1648"/>
              <a:ext cx="1049" cy="387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000" dirty="0">
                  <a:latin typeface="+mn-lt"/>
                </a:rPr>
                <a:t>Dépôt sec</a:t>
              </a:r>
            </a:p>
          </p:txBody>
        </p:sp>
        <p:sp>
          <p:nvSpPr>
            <p:cNvPr id="26661" name="Rectangle 20"/>
            <p:cNvSpPr>
              <a:spLocks noChangeArrowheads="1"/>
            </p:cNvSpPr>
            <p:nvPr/>
          </p:nvSpPr>
          <p:spPr bwMode="auto">
            <a:xfrm>
              <a:off x="2595" y="2421"/>
              <a:ext cx="875" cy="25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b="0" i="1" dirty="0">
                  <a:latin typeface="+mn-lt"/>
                </a:rPr>
                <a:t>Stomates</a:t>
              </a:r>
            </a:p>
          </p:txBody>
        </p:sp>
        <p:sp>
          <p:nvSpPr>
            <p:cNvPr id="26662" name="Rectangle 21"/>
            <p:cNvSpPr>
              <a:spLocks noChangeArrowheads="1"/>
            </p:cNvSpPr>
            <p:nvPr/>
          </p:nvSpPr>
          <p:spPr bwMode="auto">
            <a:xfrm>
              <a:off x="4388" y="2421"/>
              <a:ext cx="874" cy="25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b="0" i="1">
                  <a:latin typeface="+mn-lt"/>
                </a:rPr>
                <a:t>Surfaces</a:t>
              </a:r>
            </a:p>
          </p:txBody>
        </p:sp>
        <p:cxnSp>
          <p:nvCxnSpPr>
            <p:cNvPr id="26663" name="AutoShape 22"/>
            <p:cNvCxnSpPr>
              <a:cxnSpLocks noChangeShapeType="1"/>
              <a:stCxn id="26660" idx="7"/>
              <a:endCxn id="26662" idx="0"/>
            </p:cNvCxnSpPr>
            <p:nvPr/>
          </p:nvCxnSpPr>
          <p:spPr bwMode="auto">
            <a:xfrm rot="5400000" flipV="1">
              <a:off x="3816" y="1411"/>
              <a:ext cx="728" cy="1291"/>
            </a:xfrm>
            <a:prstGeom prst="curvedConnector3">
              <a:avLst>
                <a:gd name="adj1" fmla="val -23986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664" name="Line 23"/>
            <p:cNvSpPr>
              <a:spLocks noChangeShapeType="1"/>
            </p:cNvSpPr>
            <p:nvPr/>
          </p:nvSpPr>
          <p:spPr bwMode="auto">
            <a:xfrm>
              <a:off x="4431" y="2851"/>
              <a:ext cx="0" cy="731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65" name="Line 25"/>
            <p:cNvSpPr>
              <a:spLocks noChangeShapeType="1"/>
            </p:cNvSpPr>
            <p:nvPr/>
          </p:nvSpPr>
          <p:spPr bwMode="auto">
            <a:xfrm>
              <a:off x="4082" y="2894"/>
              <a:ext cx="0" cy="731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66" name="Line 26"/>
            <p:cNvSpPr>
              <a:spLocks noChangeShapeType="1"/>
            </p:cNvSpPr>
            <p:nvPr/>
          </p:nvSpPr>
          <p:spPr bwMode="auto">
            <a:xfrm>
              <a:off x="3863" y="2722"/>
              <a:ext cx="0" cy="731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67" name="AutoShape 29"/>
            <p:cNvSpPr>
              <a:spLocks noChangeArrowheads="1"/>
            </p:cNvSpPr>
            <p:nvPr/>
          </p:nvSpPr>
          <p:spPr bwMode="auto">
            <a:xfrm>
              <a:off x="2608" y="1026"/>
              <a:ext cx="743" cy="645"/>
            </a:xfrm>
            <a:prstGeom prst="downArrowCallout">
              <a:avLst>
                <a:gd name="adj1" fmla="val 28798"/>
                <a:gd name="adj2" fmla="val 28798"/>
                <a:gd name="adj3" fmla="val 16667"/>
                <a:gd name="adj4" fmla="val 66667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GB" altLang="fr-FR" sz="2000" b="0">
                <a:latin typeface="+mn-lt"/>
              </a:endParaRPr>
            </a:p>
          </p:txBody>
        </p:sp>
        <p:sp>
          <p:nvSpPr>
            <p:cNvPr id="26668" name="Text Box 30"/>
            <p:cNvSpPr txBox="1">
              <a:spLocks noChangeArrowheads="1"/>
            </p:cNvSpPr>
            <p:nvPr/>
          </p:nvSpPr>
          <p:spPr bwMode="auto">
            <a:xfrm>
              <a:off x="2806" y="1083"/>
              <a:ext cx="3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b="0">
                  <a:latin typeface="+mn-lt"/>
                </a:rPr>
                <a:t>gaz</a:t>
              </a:r>
            </a:p>
          </p:txBody>
        </p:sp>
        <p:sp>
          <p:nvSpPr>
            <p:cNvPr id="26669" name="Text Box 34"/>
            <p:cNvSpPr txBox="1">
              <a:spLocks noChangeArrowheads="1"/>
            </p:cNvSpPr>
            <p:nvPr/>
          </p:nvSpPr>
          <p:spPr bwMode="auto">
            <a:xfrm>
              <a:off x="3295" y="2219"/>
              <a:ext cx="749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 b="0" i="1">
                  <a:latin typeface="+mn-lt"/>
                </a:rPr>
                <a:t>absorption</a:t>
              </a:r>
            </a:p>
          </p:txBody>
        </p:sp>
        <p:cxnSp>
          <p:nvCxnSpPr>
            <p:cNvPr id="26670" name="AutoShape 35"/>
            <p:cNvCxnSpPr>
              <a:cxnSpLocks noChangeShapeType="1"/>
            </p:cNvCxnSpPr>
            <p:nvPr/>
          </p:nvCxnSpPr>
          <p:spPr bwMode="auto">
            <a:xfrm flipH="1">
              <a:off x="3033" y="1841"/>
              <a:ext cx="666" cy="580"/>
            </a:xfrm>
            <a:prstGeom prst="curvedConnector4">
              <a:avLst>
                <a:gd name="adj1" fmla="val -18032"/>
                <a:gd name="adj2" fmla="val 6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671" name="AutoShape 36"/>
            <p:cNvSpPr>
              <a:spLocks noChangeArrowheads="1"/>
            </p:cNvSpPr>
            <p:nvPr/>
          </p:nvSpPr>
          <p:spPr bwMode="auto">
            <a:xfrm>
              <a:off x="3994" y="2164"/>
              <a:ext cx="219" cy="601"/>
            </a:xfrm>
            <a:prstGeom prst="curvedRightArrow">
              <a:avLst>
                <a:gd name="adj1" fmla="val 54886"/>
                <a:gd name="adj2" fmla="val 109772"/>
                <a:gd name="adj3" fmla="val 33333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+mn-lt"/>
              </a:endParaRPr>
            </a:p>
          </p:txBody>
        </p:sp>
        <p:sp>
          <p:nvSpPr>
            <p:cNvPr id="26672" name="Rectangle 20"/>
            <p:cNvSpPr>
              <a:spLocks noChangeArrowheads="1"/>
            </p:cNvSpPr>
            <p:nvPr/>
          </p:nvSpPr>
          <p:spPr bwMode="auto">
            <a:xfrm>
              <a:off x="4103" y="3852"/>
              <a:ext cx="875" cy="25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b="0" i="1">
                  <a:latin typeface="+mn-lt"/>
                </a:rPr>
                <a:t>Sol</a:t>
              </a:r>
            </a:p>
          </p:txBody>
        </p:sp>
        <p:sp>
          <p:nvSpPr>
            <p:cNvPr id="26673" name="AutoShape 29"/>
            <p:cNvSpPr>
              <a:spLocks noChangeArrowheads="1"/>
            </p:cNvSpPr>
            <p:nvPr/>
          </p:nvSpPr>
          <p:spPr bwMode="auto">
            <a:xfrm>
              <a:off x="4768" y="1026"/>
              <a:ext cx="743" cy="645"/>
            </a:xfrm>
            <a:prstGeom prst="downArrowCallout">
              <a:avLst>
                <a:gd name="adj1" fmla="val 28798"/>
                <a:gd name="adj2" fmla="val 28798"/>
                <a:gd name="adj3" fmla="val 16667"/>
                <a:gd name="adj4" fmla="val 66667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GB" altLang="fr-FR" sz="2000" b="0">
                <a:latin typeface="+mn-lt"/>
              </a:endParaRPr>
            </a:p>
          </p:txBody>
        </p:sp>
        <p:sp>
          <p:nvSpPr>
            <p:cNvPr id="26674" name="Text Box 30"/>
            <p:cNvSpPr txBox="1">
              <a:spLocks noChangeArrowheads="1"/>
            </p:cNvSpPr>
            <p:nvPr/>
          </p:nvSpPr>
          <p:spPr bwMode="auto">
            <a:xfrm>
              <a:off x="4778" y="1083"/>
              <a:ext cx="66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b="0">
                  <a:latin typeface="+mn-lt"/>
                </a:rPr>
                <a:t>aérosols</a:t>
              </a:r>
            </a:p>
          </p:txBody>
        </p:sp>
        <p:sp>
          <p:nvSpPr>
            <p:cNvPr id="26675" name="AutoShape 29"/>
            <p:cNvSpPr>
              <a:spLocks noChangeArrowheads="1"/>
            </p:cNvSpPr>
            <p:nvPr/>
          </p:nvSpPr>
          <p:spPr bwMode="auto">
            <a:xfrm flipV="1">
              <a:off x="3725" y="1107"/>
              <a:ext cx="743" cy="645"/>
            </a:xfrm>
            <a:prstGeom prst="downArrowCallout">
              <a:avLst>
                <a:gd name="adj1" fmla="val 28798"/>
                <a:gd name="adj2" fmla="val 28798"/>
                <a:gd name="adj3" fmla="val 16667"/>
                <a:gd name="adj4" fmla="val 66667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GB" altLang="fr-FR" sz="2000" b="0">
                <a:latin typeface="+mn-lt"/>
              </a:endParaRPr>
            </a:p>
          </p:txBody>
        </p:sp>
        <p:sp>
          <p:nvSpPr>
            <p:cNvPr id="26676" name="Text Box 30"/>
            <p:cNvSpPr txBox="1">
              <a:spLocks noChangeArrowheads="1"/>
            </p:cNvSpPr>
            <p:nvPr/>
          </p:nvSpPr>
          <p:spPr bwMode="auto">
            <a:xfrm>
              <a:off x="3728" y="1391"/>
              <a:ext cx="7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b="0" dirty="0">
                  <a:latin typeface="+mn-lt"/>
                </a:rPr>
                <a:t>échanges</a:t>
              </a:r>
            </a:p>
          </p:txBody>
        </p:sp>
      </p:grpSp>
      <p:grpSp>
        <p:nvGrpSpPr>
          <p:cNvPr id="26628" name="Group 37"/>
          <p:cNvGrpSpPr>
            <a:grpSpLocks/>
          </p:cNvGrpSpPr>
          <p:nvPr/>
        </p:nvGrpSpPr>
        <p:grpSpPr bwMode="auto">
          <a:xfrm>
            <a:off x="250825" y="1523702"/>
            <a:ext cx="3641725" cy="4645027"/>
            <a:chOff x="158" y="914"/>
            <a:chExt cx="2294" cy="2926"/>
          </a:xfrm>
        </p:grpSpPr>
        <p:sp>
          <p:nvSpPr>
            <p:cNvPr id="26631" name="Line 38"/>
            <p:cNvSpPr>
              <a:spLocks noChangeShapeType="1"/>
            </p:cNvSpPr>
            <p:nvPr/>
          </p:nvSpPr>
          <p:spPr bwMode="auto">
            <a:xfrm>
              <a:off x="1143" y="1377"/>
              <a:ext cx="218" cy="1590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32" name="Line 39"/>
            <p:cNvSpPr>
              <a:spLocks noChangeShapeType="1"/>
            </p:cNvSpPr>
            <p:nvPr/>
          </p:nvSpPr>
          <p:spPr bwMode="auto">
            <a:xfrm>
              <a:off x="1230" y="1334"/>
              <a:ext cx="219" cy="1590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33" name="Line 40"/>
            <p:cNvSpPr>
              <a:spLocks noChangeShapeType="1"/>
            </p:cNvSpPr>
            <p:nvPr/>
          </p:nvSpPr>
          <p:spPr bwMode="auto">
            <a:xfrm>
              <a:off x="1449" y="1334"/>
              <a:ext cx="218" cy="1590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34" name="Line 41"/>
            <p:cNvSpPr>
              <a:spLocks noChangeShapeType="1"/>
            </p:cNvSpPr>
            <p:nvPr/>
          </p:nvSpPr>
          <p:spPr bwMode="auto">
            <a:xfrm>
              <a:off x="1055" y="1205"/>
              <a:ext cx="219" cy="1590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35" name="Line 42"/>
            <p:cNvSpPr>
              <a:spLocks noChangeShapeType="1"/>
            </p:cNvSpPr>
            <p:nvPr/>
          </p:nvSpPr>
          <p:spPr bwMode="auto">
            <a:xfrm>
              <a:off x="1361" y="1377"/>
              <a:ext cx="219" cy="1590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36" name="Line 43"/>
            <p:cNvSpPr>
              <a:spLocks noChangeShapeType="1"/>
            </p:cNvSpPr>
            <p:nvPr/>
          </p:nvSpPr>
          <p:spPr bwMode="auto">
            <a:xfrm>
              <a:off x="1624" y="1334"/>
              <a:ext cx="218" cy="1590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37" name="Line 44"/>
            <p:cNvSpPr>
              <a:spLocks noChangeShapeType="1"/>
            </p:cNvSpPr>
            <p:nvPr/>
          </p:nvSpPr>
          <p:spPr bwMode="auto">
            <a:xfrm>
              <a:off x="1755" y="1162"/>
              <a:ext cx="218" cy="1590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38" name="Rectangle 45"/>
            <p:cNvSpPr>
              <a:spLocks noChangeArrowheads="1"/>
            </p:cNvSpPr>
            <p:nvPr/>
          </p:nvSpPr>
          <p:spPr bwMode="auto">
            <a:xfrm>
              <a:off x="1377" y="3582"/>
              <a:ext cx="87" cy="25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+mn-lt"/>
              </a:endParaRPr>
            </a:p>
          </p:txBody>
        </p:sp>
        <p:sp>
          <p:nvSpPr>
            <p:cNvPr id="26639" name="Oval 46"/>
            <p:cNvSpPr>
              <a:spLocks noChangeArrowheads="1"/>
            </p:cNvSpPr>
            <p:nvPr/>
          </p:nvSpPr>
          <p:spPr bwMode="auto">
            <a:xfrm>
              <a:off x="240" y="2164"/>
              <a:ext cx="1355" cy="386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latin typeface="+mn-lt"/>
                </a:rPr>
                <a:t>Dépôt humide</a:t>
              </a:r>
            </a:p>
          </p:txBody>
        </p:sp>
        <p:sp>
          <p:nvSpPr>
            <p:cNvPr id="26640" name="AutoShape 47"/>
            <p:cNvSpPr>
              <a:spLocks noChangeArrowheads="1"/>
            </p:cNvSpPr>
            <p:nvPr/>
          </p:nvSpPr>
          <p:spPr bwMode="auto">
            <a:xfrm>
              <a:off x="193" y="1476"/>
              <a:ext cx="743" cy="645"/>
            </a:xfrm>
            <a:prstGeom prst="downArrowCallout">
              <a:avLst>
                <a:gd name="adj1" fmla="val 28798"/>
                <a:gd name="adj2" fmla="val 28798"/>
                <a:gd name="adj3" fmla="val 16667"/>
                <a:gd name="adj4" fmla="val 66667"/>
              </a:avLst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GB" altLang="fr-FR" sz="2000" b="0">
                <a:latin typeface="+mn-lt"/>
              </a:endParaRPr>
            </a:p>
          </p:txBody>
        </p:sp>
        <p:pic>
          <p:nvPicPr>
            <p:cNvPr id="26641" name="Picture 4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914"/>
              <a:ext cx="216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42" name="Text Box 49"/>
            <p:cNvSpPr txBox="1">
              <a:spLocks noChangeArrowheads="1"/>
            </p:cNvSpPr>
            <p:nvPr/>
          </p:nvSpPr>
          <p:spPr bwMode="auto">
            <a:xfrm>
              <a:off x="158" y="1480"/>
              <a:ext cx="77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b="0" dirty="0">
                  <a:latin typeface="+mn-lt"/>
                </a:rPr>
                <a:t>NH</a:t>
              </a:r>
              <a:r>
                <a:rPr lang="fr-FR" altLang="fr-FR" sz="1800" b="0" baseline="-25000" dirty="0">
                  <a:latin typeface="+mn-lt"/>
                </a:rPr>
                <a:t>3</a:t>
              </a:r>
              <a:r>
                <a:rPr lang="fr-FR" altLang="fr-FR" sz="1800" b="0" dirty="0">
                  <a:latin typeface="+mn-lt"/>
                </a:rPr>
                <a:t>, NO</a:t>
              </a:r>
              <a:r>
                <a:rPr lang="fr-FR" altLang="fr-FR" sz="1800" b="0" baseline="-25000" dirty="0">
                  <a:latin typeface="+mn-lt"/>
                </a:rPr>
                <a:t>x</a:t>
              </a:r>
              <a:endParaRPr lang="fr-FR" altLang="fr-FR" sz="1800" b="0" dirty="0">
                <a:latin typeface="+mn-lt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 b="0" dirty="0">
                  <a:latin typeface="+mn-lt"/>
                </a:rPr>
                <a:t>dissous</a:t>
              </a:r>
            </a:p>
          </p:txBody>
        </p:sp>
        <p:sp>
          <p:nvSpPr>
            <p:cNvPr id="26643" name="AutoShape 50"/>
            <p:cNvSpPr>
              <a:spLocks noChangeArrowheads="1"/>
            </p:cNvSpPr>
            <p:nvPr/>
          </p:nvSpPr>
          <p:spPr bwMode="auto">
            <a:xfrm>
              <a:off x="1245" y="3281"/>
              <a:ext cx="350" cy="301"/>
            </a:xfrm>
            <a:custGeom>
              <a:avLst/>
              <a:gdLst>
                <a:gd name="T0" fmla="*/ 5 w 21600"/>
                <a:gd name="T1" fmla="*/ 2 h 21600"/>
                <a:gd name="T2" fmla="*/ 3 w 21600"/>
                <a:gd name="T3" fmla="*/ 4 h 21600"/>
                <a:gd name="T4" fmla="*/ 1 w 21600"/>
                <a:gd name="T5" fmla="*/ 2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5 w 21600"/>
                <a:gd name="T13" fmla="*/ 4521 h 21600"/>
                <a:gd name="T14" fmla="*/ 17095 w 21600"/>
                <a:gd name="T15" fmla="*/ 170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6644" name="Text Box 51"/>
            <p:cNvSpPr txBox="1">
              <a:spLocks noChangeArrowheads="1"/>
            </p:cNvSpPr>
            <p:nvPr/>
          </p:nvSpPr>
          <p:spPr bwMode="auto">
            <a:xfrm>
              <a:off x="406" y="3418"/>
              <a:ext cx="8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 dirty="0">
                  <a:latin typeface="+mn-lt"/>
                </a:rPr>
                <a:t>Dépôt humide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 dirty="0">
                  <a:latin typeface="+mn-lt"/>
                </a:rPr>
                <a:t>stricto-sensu</a:t>
              </a:r>
            </a:p>
          </p:txBody>
        </p:sp>
        <p:sp>
          <p:nvSpPr>
            <p:cNvPr id="26645" name="Text Box 52"/>
            <p:cNvSpPr txBox="1">
              <a:spLocks noChangeArrowheads="1"/>
            </p:cNvSpPr>
            <p:nvPr/>
          </p:nvSpPr>
          <p:spPr bwMode="auto">
            <a:xfrm>
              <a:off x="1577" y="3424"/>
              <a:ext cx="8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 dirty="0">
                  <a:latin typeface="+mn-lt"/>
                </a:rPr>
                <a:t>Dépôt humide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 dirty="0">
                  <a:latin typeface="+mn-lt"/>
                </a:rPr>
                <a:t>total</a:t>
              </a:r>
            </a:p>
          </p:txBody>
        </p:sp>
        <p:cxnSp>
          <p:nvCxnSpPr>
            <p:cNvPr id="26646" name="AutoShape 53"/>
            <p:cNvCxnSpPr>
              <a:cxnSpLocks noChangeShapeType="1"/>
              <a:stCxn id="26639" idx="4"/>
            </p:cNvCxnSpPr>
            <p:nvPr/>
          </p:nvCxnSpPr>
          <p:spPr bwMode="auto">
            <a:xfrm flipH="1">
              <a:off x="852" y="2562"/>
              <a:ext cx="66" cy="8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47" name="AutoShape 54"/>
            <p:cNvCxnSpPr>
              <a:cxnSpLocks noChangeShapeType="1"/>
              <a:stCxn id="26639" idx="5"/>
              <a:endCxn id="26645" idx="0"/>
            </p:cNvCxnSpPr>
            <p:nvPr/>
          </p:nvCxnSpPr>
          <p:spPr bwMode="auto">
            <a:xfrm>
              <a:off x="1397" y="2493"/>
              <a:ext cx="606" cy="9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29" name="Rectangle 55"/>
          <p:cNvSpPr>
            <a:spLocks noChangeArrowheads="1"/>
          </p:cNvSpPr>
          <p:nvPr/>
        </p:nvSpPr>
        <p:spPr bwMode="auto">
          <a:xfrm>
            <a:off x="107950" y="159023"/>
            <a:ext cx="91807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r-FR" altLang="fr-FR" sz="2400" dirty="0" smtClean="0">
                <a:latin typeface="+mn-lt"/>
              </a:rPr>
              <a:t>CONCEPTS DE DÉPÔTS SECS ET DÉPÔTS HUMIDES</a:t>
            </a:r>
            <a:endParaRPr lang="fr-FR" altLang="fr-FR" sz="2400" dirty="0">
              <a:latin typeface="+mn-lt"/>
            </a:endParaRPr>
          </a:p>
        </p:txBody>
      </p:sp>
      <p:cxnSp>
        <p:nvCxnSpPr>
          <p:cNvPr id="26630" name="Connecteur en arc 2"/>
          <p:cNvCxnSpPr>
            <a:cxnSpLocks noChangeShapeType="1"/>
            <a:stCxn id="26660" idx="6"/>
          </p:cNvCxnSpPr>
          <p:nvPr/>
        </p:nvCxnSpPr>
        <p:spPr bwMode="auto">
          <a:xfrm>
            <a:off x="5854701" y="2996107"/>
            <a:ext cx="1389062" cy="3104358"/>
          </a:xfrm>
          <a:prstGeom prst="curvedConnector2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8"/>
          <p:cNvSpPr>
            <a:spLocks noChangeArrowheads="1"/>
          </p:cNvSpPr>
          <p:nvPr/>
        </p:nvSpPr>
        <p:spPr bwMode="auto">
          <a:xfrm>
            <a:off x="3952875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fr-FR" sz="1800">
              <a:latin typeface="Arial" charset="0"/>
            </a:endParaRPr>
          </a:p>
        </p:txBody>
      </p:sp>
      <p:sp>
        <p:nvSpPr>
          <p:cNvPr id="59395" name="Rectangle 60"/>
          <p:cNvSpPr>
            <a:spLocks noChangeArrowheads="1"/>
          </p:cNvSpPr>
          <p:nvPr/>
        </p:nvSpPr>
        <p:spPr bwMode="auto">
          <a:xfrm>
            <a:off x="4214813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fr-FR" sz="1800">
              <a:latin typeface="Arial" charset="0"/>
            </a:endParaRPr>
          </a:p>
        </p:txBody>
      </p:sp>
      <p:grpSp>
        <p:nvGrpSpPr>
          <p:cNvPr id="59396" name="Group 63"/>
          <p:cNvGrpSpPr>
            <a:grpSpLocks/>
          </p:cNvGrpSpPr>
          <p:nvPr/>
        </p:nvGrpSpPr>
        <p:grpSpPr bwMode="auto">
          <a:xfrm>
            <a:off x="304800" y="1600200"/>
            <a:ext cx="8382000" cy="4724400"/>
            <a:chOff x="192" y="912"/>
            <a:chExt cx="5280" cy="2976"/>
          </a:xfrm>
          <a:solidFill>
            <a:srgbClr val="FFC000"/>
          </a:solidFill>
        </p:grpSpPr>
        <p:sp>
          <p:nvSpPr>
            <p:cNvPr id="59400" name="Rectangle 2"/>
            <p:cNvSpPr>
              <a:spLocks noChangeArrowheads="1"/>
            </p:cNvSpPr>
            <p:nvPr/>
          </p:nvSpPr>
          <p:spPr bwMode="auto">
            <a:xfrm>
              <a:off x="911" y="912"/>
              <a:ext cx="507" cy="22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/>
                <a:t>C(z)</a:t>
              </a:r>
            </a:p>
          </p:txBody>
        </p:sp>
        <p:sp>
          <p:nvSpPr>
            <p:cNvPr id="59401" name="Rectangle 3"/>
            <p:cNvSpPr>
              <a:spLocks noChangeArrowheads="1"/>
            </p:cNvSpPr>
            <p:nvPr/>
          </p:nvSpPr>
          <p:spPr bwMode="auto">
            <a:xfrm>
              <a:off x="633" y="2928"/>
              <a:ext cx="258" cy="24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000" b="0" i="1"/>
                <a:t>R</a:t>
              </a:r>
              <a:r>
                <a:rPr lang="fr-FR" altLang="fr-FR" sz="2000" b="0" i="1" baseline="-25000"/>
                <a:t>c</a:t>
              </a:r>
            </a:p>
          </p:txBody>
        </p:sp>
        <p:sp>
          <p:nvSpPr>
            <p:cNvPr id="59402" name="Rectangle 4"/>
            <p:cNvSpPr>
              <a:spLocks noChangeArrowheads="1"/>
            </p:cNvSpPr>
            <p:nvPr/>
          </p:nvSpPr>
          <p:spPr bwMode="auto">
            <a:xfrm>
              <a:off x="671" y="2064"/>
              <a:ext cx="264" cy="24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000" b="0" i="1"/>
                <a:t>R</a:t>
              </a:r>
              <a:r>
                <a:rPr lang="fr-FR" altLang="fr-FR" sz="2000" b="0" i="1" baseline="-25000"/>
                <a:t>b</a:t>
              </a:r>
            </a:p>
          </p:txBody>
        </p:sp>
        <p:sp>
          <p:nvSpPr>
            <p:cNvPr id="59403" name="Rectangle 5"/>
            <p:cNvSpPr>
              <a:spLocks noChangeArrowheads="1"/>
            </p:cNvSpPr>
            <p:nvPr/>
          </p:nvSpPr>
          <p:spPr bwMode="auto">
            <a:xfrm>
              <a:off x="671" y="1392"/>
              <a:ext cx="432" cy="24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000" b="0" i="1"/>
                <a:t>R</a:t>
              </a:r>
              <a:r>
                <a:rPr lang="fr-FR" altLang="fr-FR" sz="2000" b="0" i="1" baseline="-25000"/>
                <a:t>a</a:t>
              </a:r>
              <a:r>
                <a:rPr lang="fr-FR" altLang="fr-FR" sz="2000" b="0" i="1"/>
                <a:t>(z)</a:t>
              </a:r>
              <a:endParaRPr lang="fr-FR" altLang="fr-FR" sz="2000" b="0" i="1" baseline="-25000"/>
            </a:p>
          </p:txBody>
        </p:sp>
        <p:grpSp>
          <p:nvGrpSpPr>
            <p:cNvPr id="59404" name="Group 6"/>
            <p:cNvGrpSpPr>
              <a:grpSpLocks/>
            </p:cNvGrpSpPr>
            <p:nvPr/>
          </p:nvGrpSpPr>
          <p:grpSpPr bwMode="auto">
            <a:xfrm>
              <a:off x="1065" y="1200"/>
              <a:ext cx="177" cy="789"/>
              <a:chOff x="1114" y="2575"/>
              <a:chExt cx="177" cy="422"/>
            </a:xfrm>
            <a:grpFill/>
          </p:grpSpPr>
          <p:sp>
            <p:nvSpPr>
              <p:cNvPr id="59447" name="Line 7"/>
              <p:cNvSpPr>
                <a:spLocks noChangeShapeType="1"/>
              </p:cNvSpPr>
              <p:nvPr/>
            </p:nvSpPr>
            <p:spPr bwMode="auto">
              <a:xfrm>
                <a:off x="1121" y="2905"/>
                <a:ext cx="76" cy="23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48" name="Line 8"/>
              <p:cNvSpPr>
                <a:spLocks noChangeShapeType="1"/>
              </p:cNvSpPr>
              <p:nvPr/>
            </p:nvSpPr>
            <p:spPr bwMode="auto">
              <a:xfrm>
                <a:off x="1201" y="2586"/>
                <a:ext cx="0" cy="53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49" name="Line 9"/>
              <p:cNvSpPr>
                <a:spLocks noChangeShapeType="1"/>
              </p:cNvSpPr>
              <p:nvPr/>
            </p:nvSpPr>
            <p:spPr bwMode="auto">
              <a:xfrm flipH="1">
                <a:off x="1114" y="2644"/>
                <a:ext cx="91" cy="23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50" name="Line 10"/>
              <p:cNvSpPr>
                <a:spLocks noChangeShapeType="1"/>
              </p:cNvSpPr>
              <p:nvPr/>
            </p:nvSpPr>
            <p:spPr bwMode="auto">
              <a:xfrm>
                <a:off x="1121" y="2673"/>
                <a:ext cx="163" cy="52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51" name="Line 11"/>
              <p:cNvSpPr>
                <a:spLocks noChangeShapeType="1"/>
              </p:cNvSpPr>
              <p:nvPr/>
            </p:nvSpPr>
            <p:spPr bwMode="auto">
              <a:xfrm>
                <a:off x="1121" y="2788"/>
                <a:ext cx="163" cy="53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52" name="Line 12"/>
              <p:cNvSpPr>
                <a:spLocks noChangeShapeType="1"/>
              </p:cNvSpPr>
              <p:nvPr/>
            </p:nvSpPr>
            <p:spPr bwMode="auto">
              <a:xfrm flipH="1">
                <a:off x="1114" y="2731"/>
                <a:ext cx="177" cy="52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53" name="Line 13"/>
              <p:cNvSpPr>
                <a:spLocks noChangeShapeType="1"/>
              </p:cNvSpPr>
              <p:nvPr/>
            </p:nvSpPr>
            <p:spPr bwMode="auto">
              <a:xfrm flipH="1">
                <a:off x="1114" y="2847"/>
                <a:ext cx="177" cy="53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54" name="Line 14"/>
              <p:cNvSpPr>
                <a:spLocks noChangeShapeType="1"/>
              </p:cNvSpPr>
              <p:nvPr/>
            </p:nvSpPr>
            <p:spPr bwMode="auto">
              <a:xfrm>
                <a:off x="1201" y="2934"/>
                <a:ext cx="0" cy="52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55" name="Oval 15"/>
              <p:cNvSpPr>
                <a:spLocks noChangeArrowheads="1"/>
              </p:cNvSpPr>
              <p:nvPr/>
            </p:nvSpPr>
            <p:spPr bwMode="auto">
              <a:xfrm>
                <a:off x="1186" y="2968"/>
                <a:ext cx="36" cy="29"/>
              </a:xfrm>
              <a:prstGeom prst="ellips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fr-FR" sz="1800">
                  <a:latin typeface="Arial" charset="0"/>
                </a:endParaRPr>
              </a:p>
            </p:txBody>
          </p:sp>
          <p:sp>
            <p:nvSpPr>
              <p:cNvPr id="59456" name="Oval 16"/>
              <p:cNvSpPr>
                <a:spLocks noChangeArrowheads="1"/>
              </p:cNvSpPr>
              <p:nvPr/>
            </p:nvSpPr>
            <p:spPr bwMode="auto">
              <a:xfrm>
                <a:off x="1190" y="2575"/>
                <a:ext cx="37" cy="29"/>
              </a:xfrm>
              <a:prstGeom prst="ellips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fr-FR" sz="1800">
                  <a:latin typeface="Arial" charset="0"/>
                </a:endParaRPr>
              </a:p>
            </p:txBody>
          </p:sp>
        </p:grpSp>
        <p:grpSp>
          <p:nvGrpSpPr>
            <p:cNvPr id="59405" name="Group 17"/>
            <p:cNvGrpSpPr>
              <a:grpSpLocks/>
            </p:cNvGrpSpPr>
            <p:nvPr/>
          </p:nvGrpSpPr>
          <p:grpSpPr bwMode="auto">
            <a:xfrm>
              <a:off x="1065" y="1920"/>
              <a:ext cx="177" cy="789"/>
              <a:chOff x="1114" y="2575"/>
              <a:chExt cx="177" cy="422"/>
            </a:xfrm>
            <a:grpFill/>
          </p:grpSpPr>
          <p:sp>
            <p:nvSpPr>
              <p:cNvPr id="59437" name="Line 18"/>
              <p:cNvSpPr>
                <a:spLocks noChangeShapeType="1"/>
              </p:cNvSpPr>
              <p:nvPr/>
            </p:nvSpPr>
            <p:spPr bwMode="auto">
              <a:xfrm>
                <a:off x="1121" y="2905"/>
                <a:ext cx="76" cy="23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38" name="Line 19"/>
              <p:cNvSpPr>
                <a:spLocks noChangeShapeType="1"/>
              </p:cNvSpPr>
              <p:nvPr/>
            </p:nvSpPr>
            <p:spPr bwMode="auto">
              <a:xfrm>
                <a:off x="1201" y="2586"/>
                <a:ext cx="0" cy="53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39" name="Line 20"/>
              <p:cNvSpPr>
                <a:spLocks noChangeShapeType="1"/>
              </p:cNvSpPr>
              <p:nvPr/>
            </p:nvSpPr>
            <p:spPr bwMode="auto">
              <a:xfrm flipH="1">
                <a:off x="1114" y="2644"/>
                <a:ext cx="91" cy="23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40" name="Line 21"/>
              <p:cNvSpPr>
                <a:spLocks noChangeShapeType="1"/>
              </p:cNvSpPr>
              <p:nvPr/>
            </p:nvSpPr>
            <p:spPr bwMode="auto">
              <a:xfrm>
                <a:off x="1121" y="2673"/>
                <a:ext cx="163" cy="52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41" name="Line 22"/>
              <p:cNvSpPr>
                <a:spLocks noChangeShapeType="1"/>
              </p:cNvSpPr>
              <p:nvPr/>
            </p:nvSpPr>
            <p:spPr bwMode="auto">
              <a:xfrm>
                <a:off x="1121" y="2788"/>
                <a:ext cx="163" cy="53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42" name="Line 23"/>
              <p:cNvSpPr>
                <a:spLocks noChangeShapeType="1"/>
              </p:cNvSpPr>
              <p:nvPr/>
            </p:nvSpPr>
            <p:spPr bwMode="auto">
              <a:xfrm flipH="1">
                <a:off x="1114" y="2731"/>
                <a:ext cx="177" cy="52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43" name="Line 24"/>
              <p:cNvSpPr>
                <a:spLocks noChangeShapeType="1"/>
              </p:cNvSpPr>
              <p:nvPr/>
            </p:nvSpPr>
            <p:spPr bwMode="auto">
              <a:xfrm flipH="1">
                <a:off x="1114" y="2847"/>
                <a:ext cx="177" cy="53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44" name="Line 25"/>
              <p:cNvSpPr>
                <a:spLocks noChangeShapeType="1"/>
              </p:cNvSpPr>
              <p:nvPr/>
            </p:nvSpPr>
            <p:spPr bwMode="auto">
              <a:xfrm>
                <a:off x="1201" y="2934"/>
                <a:ext cx="0" cy="52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45" name="Oval 26"/>
              <p:cNvSpPr>
                <a:spLocks noChangeArrowheads="1"/>
              </p:cNvSpPr>
              <p:nvPr/>
            </p:nvSpPr>
            <p:spPr bwMode="auto">
              <a:xfrm>
                <a:off x="1186" y="2968"/>
                <a:ext cx="36" cy="29"/>
              </a:xfrm>
              <a:prstGeom prst="ellips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fr-FR" sz="1800">
                  <a:latin typeface="Arial" charset="0"/>
                </a:endParaRPr>
              </a:p>
            </p:txBody>
          </p:sp>
          <p:sp>
            <p:nvSpPr>
              <p:cNvPr id="59446" name="Oval 27"/>
              <p:cNvSpPr>
                <a:spLocks noChangeArrowheads="1"/>
              </p:cNvSpPr>
              <p:nvPr/>
            </p:nvSpPr>
            <p:spPr bwMode="auto">
              <a:xfrm>
                <a:off x="1190" y="2575"/>
                <a:ext cx="37" cy="29"/>
              </a:xfrm>
              <a:prstGeom prst="ellips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fr-FR" sz="1800">
                  <a:latin typeface="Arial" charset="0"/>
                </a:endParaRPr>
              </a:p>
            </p:txBody>
          </p:sp>
        </p:grpSp>
        <p:grpSp>
          <p:nvGrpSpPr>
            <p:cNvPr id="59406" name="Group 28"/>
            <p:cNvGrpSpPr>
              <a:grpSpLocks/>
            </p:cNvGrpSpPr>
            <p:nvPr/>
          </p:nvGrpSpPr>
          <p:grpSpPr bwMode="auto">
            <a:xfrm>
              <a:off x="1065" y="2640"/>
              <a:ext cx="177" cy="789"/>
              <a:chOff x="1114" y="2575"/>
              <a:chExt cx="177" cy="422"/>
            </a:xfrm>
            <a:grpFill/>
          </p:grpSpPr>
          <p:sp>
            <p:nvSpPr>
              <p:cNvPr id="59427" name="Line 29"/>
              <p:cNvSpPr>
                <a:spLocks noChangeShapeType="1"/>
              </p:cNvSpPr>
              <p:nvPr/>
            </p:nvSpPr>
            <p:spPr bwMode="auto">
              <a:xfrm>
                <a:off x="1121" y="2905"/>
                <a:ext cx="76" cy="23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28" name="Line 30"/>
              <p:cNvSpPr>
                <a:spLocks noChangeShapeType="1"/>
              </p:cNvSpPr>
              <p:nvPr/>
            </p:nvSpPr>
            <p:spPr bwMode="auto">
              <a:xfrm>
                <a:off x="1201" y="2586"/>
                <a:ext cx="0" cy="53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29" name="Line 31"/>
              <p:cNvSpPr>
                <a:spLocks noChangeShapeType="1"/>
              </p:cNvSpPr>
              <p:nvPr/>
            </p:nvSpPr>
            <p:spPr bwMode="auto">
              <a:xfrm flipH="1">
                <a:off x="1114" y="2644"/>
                <a:ext cx="91" cy="23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30" name="Line 32"/>
              <p:cNvSpPr>
                <a:spLocks noChangeShapeType="1"/>
              </p:cNvSpPr>
              <p:nvPr/>
            </p:nvSpPr>
            <p:spPr bwMode="auto">
              <a:xfrm>
                <a:off x="1121" y="2673"/>
                <a:ext cx="163" cy="52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31" name="Line 33"/>
              <p:cNvSpPr>
                <a:spLocks noChangeShapeType="1"/>
              </p:cNvSpPr>
              <p:nvPr/>
            </p:nvSpPr>
            <p:spPr bwMode="auto">
              <a:xfrm>
                <a:off x="1121" y="2788"/>
                <a:ext cx="163" cy="53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32" name="Line 34"/>
              <p:cNvSpPr>
                <a:spLocks noChangeShapeType="1"/>
              </p:cNvSpPr>
              <p:nvPr/>
            </p:nvSpPr>
            <p:spPr bwMode="auto">
              <a:xfrm flipH="1">
                <a:off x="1114" y="2731"/>
                <a:ext cx="177" cy="52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33" name="Line 35"/>
              <p:cNvSpPr>
                <a:spLocks noChangeShapeType="1"/>
              </p:cNvSpPr>
              <p:nvPr/>
            </p:nvSpPr>
            <p:spPr bwMode="auto">
              <a:xfrm flipH="1">
                <a:off x="1114" y="2847"/>
                <a:ext cx="177" cy="53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34" name="Line 36"/>
              <p:cNvSpPr>
                <a:spLocks noChangeShapeType="1"/>
              </p:cNvSpPr>
              <p:nvPr/>
            </p:nvSpPr>
            <p:spPr bwMode="auto">
              <a:xfrm>
                <a:off x="1201" y="2934"/>
                <a:ext cx="0" cy="52"/>
              </a:xfrm>
              <a:prstGeom prst="lin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35" name="Oval 37"/>
              <p:cNvSpPr>
                <a:spLocks noChangeArrowheads="1"/>
              </p:cNvSpPr>
              <p:nvPr/>
            </p:nvSpPr>
            <p:spPr bwMode="auto">
              <a:xfrm>
                <a:off x="1186" y="2968"/>
                <a:ext cx="36" cy="29"/>
              </a:xfrm>
              <a:prstGeom prst="ellips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fr-FR" sz="1800">
                  <a:latin typeface="Arial" charset="0"/>
                </a:endParaRPr>
              </a:p>
            </p:txBody>
          </p:sp>
          <p:sp>
            <p:nvSpPr>
              <p:cNvPr id="59436" name="Oval 38"/>
              <p:cNvSpPr>
                <a:spLocks noChangeArrowheads="1"/>
              </p:cNvSpPr>
              <p:nvPr/>
            </p:nvSpPr>
            <p:spPr bwMode="auto">
              <a:xfrm>
                <a:off x="1190" y="2575"/>
                <a:ext cx="37" cy="29"/>
              </a:xfrm>
              <a:prstGeom prst="ellipse">
                <a:avLst/>
              </a:prstGeom>
              <a:grp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fr-FR" sz="1800">
                  <a:latin typeface="Arial" charset="0"/>
                </a:endParaRPr>
              </a:p>
            </p:txBody>
          </p:sp>
        </p:grpSp>
        <p:grpSp>
          <p:nvGrpSpPr>
            <p:cNvPr id="59407" name="Group 39"/>
            <p:cNvGrpSpPr>
              <a:grpSpLocks/>
            </p:cNvGrpSpPr>
            <p:nvPr/>
          </p:nvGrpSpPr>
          <p:grpSpPr bwMode="auto">
            <a:xfrm>
              <a:off x="1355" y="2409"/>
              <a:ext cx="382" cy="1191"/>
              <a:chOff x="1490" y="2615"/>
              <a:chExt cx="1049" cy="1552"/>
            </a:xfrm>
            <a:grpFill/>
          </p:grpSpPr>
          <p:sp>
            <p:nvSpPr>
              <p:cNvPr id="59424" name="Arc 40"/>
              <p:cNvSpPr>
                <a:spLocks/>
              </p:cNvSpPr>
              <p:nvPr/>
            </p:nvSpPr>
            <p:spPr bwMode="auto">
              <a:xfrm>
                <a:off x="1704" y="2859"/>
                <a:ext cx="366" cy="1177"/>
              </a:xfrm>
              <a:custGeom>
                <a:avLst/>
                <a:gdLst>
                  <a:gd name="T0" fmla="*/ 0 w 21654"/>
                  <a:gd name="T1" fmla="*/ 0 h 21600"/>
                  <a:gd name="T2" fmla="*/ 6 w 21654"/>
                  <a:gd name="T3" fmla="*/ 64 h 21600"/>
                  <a:gd name="T4" fmla="*/ 0 w 21654"/>
                  <a:gd name="T5" fmla="*/ 6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54" h="21600" fill="none" extrusionOk="0">
                    <a:moveTo>
                      <a:pt x="0" y="0"/>
                    </a:moveTo>
                    <a:cubicBezTo>
                      <a:pt x="18" y="0"/>
                      <a:pt x="36" y="-1"/>
                      <a:pt x="54" y="0"/>
                    </a:cubicBezTo>
                    <a:cubicBezTo>
                      <a:pt x="11983" y="0"/>
                      <a:pt x="21654" y="9670"/>
                      <a:pt x="21654" y="21600"/>
                    </a:cubicBezTo>
                  </a:path>
                  <a:path w="21654" h="21600" stroke="0" extrusionOk="0">
                    <a:moveTo>
                      <a:pt x="0" y="0"/>
                    </a:moveTo>
                    <a:cubicBezTo>
                      <a:pt x="18" y="0"/>
                      <a:pt x="36" y="-1"/>
                      <a:pt x="54" y="0"/>
                    </a:cubicBezTo>
                    <a:cubicBezTo>
                      <a:pt x="11983" y="0"/>
                      <a:pt x="21654" y="9670"/>
                      <a:pt x="21654" y="21600"/>
                    </a:cubicBezTo>
                    <a:lnTo>
                      <a:pt x="54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50800" cap="rnd">
                <a:solidFill>
                  <a:srgbClr val="00AE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25" name="Arc 41"/>
              <p:cNvSpPr>
                <a:spLocks/>
              </p:cNvSpPr>
              <p:nvPr/>
            </p:nvSpPr>
            <p:spPr bwMode="auto">
              <a:xfrm>
                <a:off x="1490" y="3374"/>
                <a:ext cx="580" cy="793"/>
              </a:xfrm>
              <a:custGeom>
                <a:avLst/>
                <a:gdLst>
                  <a:gd name="T0" fmla="*/ 0 w 21600"/>
                  <a:gd name="T1" fmla="*/ 0 h 21600"/>
                  <a:gd name="T2" fmla="*/ 16 w 21600"/>
                  <a:gd name="T3" fmla="*/ 29 h 21600"/>
                  <a:gd name="T4" fmla="*/ 0 w 21600"/>
                  <a:gd name="T5" fmla="*/ 29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1" y="0"/>
                      <a:pt x="21588" y="9658"/>
                      <a:pt x="21599" y="2158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1" y="0"/>
                      <a:pt x="21588" y="9658"/>
                      <a:pt x="21599" y="2158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50800" cap="rnd">
                <a:solidFill>
                  <a:srgbClr val="00AE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426" name="Arc 42"/>
              <p:cNvSpPr>
                <a:spLocks/>
              </p:cNvSpPr>
              <p:nvPr/>
            </p:nvSpPr>
            <p:spPr bwMode="auto">
              <a:xfrm>
                <a:off x="2068" y="2615"/>
                <a:ext cx="471" cy="1530"/>
              </a:xfrm>
              <a:custGeom>
                <a:avLst/>
                <a:gdLst>
                  <a:gd name="T0" fmla="*/ 0 w 21600"/>
                  <a:gd name="T1" fmla="*/ 108 h 21600"/>
                  <a:gd name="T2" fmla="*/ 10 w 21600"/>
                  <a:gd name="T3" fmla="*/ 0 h 21600"/>
                  <a:gd name="T4" fmla="*/ 10 w 21600"/>
                  <a:gd name="T5" fmla="*/ 10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590"/>
                    </a:moveTo>
                    <a:cubicBezTo>
                      <a:pt x="5" y="9680"/>
                      <a:pt x="9648" y="23"/>
                      <a:pt x="21558" y="0"/>
                    </a:cubicBezTo>
                  </a:path>
                  <a:path w="21600" h="21600" stroke="0" extrusionOk="0">
                    <a:moveTo>
                      <a:pt x="0" y="21590"/>
                    </a:moveTo>
                    <a:cubicBezTo>
                      <a:pt x="5" y="9680"/>
                      <a:pt x="9648" y="23"/>
                      <a:pt x="21558" y="0"/>
                    </a:cubicBezTo>
                    <a:lnTo>
                      <a:pt x="21600" y="21600"/>
                    </a:lnTo>
                    <a:lnTo>
                      <a:pt x="0" y="21590"/>
                    </a:lnTo>
                    <a:close/>
                  </a:path>
                </a:pathLst>
              </a:custGeom>
              <a:grpFill/>
              <a:ln w="50800" cap="rnd">
                <a:solidFill>
                  <a:srgbClr val="00AE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9408" name="Line 43"/>
            <p:cNvSpPr>
              <a:spLocks noChangeShapeType="1"/>
            </p:cNvSpPr>
            <p:nvPr/>
          </p:nvSpPr>
          <p:spPr bwMode="auto">
            <a:xfrm flipV="1">
              <a:off x="528" y="960"/>
              <a:ext cx="9" cy="2640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9409" name="Line 44"/>
            <p:cNvSpPr>
              <a:spLocks noChangeShapeType="1"/>
            </p:cNvSpPr>
            <p:nvPr/>
          </p:nvSpPr>
          <p:spPr bwMode="auto">
            <a:xfrm>
              <a:off x="537" y="2640"/>
              <a:ext cx="576" cy="0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9410" name="Line 45"/>
            <p:cNvSpPr>
              <a:spLocks noChangeShapeType="1"/>
            </p:cNvSpPr>
            <p:nvPr/>
          </p:nvSpPr>
          <p:spPr bwMode="auto">
            <a:xfrm>
              <a:off x="537" y="1968"/>
              <a:ext cx="576" cy="0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9411" name="Line 46"/>
            <p:cNvSpPr>
              <a:spLocks noChangeShapeType="1"/>
            </p:cNvSpPr>
            <p:nvPr/>
          </p:nvSpPr>
          <p:spPr bwMode="auto">
            <a:xfrm>
              <a:off x="537" y="1200"/>
              <a:ext cx="576" cy="0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9412" name="Text Box 47"/>
            <p:cNvSpPr txBox="1">
              <a:spLocks noChangeArrowheads="1"/>
            </p:cNvSpPr>
            <p:nvPr/>
          </p:nvSpPr>
          <p:spPr bwMode="auto">
            <a:xfrm>
              <a:off x="192" y="1034"/>
              <a:ext cx="199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z</a:t>
              </a:r>
            </a:p>
          </p:txBody>
        </p:sp>
        <p:sp>
          <p:nvSpPr>
            <p:cNvPr id="59413" name="Text Box 48"/>
            <p:cNvSpPr txBox="1">
              <a:spLocks noChangeArrowheads="1"/>
            </p:cNvSpPr>
            <p:nvPr/>
          </p:nvSpPr>
          <p:spPr bwMode="auto">
            <a:xfrm>
              <a:off x="226" y="1776"/>
              <a:ext cx="263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z</a:t>
              </a:r>
              <a:r>
                <a:rPr lang="fr-FR" altLang="fr-FR" sz="2400" baseline="-25000"/>
                <a:t>0</a:t>
              </a:r>
            </a:p>
          </p:txBody>
        </p:sp>
        <p:sp>
          <p:nvSpPr>
            <p:cNvPr id="59414" name="Text Box 49"/>
            <p:cNvSpPr txBox="1">
              <a:spLocks noChangeArrowheads="1"/>
            </p:cNvSpPr>
            <p:nvPr/>
          </p:nvSpPr>
          <p:spPr bwMode="auto">
            <a:xfrm>
              <a:off x="201" y="2496"/>
              <a:ext cx="306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z</a:t>
              </a:r>
              <a:r>
                <a:rPr lang="fr-FR" altLang="fr-FR" sz="2400" baseline="-25000"/>
                <a:t>0</a:t>
              </a:r>
              <a:r>
                <a:rPr lang="fr-FR" altLang="fr-FR" sz="2400" baseline="30000"/>
                <a:t>’</a:t>
              </a:r>
            </a:p>
          </p:txBody>
        </p:sp>
        <p:sp>
          <p:nvSpPr>
            <p:cNvPr id="59415" name="Text Box 50"/>
            <p:cNvSpPr txBox="1">
              <a:spLocks noChangeArrowheads="1"/>
            </p:cNvSpPr>
            <p:nvPr/>
          </p:nvSpPr>
          <p:spPr bwMode="auto">
            <a:xfrm>
              <a:off x="1194" y="1802"/>
              <a:ext cx="831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/>
                <a:t>U(z</a:t>
              </a:r>
              <a:r>
                <a:rPr lang="fr-FR" altLang="fr-FR" sz="2400" baseline="-25000"/>
                <a:t>0</a:t>
              </a:r>
              <a:r>
                <a:rPr lang="fr-FR" altLang="fr-FR" sz="2400"/>
                <a:t>) = 0</a:t>
              </a:r>
            </a:p>
          </p:txBody>
        </p:sp>
        <p:sp>
          <p:nvSpPr>
            <p:cNvPr id="59416" name="Rectangle 51"/>
            <p:cNvSpPr>
              <a:spLocks noChangeArrowheads="1"/>
            </p:cNvSpPr>
            <p:nvPr/>
          </p:nvSpPr>
          <p:spPr bwMode="auto">
            <a:xfrm>
              <a:off x="240" y="3600"/>
              <a:ext cx="1968" cy="288"/>
            </a:xfrm>
            <a:prstGeom prst="rect">
              <a:avLst/>
            </a:prstGeom>
            <a:grp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59417" name="Text Box 52"/>
            <p:cNvSpPr txBox="1">
              <a:spLocks noChangeArrowheads="1"/>
            </p:cNvSpPr>
            <p:nvPr/>
          </p:nvSpPr>
          <p:spPr bwMode="auto">
            <a:xfrm>
              <a:off x="2256" y="2736"/>
              <a:ext cx="788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/>
                <a:t>Canopy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/>
                <a:t>resistance</a:t>
              </a:r>
            </a:p>
          </p:txBody>
        </p:sp>
        <p:sp>
          <p:nvSpPr>
            <p:cNvPr id="59418" name="Text Box 53"/>
            <p:cNvSpPr txBox="1">
              <a:spLocks noChangeArrowheads="1"/>
            </p:cNvSpPr>
            <p:nvPr/>
          </p:nvSpPr>
          <p:spPr bwMode="auto">
            <a:xfrm>
              <a:off x="2230" y="1382"/>
              <a:ext cx="842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/>
                <a:t>Subject to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/>
                <a:t>advection </a:t>
              </a:r>
            </a:p>
          </p:txBody>
        </p:sp>
        <p:sp>
          <p:nvSpPr>
            <p:cNvPr id="59419" name="Line 54"/>
            <p:cNvSpPr>
              <a:spLocks noChangeShapeType="1"/>
            </p:cNvSpPr>
            <p:nvPr/>
          </p:nvSpPr>
          <p:spPr bwMode="auto">
            <a:xfrm>
              <a:off x="2064" y="1968"/>
              <a:ext cx="3360" cy="0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9420" name="Line 55"/>
            <p:cNvSpPr>
              <a:spLocks noChangeShapeType="1"/>
            </p:cNvSpPr>
            <p:nvPr/>
          </p:nvSpPr>
          <p:spPr bwMode="auto">
            <a:xfrm>
              <a:off x="2064" y="2640"/>
              <a:ext cx="3360" cy="0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59421" name="Text Box 56"/>
            <p:cNvSpPr txBox="1">
              <a:spLocks noChangeArrowheads="1"/>
            </p:cNvSpPr>
            <p:nvPr/>
          </p:nvSpPr>
          <p:spPr bwMode="auto">
            <a:xfrm>
              <a:off x="2208" y="2064"/>
              <a:ext cx="1104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/>
                <a:t>Not subject to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/>
                <a:t>advection </a:t>
              </a:r>
            </a:p>
          </p:txBody>
        </p:sp>
        <p:graphicFrame>
          <p:nvGraphicFramePr>
            <p:cNvPr id="59422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2951934"/>
                </p:ext>
              </p:extLst>
            </p:nvPr>
          </p:nvGraphicFramePr>
          <p:xfrm>
            <a:off x="3744" y="1296"/>
            <a:ext cx="1641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98" name="Equation" r:id="rId3" imgW="838200" imgH="381000" progId="Equation.3">
                    <p:embed/>
                  </p:oleObj>
                </mc:Choice>
                <mc:Fallback>
                  <p:oleObj name="Equation" r:id="rId3" imgW="838200" imgH="381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296"/>
                          <a:ext cx="1641" cy="576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23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5923494"/>
                </p:ext>
              </p:extLst>
            </p:nvPr>
          </p:nvGraphicFramePr>
          <p:xfrm>
            <a:off x="3774" y="1980"/>
            <a:ext cx="1698" cy="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99" name="Equation" r:id="rId5" imgW="1130300" imgH="419100" progId="Equation.3">
                    <p:embed/>
                  </p:oleObj>
                </mc:Choice>
                <mc:Fallback>
                  <p:oleObj name="Equation" r:id="rId5" imgW="11303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4" y="1980"/>
                          <a:ext cx="1698" cy="625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397" name="Text Box 62"/>
          <p:cNvSpPr txBox="1">
            <a:spLocks noChangeArrowheads="1"/>
          </p:cNvSpPr>
          <p:nvPr/>
        </p:nvSpPr>
        <p:spPr bwMode="auto">
          <a:xfrm>
            <a:off x="1665288" y="655638"/>
            <a:ext cx="6146800" cy="6858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chemeClr val="tx2"/>
                </a:solidFill>
                <a:latin typeface="Comic Sans MS" pitchFamily="66" charset="0"/>
              </a:rPr>
              <a:t>Les résistances aérodynamiques et de couche limite</a:t>
            </a:r>
          </a:p>
        </p:txBody>
      </p:sp>
      <p:sp>
        <p:nvSpPr>
          <p:cNvPr id="59398" name="Rectangle 64"/>
          <p:cNvSpPr>
            <a:spLocks noChangeArrowheads="1"/>
          </p:cNvSpPr>
          <p:nvPr/>
        </p:nvSpPr>
        <p:spPr bwMode="auto">
          <a:xfrm>
            <a:off x="107950" y="36513"/>
            <a:ext cx="423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400">
                <a:latin typeface="Arial" charset="0"/>
              </a:rPr>
              <a:t>Résistance aérodynamique</a:t>
            </a:r>
          </a:p>
        </p:txBody>
      </p:sp>
      <p:sp>
        <p:nvSpPr>
          <p:cNvPr id="59399" name="Text Box 65"/>
          <p:cNvSpPr txBox="1">
            <a:spLocks noChangeArrowheads="1"/>
          </p:cNvSpPr>
          <p:nvPr/>
        </p:nvSpPr>
        <p:spPr bwMode="auto">
          <a:xfrm>
            <a:off x="4767263" y="5824538"/>
            <a:ext cx="361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charset="0"/>
              </a:rPr>
              <a:t>Retrouver l’expression de Ra(z)</a:t>
            </a:r>
          </a:p>
        </p:txBody>
      </p:sp>
    </p:spTree>
    <p:extLst>
      <p:ext uri="{BB962C8B-B14F-4D97-AF65-F5344CB8AC3E}">
        <p14:creationId xmlns:p14="http://schemas.microsoft.com/office/powerpoint/2010/main" val="2712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Annexes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97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91" b="17099"/>
          <a:stretch>
            <a:fillRect/>
          </a:stretch>
        </p:blipFill>
        <p:spPr bwMode="auto">
          <a:xfrm>
            <a:off x="1619671" y="1926706"/>
            <a:ext cx="5039891" cy="410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508104" y="1556792"/>
            <a:ext cx="796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charset="0"/>
              </a:rPr>
              <a:t>m</a:t>
            </a:r>
            <a:r>
              <a:rPr lang="fr-FR" altLang="fr-FR" sz="1800" baseline="30000" dirty="0">
                <a:latin typeface="Arial" charset="0"/>
              </a:rPr>
              <a:t>2</a:t>
            </a:r>
            <a:r>
              <a:rPr lang="fr-FR" altLang="fr-FR" sz="1800" dirty="0">
                <a:latin typeface="Arial" charset="0"/>
              </a:rPr>
              <a:t> s</a:t>
            </a:r>
            <a:r>
              <a:rPr lang="fr-FR" altLang="fr-FR" sz="1800" baseline="30000" dirty="0">
                <a:latin typeface="Arial" charset="0"/>
              </a:rPr>
              <a:t>-1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1663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fr-FR" altLang="fr-FR" sz="2400" dirty="0" smtClean="0">
                <a:solidFill>
                  <a:schemeClr val="tx2"/>
                </a:solidFill>
                <a:latin typeface="+mj-lt"/>
              </a:rPr>
              <a:t>QUELQUES VALEURS DE DIFFUSIVITÉS MOLÉCULAIRES</a:t>
            </a:r>
            <a:endParaRPr lang="fr-FR" altLang="fr-FR" sz="2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 r="2751"/>
          <a:stretch>
            <a:fillRect/>
          </a:stretch>
        </p:blipFill>
        <p:spPr bwMode="auto">
          <a:xfrm>
            <a:off x="983505" y="987896"/>
            <a:ext cx="690086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166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fr-FR" altLang="fr-FR" sz="2400" dirty="0" smtClean="0">
                <a:solidFill>
                  <a:schemeClr val="tx2"/>
                </a:solidFill>
                <a:latin typeface="+mn-lt"/>
              </a:rPr>
              <a:t>EVOLUTION SCHÉMATIQUE D’UNE COUCHE LIMITE VERS LA TURBULENCE TURBULENTE</a:t>
            </a:r>
            <a:endParaRPr lang="fr-FR" altLang="fr-FR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07904" y="6228020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Quelle est la vitesse à la surface de la plaque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4977371" y="1844824"/>
            <a:ext cx="40591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 i="1" dirty="0" smtClean="0">
                <a:latin typeface="+mn-lt"/>
              </a:rPr>
              <a:t>k</a:t>
            </a:r>
            <a:r>
              <a:rPr lang="fr-FR" altLang="fr-FR" sz="1800" b="0" dirty="0" smtClean="0">
                <a:latin typeface="+mn-lt"/>
              </a:rPr>
              <a:t> </a:t>
            </a:r>
            <a:r>
              <a:rPr lang="fr-FR" altLang="fr-FR" sz="1800" b="0" dirty="0">
                <a:latin typeface="+mn-lt"/>
              </a:rPr>
              <a:t>= constante de </a:t>
            </a:r>
            <a:r>
              <a:rPr lang="fr-FR" altLang="fr-FR" sz="1800" b="0" dirty="0" err="1">
                <a:latin typeface="+mn-lt"/>
              </a:rPr>
              <a:t>von</a:t>
            </a:r>
            <a:r>
              <a:rPr lang="fr-FR" altLang="fr-FR" sz="1800" b="0" dirty="0">
                <a:latin typeface="+mn-lt"/>
              </a:rPr>
              <a:t> Karman (= 0.4)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 dirty="0">
                <a:latin typeface="+mn-lt"/>
              </a:rPr>
              <a:t>z = hauteur (m)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 dirty="0">
                <a:latin typeface="+mn-lt"/>
              </a:rPr>
              <a:t>u</a:t>
            </a:r>
            <a:r>
              <a:rPr lang="fr-FR" altLang="fr-FR" sz="1800" b="0" baseline="-25000" dirty="0">
                <a:latin typeface="+mn-lt"/>
              </a:rPr>
              <a:t>*</a:t>
            </a:r>
            <a:r>
              <a:rPr lang="fr-FR" altLang="fr-FR" sz="1800" b="0" dirty="0">
                <a:latin typeface="+mn-lt"/>
              </a:rPr>
              <a:t> = vitesse de frottement (m s</a:t>
            </a:r>
            <a:r>
              <a:rPr lang="fr-FR" altLang="fr-FR" sz="1800" b="0" baseline="30000" dirty="0">
                <a:latin typeface="+mn-lt"/>
              </a:rPr>
              <a:t>-1</a:t>
            </a:r>
            <a:r>
              <a:rPr lang="fr-FR" altLang="fr-FR" sz="1800" b="0" dirty="0">
                <a:latin typeface="+mn-lt"/>
              </a:rPr>
              <a:t>)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755576" y="692696"/>
            <a:ext cx="5873824" cy="9906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chemeClr val="tx2"/>
                </a:solidFill>
                <a:latin typeface="+mn-lt"/>
              </a:rPr>
              <a:t>Un modèle de diffusivité turbulente</a:t>
            </a:r>
            <a:br>
              <a:rPr lang="fr-FR" altLang="fr-FR" sz="1800" dirty="0">
                <a:solidFill>
                  <a:schemeClr val="tx2"/>
                </a:solidFill>
                <a:latin typeface="+mn-lt"/>
              </a:rPr>
            </a:br>
            <a:r>
              <a:rPr lang="fr-FR" altLang="fr-FR" sz="1800" dirty="0">
                <a:solidFill>
                  <a:schemeClr val="tx2"/>
                </a:solidFill>
                <a:latin typeface="+mn-lt"/>
              </a:rPr>
              <a:t>le modèle de longueur de mélange</a:t>
            </a:r>
          </a:p>
        </p:txBody>
      </p:sp>
      <p:graphicFrame>
        <p:nvGraphicFramePr>
          <p:cNvPr id="430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186518"/>
              </p:ext>
            </p:extLst>
          </p:nvPr>
        </p:nvGraphicFramePr>
        <p:xfrm>
          <a:off x="323528" y="1988840"/>
          <a:ext cx="27432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3" name="Equation" r:id="rId3" imgW="990600" imgH="228600" progId="Equation.3">
                  <p:embed/>
                </p:oleObj>
              </mc:Choice>
              <mc:Fallback>
                <p:oleObj name="Equation" r:id="rId3" imgW="9906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988840"/>
                        <a:ext cx="274320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5171208" y="5313982"/>
            <a:ext cx="393729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 dirty="0" err="1" smtClean="0">
                <a:latin typeface="Symbol" panose="05050102010706020507" pitchFamily="18" charset="2"/>
              </a:rPr>
              <a:t>t</a:t>
            </a:r>
            <a:r>
              <a:rPr lang="fr-FR" altLang="fr-FR" sz="1800" b="0" baseline="-25000" dirty="0" err="1" smtClean="0">
                <a:latin typeface="+mn-lt"/>
              </a:rPr>
              <a:t>L</a:t>
            </a:r>
            <a:r>
              <a:rPr lang="fr-FR" altLang="fr-FR" sz="1800" b="0" dirty="0" smtClean="0">
                <a:latin typeface="+mn-lt"/>
              </a:rPr>
              <a:t> </a:t>
            </a:r>
            <a:r>
              <a:rPr lang="fr-FR" altLang="fr-FR" sz="1800" b="0" dirty="0">
                <a:latin typeface="+mn-lt"/>
              </a:rPr>
              <a:t>= Echelle de temps lagrangienne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 dirty="0">
                <a:latin typeface="+mn-lt"/>
              </a:rPr>
              <a:t>z = hauteur (m)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0" dirty="0">
                <a:latin typeface="+mn-lt"/>
              </a:rPr>
              <a:t>u</a:t>
            </a:r>
            <a:r>
              <a:rPr lang="fr-FR" altLang="fr-FR" sz="1800" b="0" baseline="-25000" dirty="0">
                <a:latin typeface="+mn-lt"/>
              </a:rPr>
              <a:t>*</a:t>
            </a:r>
            <a:r>
              <a:rPr lang="fr-FR" altLang="fr-FR" sz="1800" b="0" dirty="0">
                <a:latin typeface="+mn-lt"/>
              </a:rPr>
              <a:t> = vitesse de frottement (m s</a:t>
            </a:r>
            <a:r>
              <a:rPr lang="fr-FR" altLang="fr-FR" sz="1800" b="0" baseline="30000" dirty="0">
                <a:latin typeface="+mn-lt"/>
              </a:rPr>
              <a:t>-1</a:t>
            </a:r>
            <a:r>
              <a:rPr lang="fr-FR" altLang="fr-FR" sz="1800" b="0" dirty="0">
                <a:latin typeface="+mn-lt"/>
              </a:rPr>
              <a:t>)</a:t>
            </a:r>
          </a:p>
        </p:txBody>
      </p:sp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755576" y="3226643"/>
            <a:ext cx="5873824" cy="9906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dirty="0">
                <a:solidFill>
                  <a:schemeClr val="tx2"/>
                </a:solidFill>
                <a:latin typeface="+mn-lt"/>
              </a:rPr>
              <a:t>Un modèle de diffusivité turbulente</a:t>
            </a:r>
            <a:br>
              <a:rPr lang="fr-FR" altLang="fr-FR" sz="1800" dirty="0">
                <a:solidFill>
                  <a:schemeClr val="tx2"/>
                </a:solidFill>
                <a:latin typeface="+mn-lt"/>
              </a:rPr>
            </a:br>
            <a:r>
              <a:rPr lang="fr-FR" altLang="fr-FR" sz="1800" dirty="0">
                <a:solidFill>
                  <a:schemeClr val="tx2"/>
                </a:solidFill>
                <a:latin typeface="+mn-lt"/>
              </a:rPr>
              <a:t>le modèle Lagrangien Stochastique</a:t>
            </a:r>
          </a:p>
        </p:txBody>
      </p:sp>
      <p:graphicFrame>
        <p:nvGraphicFramePr>
          <p:cNvPr id="430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282904"/>
              </p:ext>
            </p:extLst>
          </p:nvPr>
        </p:nvGraphicFramePr>
        <p:xfrm>
          <a:off x="179512" y="4261693"/>
          <a:ext cx="5310187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4" name="Equation" r:id="rId5" imgW="1917700" imgH="431800" progId="Equation.3">
                  <p:embed/>
                </p:oleObj>
              </mc:Choice>
              <mc:Fallback>
                <p:oleObj name="Equation" r:id="rId5" imgW="19177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261693"/>
                        <a:ext cx="5310187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55"/>
          <p:cNvSpPr>
            <a:spLocks noChangeArrowheads="1"/>
          </p:cNvSpPr>
          <p:nvPr/>
        </p:nvSpPr>
        <p:spPr bwMode="auto">
          <a:xfrm>
            <a:off x="107950" y="87015"/>
            <a:ext cx="431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r-FR" altLang="fr-FR" sz="2400" dirty="0" smtClean="0">
                <a:latin typeface="+mn-lt"/>
              </a:rPr>
              <a:t>LES FLUX TURBULENTS</a:t>
            </a:r>
            <a:endParaRPr lang="fr-FR" altLang="fr-F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latin typeface="Calibri" pitchFamily="34" charset="0"/>
              </a:rPr>
              <a:t>Notions de base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765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 i="1">
                <a:solidFill>
                  <a:schemeClr val="accent2"/>
                </a:solidFill>
                <a:latin typeface="Calibri" pitchFamily="34" charset="0"/>
              </a:rPr>
              <a:t>Les différents types de convection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1844675"/>
            <a:ext cx="9144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Calibri" pitchFamily="34" charset="0"/>
              </a:rPr>
              <a:t>Libre</a:t>
            </a:r>
            <a:r>
              <a:rPr lang="fr-FR" altLang="fr-FR" sz="2000" b="0">
                <a:latin typeface="Calibri" pitchFamily="34" charset="0"/>
              </a:rPr>
              <a:t> : Mouvements de l’air générés par des différences de densité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000" b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Calibri" pitchFamily="34" charset="0"/>
              </a:rPr>
              <a:t>Forcée</a:t>
            </a:r>
            <a:r>
              <a:rPr lang="fr-FR" altLang="fr-FR" sz="2000" b="0">
                <a:latin typeface="Calibri" pitchFamily="34" charset="0"/>
              </a:rPr>
              <a:t> : Mouvements de l’air imposés par des effets dynamiques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000" b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Calibri" pitchFamily="34" charset="0"/>
              </a:rPr>
              <a:t>Mixte </a:t>
            </a:r>
            <a:r>
              <a:rPr lang="fr-FR" altLang="fr-FR" sz="2000" b="0">
                <a:latin typeface="Calibri" pitchFamily="34" charset="0"/>
              </a:rPr>
              <a:t>: Cas général, mélange des deux précédents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000" b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Calibri" pitchFamily="34" charset="0"/>
              </a:rPr>
              <a:t>Convection laminaire</a:t>
            </a:r>
            <a:r>
              <a:rPr lang="fr-FR" altLang="fr-FR" sz="2000" b="0">
                <a:latin typeface="Calibri" pitchFamily="34" charset="0"/>
              </a:rPr>
              <a:t> : écoulement des filets d’air qui ne s’interpénètrent pas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000" b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Calibri" pitchFamily="34" charset="0"/>
              </a:rPr>
              <a:t>Convection turbulente</a:t>
            </a:r>
            <a:r>
              <a:rPr lang="fr-FR" altLang="fr-FR" sz="2000" b="0">
                <a:latin typeface="Calibri" pitchFamily="34" charset="0"/>
              </a:rPr>
              <a:t> : présence de toute une gamme de tourbillons dans un fluide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latin typeface="Calibri" pitchFamily="34" charset="0"/>
              </a:rPr>
              <a:t>Notions de base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65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0" i="1">
                <a:solidFill>
                  <a:schemeClr val="accent2"/>
                </a:solidFill>
                <a:latin typeface="Calibri" pitchFamily="34" charset="0"/>
              </a:rPr>
              <a:t>Exemples de convection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1484313"/>
            <a:ext cx="9144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Calibri" pitchFamily="34" charset="0"/>
              </a:rPr>
              <a:t>Convection libre, laminaire</a:t>
            </a:r>
            <a:r>
              <a:rPr lang="fr-FR" altLang="fr-FR" sz="2000" b="0">
                <a:latin typeface="Calibri" pitchFamily="34" charset="0"/>
              </a:rPr>
              <a:t> : fumée de cigarette au début du panache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000" b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Calibri" pitchFamily="34" charset="0"/>
              </a:rPr>
              <a:t>Convection libre, turbulente</a:t>
            </a:r>
            <a:r>
              <a:rPr lang="fr-FR" altLang="fr-FR" sz="2000" b="0">
                <a:latin typeface="Calibri" pitchFamily="34" charset="0"/>
              </a:rPr>
              <a:t> : fumée de cigarette au-delà de quelques cm au début du panache, cumulus de beau temps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000" b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Calibri" pitchFamily="34" charset="0"/>
              </a:rPr>
              <a:t>Convection forcée, laminaire</a:t>
            </a:r>
            <a:r>
              <a:rPr lang="fr-FR" altLang="fr-FR" sz="2000" b="0">
                <a:latin typeface="Calibri" pitchFamily="34" charset="0"/>
              </a:rPr>
              <a:t> : début de l’écoulement sur des ailes d’avion, écoulement sur les feuilles d’un végétal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000" b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Calibri" pitchFamily="34" charset="0"/>
              </a:rPr>
              <a:t>Convection forcée, turbulente</a:t>
            </a:r>
            <a:r>
              <a:rPr lang="fr-FR" altLang="fr-FR" sz="2000" b="0">
                <a:latin typeface="Calibri" pitchFamily="34" charset="0"/>
              </a:rPr>
              <a:t> : temps couvert et venteux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000" b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>
                <a:solidFill>
                  <a:srgbClr val="FF0000"/>
                </a:solidFill>
                <a:latin typeface="Calibri" pitchFamily="34" charset="0"/>
              </a:rPr>
              <a:t>Convection mixte, turbulente</a:t>
            </a:r>
            <a:r>
              <a:rPr lang="fr-FR" altLang="fr-FR" sz="2000" b="0">
                <a:latin typeface="Calibri" pitchFamily="34" charset="0"/>
              </a:rPr>
              <a:t> : cas général dans l’atmophère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000" b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Bibliographie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99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6363"/>
            <a:ext cx="8496300" cy="65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720725"/>
            <a:ext cx="7192963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1680" y="1700808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Quel biais possible dans la mesure du dépôt humide?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6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ChangeArrowheads="1"/>
          </p:cNvSpPr>
          <p:nvPr/>
        </p:nvSpPr>
        <p:spPr bwMode="auto">
          <a:xfrm>
            <a:off x="0" y="1864563"/>
            <a:ext cx="889248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0" dirty="0" smtClean="0">
                <a:latin typeface="+mn-lt"/>
              </a:rPr>
              <a:t>Site </a:t>
            </a:r>
            <a:r>
              <a:rPr lang="fr-FR" altLang="fr-FR" sz="2400" b="0" dirty="0">
                <a:latin typeface="+mn-lt"/>
              </a:rPr>
              <a:t>web de l’unité Environnement et Grandes Cultures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2400" dirty="0">
                <a:solidFill>
                  <a:srgbClr val="00B0F0"/>
                </a:solidFill>
              </a:rPr>
              <a:t>http://</a:t>
            </a:r>
            <a:r>
              <a:rPr lang="fr-FR" altLang="fr-FR" sz="2400" dirty="0" smtClean="0">
                <a:solidFill>
                  <a:srgbClr val="00B0F0"/>
                </a:solidFill>
              </a:rPr>
              <a:t>www6.versailles-grignon.inra.fr/ecosys</a:t>
            </a:r>
            <a:endParaRPr lang="fr-FR" altLang="fr-FR" sz="2400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accent2"/>
                </a:solidFill>
                <a:latin typeface="+mn-lt"/>
              </a:rPr>
              <a:t>(aller dans l’onglet Productions / Cours)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 dirty="0" smtClean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chemeClr val="accent2"/>
                </a:solidFill>
                <a:latin typeface="+mn-lt"/>
              </a:rPr>
              <a:t>Cours </a:t>
            </a:r>
            <a:r>
              <a:rPr lang="fr-FR" altLang="fr-FR" sz="2400" dirty="0">
                <a:solidFill>
                  <a:schemeClr val="accent2"/>
                </a:solidFill>
                <a:latin typeface="+mn-lt"/>
              </a:rPr>
              <a:t>de Denis </a:t>
            </a:r>
            <a:r>
              <a:rPr lang="fr-FR" altLang="fr-FR" sz="2400" dirty="0" err="1">
                <a:solidFill>
                  <a:schemeClr val="accent2"/>
                </a:solidFill>
                <a:latin typeface="+mn-lt"/>
              </a:rPr>
              <a:t>Baldocchi</a:t>
            </a:r>
            <a:endParaRPr lang="fr-FR" altLang="fr-FR" sz="2400" b="0" dirty="0"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0" dirty="0">
                <a:latin typeface="+mn-lt"/>
              </a:rPr>
              <a:t>Nature.berkeley.edu/</a:t>
            </a:r>
            <a:r>
              <a:rPr lang="fr-FR" altLang="fr-FR" sz="2400" b="0" dirty="0" err="1">
                <a:latin typeface="+mn-lt"/>
              </a:rPr>
              <a:t>biometlab</a:t>
            </a:r>
            <a:r>
              <a:rPr lang="fr-FR" altLang="fr-FR" sz="2400" b="0" dirty="0">
                <a:latin typeface="+mn-lt"/>
              </a:rPr>
              <a:t>/espm129</a:t>
            </a:r>
          </a:p>
          <a:p>
            <a:pPr algn="ctr">
              <a:spcBef>
                <a:spcPct val="0"/>
              </a:spcBef>
            </a:pPr>
            <a:endParaRPr lang="fr-FR" altLang="fr-FR" sz="2400" b="0" dirty="0"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fr-FR" altLang="fr-FR" sz="24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5791200" cy="99060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>
                <a:solidFill>
                  <a:schemeClr val="tx2"/>
                </a:solidFill>
                <a:latin typeface="+mn-lt"/>
              </a:rPr>
              <a:t>Supports de cours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9512" y="1052736"/>
            <a:ext cx="7885493" cy="1200329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u="sng" dirty="0">
                <a:latin typeface="+mn-lt"/>
              </a:rPr>
              <a:t>Dépôt humides =</a:t>
            </a:r>
            <a:r>
              <a:rPr lang="fr-FR" altLang="fr-FR" sz="2400" b="0" dirty="0">
                <a:latin typeface="+mn-lt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0" dirty="0">
                <a:latin typeface="+mn-lt"/>
              </a:rPr>
              <a:t>quantités dissoutes dans les eaux de pluie, brouillards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0" dirty="0" err="1">
                <a:latin typeface="+mn-lt"/>
              </a:rPr>
              <a:t>D</a:t>
            </a:r>
            <a:r>
              <a:rPr lang="fr-FR" altLang="fr-FR" sz="2400" b="0" baseline="-25000" dirty="0" err="1">
                <a:latin typeface="+mn-lt"/>
              </a:rPr>
              <a:t>h</a:t>
            </a:r>
            <a:r>
              <a:rPr lang="fr-FR" altLang="fr-FR" sz="2400" b="0" dirty="0">
                <a:latin typeface="+mn-lt"/>
              </a:rPr>
              <a:t>(C) = [C]</a:t>
            </a:r>
            <a:r>
              <a:rPr lang="fr-FR" altLang="fr-FR" sz="2400" b="0" baseline="-25000" dirty="0">
                <a:latin typeface="+mn-lt"/>
              </a:rPr>
              <a:t>eau</a:t>
            </a:r>
            <a:r>
              <a:rPr lang="fr-FR" altLang="fr-FR" sz="2400" b="0" dirty="0">
                <a:latin typeface="+mn-lt"/>
              </a:rPr>
              <a:t> * pluviométrie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2400" y="2548161"/>
            <a:ext cx="7952818" cy="156966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0" dirty="0">
                <a:latin typeface="+mn-lt"/>
              </a:rPr>
              <a:t>			</a:t>
            </a:r>
            <a:r>
              <a:rPr lang="fr-FR" altLang="fr-FR" sz="2400" u="sng" dirty="0">
                <a:latin typeface="+mn-lt"/>
              </a:rPr>
              <a:t>Dépôt secs =</a:t>
            </a:r>
            <a:endParaRPr lang="fr-FR" altLang="fr-FR" sz="2400" b="0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fr-FR" altLang="fr-FR" sz="2400" b="0" dirty="0">
                <a:latin typeface="+mn-lt"/>
              </a:rPr>
              <a:t> dépôt particulaire (aérosols)</a:t>
            </a:r>
          </a:p>
          <a:p>
            <a:pPr>
              <a:spcBef>
                <a:spcPct val="0"/>
              </a:spcBef>
            </a:pPr>
            <a:r>
              <a:rPr lang="fr-FR" altLang="fr-FR" sz="2400" b="0" dirty="0">
                <a:latin typeface="+mn-lt"/>
              </a:rPr>
              <a:t> absorption par voie stomatique (puis métabolisation)</a:t>
            </a:r>
          </a:p>
          <a:p>
            <a:pPr>
              <a:spcBef>
                <a:spcPct val="0"/>
              </a:spcBef>
            </a:pPr>
            <a:r>
              <a:rPr lang="fr-FR" altLang="fr-FR" sz="2400" b="0" dirty="0">
                <a:latin typeface="+mn-lt"/>
              </a:rPr>
              <a:t> adsorption à la surface (feuilles, troncs, sol)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206804" y="2889622"/>
            <a:ext cx="901700" cy="118745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0" dirty="0"/>
              <a:t>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0" dirty="0"/>
              <a:t>+++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0" dirty="0"/>
              <a:t>++(+)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7504" y="4448646"/>
            <a:ext cx="8140700" cy="164465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 dirty="0">
                <a:latin typeface="+mn-lt"/>
              </a:rPr>
              <a:t>Le rapport Dépôt sec / Dépôt humide dépend des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fr-FR" altLang="fr-FR" sz="2000" b="0" dirty="0">
                <a:latin typeface="+mn-lt"/>
              </a:rPr>
              <a:t> conditions climatiques : 	</a:t>
            </a:r>
            <a:r>
              <a:rPr lang="fr-FR" altLang="fr-FR" sz="2000" b="0" i="1" dirty="0">
                <a:latin typeface="+mn-lt"/>
              </a:rPr>
              <a:t>température, pluviométrie, humidité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fr-FR" altLang="fr-FR" sz="2000" b="0" dirty="0">
                <a:latin typeface="+mn-lt"/>
              </a:rPr>
              <a:t> composés concernés : 	</a:t>
            </a:r>
            <a:r>
              <a:rPr lang="fr-FR" altLang="fr-FR" sz="2000" b="0" i="1" dirty="0">
                <a:latin typeface="+mn-lt"/>
              </a:rPr>
              <a:t>solubilité, réactivité</a:t>
            </a:r>
            <a:endParaRPr lang="fr-FR" altLang="fr-FR" sz="2000" b="0" dirty="0">
              <a:latin typeface="+mn-lt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fr-FR" altLang="fr-FR" sz="2000" b="0" dirty="0">
                <a:latin typeface="+mn-lt"/>
              </a:rPr>
              <a:t> d’autres polluants : 	</a:t>
            </a:r>
            <a:r>
              <a:rPr lang="fr-FR" altLang="fr-FR" sz="2000" b="0" i="1" dirty="0" err="1">
                <a:latin typeface="+mn-lt"/>
              </a:rPr>
              <a:t>co</a:t>
            </a:r>
            <a:r>
              <a:rPr lang="fr-FR" altLang="fr-FR" sz="2000" b="0" i="1" dirty="0">
                <a:latin typeface="+mn-lt"/>
              </a:rPr>
              <a:t>-déposition, formation d’aérosols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fr-FR" altLang="fr-FR" sz="2000" b="0" i="1" dirty="0">
                <a:latin typeface="+mn-lt"/>
              </a:rPr>
              <a:t> </a:t>
            </a:r>
            <a:r>
              <a:rPr lang="fr-FR" altLang="fr-FR" sz="2000" b="0" dirty="0">
                <a:latin typeface="+mn-lt"/>
              </a:rPr>
              <a:t>distance aux sources d’ammoniac</a:t>
            </a:r>
            <a:endParaRPr lang="fr-FR" altLang="fr-FR" sz="2000" b="0" i="1" dirty="0">
              <a:latin typeface="+mn-lt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07950" y="87015"/>
            <a:ext cx="8906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r-FR" altLang="fr-FR" sz="2400" dirty="0" smtClean="0">
                <a:latin typeface="+mn-lt"/>
              </a:rPr>
              <a:t>CONCEPTS DE DÉPÔTS SECS ET DÉPÔTS HUMIDES</a:t>
            </a:r>
            <a:endParaRPr lang="fr-FR" altLang="fr-FR" sz="24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333625" y="549275"/>
            <a:ext cx="3175869" cy="584775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dirty="0">
                <a:latin typeface="+mn-lt"/>
              </a:rPr>
              <a:t>Dépôt</a:t>
            </a:r>
            <a:r>
              <a:rPr lang="fr-FR" altLang="fr-FR" i="1" dirty="0">
                <a:latin typeface="+mn-lt"/>
              </a:rPr>
              <a:t> humide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600200" y="1371600"/>
            <a:ext cx="1143000" cy="3276600"/>
          </a:xfrm>
          <a:custGeom>
            <a:avLst/>
            <a:gdLst>
              <a:gd name="T0" fmla="*/ 42355453 w 21600"/>
              <a:gd name="T1" fmla="*/ 0 h 21600"/>
              <a:gd name="T2" fmla="*/ 42355453 w 21600"/>
              <a:gd name="T3" fmla="*/ 279770216 h 21600"/>
              <a:gd name="T4" fmla="*/ 9064149 w 21600"/>
              <a:gd name="T5" fmla="*/ 497042017 h 21600"/>
              <a:gd name="T6" fmla="*/ 60483750 w 21600"/>
              <a:gd name="T7" fmla="*/ 13988518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+mn-lt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336925" y="1285875"/>
            <a:ext cx="53094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i="1">
                <a:latin typeface="+mn-lt"/>
              </a:rPr>
              <a:t>Dissolution dans les nuages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4648200" y="2514600"/>
            <a:ext cx="3429000" cy="3810000"/>
            <a:chOff x="4648200" y="2514600"/>
            <a:chExt cx="3429000" cy="3810000"/>
          </a:xfrm>
        </p:grpSpPr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>
              <a:off x="4648200" y="2667000"/>
              <a:ext cx="1066800" cy="35814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>
              <a:off x="5867400" y="2667000"/>
              <a:ext cx="1066800" cy="35814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6248400" y="2667000"/>
              <a:ext cx="1066800" cy="35814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6477000" y="2667000"/>
              <a:ext cx="1066800" cy="35814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7010400" y="2514600"/>
              <a:ext cx="1066800" cy="35814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5029200" y="2667000"/>
              <a:ext cx="1066800" cy="35814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5181600" y="2743200"/>
              <a:ext cx="1066800" cy="35814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5562600" y="2743200"/>
              <a:ext cx="1066800" cy="35814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latin typeface="+mn-lt"/>
              </a:endParaRPr>
            </a:p>
          </p:txBody>
        </p:sp>
      </p:grp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038600" y="3495675"/>
            <a:ext cx="50577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i="1">
                <a:latin typeface="+mn-lt"/>
              </a:rPr>
              <a:t>Lessivage de l ’atmosphère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2286000" y="3733800"/>
            <a:ext cx="1447800" cy="914400"/>
          </a:xfrm>
          <a:custGeom>
            <a:avLst/>
            <a:gdLst>
              <a:gd name="T0" fmla="*/ 67956917 w 21600"/>
              <a:gd name="T1" fmla="*/ 0 h 21600"/>
              <a:gd name="T2" fmla="*/ 67956917 w 21600"/>
              <a:gd name="T3" fmla="*/ 21788501 h 21600"/>
              <a:gd name="T4" fmla="*/ 14542950 w 21600"/>
              <a:gd name="T5" fmla="*/ 38709600 h 21600"/>
              <a:gd name="T6" fmla="*/ 97042817 w 21600"/>
              <a:gd name="T7" fmla="*/ 1089422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latin typeface="+mn-lt"/>
            </a:endParaRP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838200" y="4797152"/>
            <a:ext cx="2514600" cy="1295400"/>
          </a:xfrm>
          <a:prstGeom prst="upArrowCallout">
            <a:avLst>
              <a:gd name="adj1" fmla="val 48529"/>
              <a:gd name="adj2" fmla="val 48529"/>
              <a:gd name="adj3" fmla="val 16667"/>
              <a:gd name="adj4" fmla="val 66667"/>
            </a:avLst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i="1">
                <a:latin typeface="+mn-lt"/>
              </a:rPr>
              <a:t>Emissions</a:t>
            </a: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5791200" y="533400"/>
            <a:ext cx="2705100" cy="685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fr-FR" sz="1800">
              <a:latin typeface="+mn-lt"/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6019800" y="609600"/>
            <a:ext cx="21531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0" dirty="0">
                <a:latin typeface="+mn-lt"/>
              </a:rPr>
              <a:t>Solubilité, pH</a:t>
            </a:r>
            <a:endParaRPr lang="fr-FR" altLang="fr-FR" i="1" dirty="0">
              <a:latin typeface="+mn-lt"/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5622925" y="4210050"/>
            <a:ext cx="3062057" cy="95410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i="1" dirty="0">
                <a:latin typeface="+mn-lt"/>
              </a:rPr>
              <a:t>C</a:t>
            </a:r>
            <a:r>
              <a:rPr lang="fr-FR" altLang="fr-FR" sz="2400" i="1" dirty="0">
                <a:latin typeface="+mn-lt"/>
              </a:rPr>
              <a:t>(t)</a:t>
            </a:r>
            <a:r>
              <a:rPr lang="fr-FR" altLang="fr-FR" i="1" dirty="0">
                <a:latin typeface="+mn-lt"/>
              </a:rPr>
              <a:t> = C</a:t>
            </a:r>
            <a:r>
              <a:rPr lang="fr-FR" altLang="fr-FR" i="1" baseline="-25000" dirty="0">
                <a:latin typeface="+mn-lt"/>
              </a:rPr>
              <a:t>o</a:t>
            </a:r>
            <a:r>
              <a:rPr lang="fr-FR" altLang="fr-FR" i="1" dirty="0">
                <a:latin typeface="+mn-lt"/>
              </a:rPr>
              <a:t> e </a:t>
            </a:r>
            <a:r>
              <a:rPr lang="fr-FR" altLang="fr-FR" i="1" baseline="30000" dirty="0">
                <a:latin typeface="+mn-lt"/>
              </a:rPr>
              <a:t>-l  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i="1" dirty="0">
                <a:latin typeface="+mn-lt"/>
              </a:rPr>
              <a:t>	l </a:t>
            </a:r>
            <a:r>
              <a:rPr lang="fr-FR" altLang="fr-FR" sz="2400" b="0" i="1" dirty="0">
                <a:latin typeface="+mn-lt"/>
              </a:rPr>
              <a:t>= f(composé)</a:t>
            </a:r>
          </a:p>
        </p:txBody>
      </p:sp>
      <p:sp>
        <p:nvSpPr>
          <p:cNvPr id="28692" name="Rectangle 21"/>
          <p:cNvSpPr>
            <a:spLocks noChangeArrowheads="1"/>
          </p:cNvSpPr>
          <p:nvPr/>
        </p:nvSpPr>
        <p:spPr bwMode="auto">
          <a:xfrm>
            <a:off x="3924300" y="33099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fr-FR" sz="1800">
              <a:latin typeface="+mn-lt"/>
            </a:endParaRPr>
          </a:p>
        </p:txBody>
      </p:sp>
      <p:graphicFrame>
        <p:nvGraphicFramePr>
          <p:cNvPr id="2869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56060"/>
              </p:ext>
            </p:extLst>
          </p:nvPr>
        </p:nvGraphicFramePr>
        <p:xfrm>
          <a:off x="4902200" y="5448300"/>
          <a:ext cx="34909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0" name="Équation" r:id="rId3" imgW="1130040" imgH="215640" progId="Equation.3">
                  <p:embed/>
                </p:oleObj>
              </mc:Choice>
              <mc:Fallback>
                <p:oleObj name="Équation" r:id="rId3" imgW="1130040" imgH="215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5448300"/>
                        <a:ext cx="3490913" cy="65881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7239000" y="6485274"/>
            <a:ext cx="20233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dirty="0" err="1">
                <a:latin typeface="+mn-lt"/>
                <a:cs typeface="Times New Roman" pitchFamily="18" charset="0"/>
              </a:rPr>
              <a:t>Asman</a:t>
            </a:r>
            <a:r>
              <a:rPr lang="en-US" altLang="fr-FR" sz="2000" dirty="0">
                <a:latin typeface="+mn-lt"/>
                <a:cs typeface="Times New Roman" pitchFamily="18" charset="0"/>
              </a:rPr>
              <a:t> (1995)</a:t>
            </a:r>
            <a:r>
              <a:rPr lang="fr-FR" altLang="fr-FR" sz="2000" dirty="0">
                <a:latin typeface="+mn-lt"/>
              </a:rPr>
              <a:t> 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4953000" y="6165304"/>
            <a:ext cx="1707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+mn-lt"/>
              </a:rPr>
              <a:t>I</a:t>
            </a:r>
            <a:r>
              <a:rPr lang="fr-FR" altLang="fr-FR" sz="1800" baseline="-25000" dirty="0" err="1">
                <a:latin typeface="+mn-lt"/>
              </a:rPr>
              <a:t>mm</a:t>
            </a:r>
            <a:r>
              <a:rPr lang="fr-FR" altLang="fr-FR" sz="1800" dirty="0">
                <a:latin typeface="+mn-lt"/>
              </a:rPr>
              <a:t> [mm h-1]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107950" y="36513"/>
            <a:ext cx="8906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r-FR" altLang="fr-FR" sz="2400" dirty="0" smtClean="0">
                <a:latin typeface="+mn-lt"/>
              </a:rPr>
              <a:t>CONCEPTS DE DÉPÔTS SECS ET DÉPÔTS HUMIDES</a:t>
            </a:r>
            <a:endParaRPr lang="fr-FR" altLang="fr-FR" sz="2400" dirty="0">
              <a:latin typeface="+mn-lt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88" y="1207765"/>
            <a:ext cx="60960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6654" y="647328"/>
            <a:ext cx="7781730" cy="621432"/>
          </a:xfrm>
        </p:spPr>
        <p:txBody>
          <a:bodyPr>
            <a:noAutofit/>
          </a:bodyPr>
          <a:lstStyle/>
          <a:p>
            <a:r>
              <a:rPr lang="fr-FR" dirty="0" smtClean="0"/>
              <a:t>LES concepts de diffusion et de résistance</a:t>
            </a:r>
            <a:endParaRPr lang="fr-FR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" b="2308"/>
          <a:stretch>
            <a:fillRect/>
          </a:stretch>
        </p:blipFill>
        <p:spPr bwMode="auto">
          <a:xfrm>
            <a:off x="251520" y="2132856"/>
            <a:ext cx="22860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20007" r="17112" b="27295"/>
          <a:stretch/>
        </p:blipFill>
        <p:spPr bwMode="auto">
          <a:xfrm>
            <a:off x="2812142" y="2132856"/>
            <a:ext cx="3416042" cy="18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7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3" b="15593"/>
          <a:stretch>
            <a:fillRect/>
          </a:stretch>
        </p:blipFill>
        <p:spPr bwMode="auto">
          <a:xfrm>
            <a:off x="6534150" y="2132856"/>
            <a:ext cx="22860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4544409"/>
            <a:ext cx="227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dépôt sec et humide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113709" y="4005064"/>
            <a:ext cx="289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diffusion moléculaire et turbulente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31485" y="4510861"/>
            <a:ext cx="248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concept de résistance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1"/>
          <p:cNvSpPr>
            <a:spLocks noChangeArrowheads="1"/>
          </p:cNvSpPr>
          <p:nvPr/>
        </p:nvSpPr>
        <p:spPr bwMode="auto">
          <a:xfrm>
            <a:off x="107950" y="36513"/>
            <a:ext cx="3663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r-FR" altLang="fr-FR" sz="2400" dirty="0" smtClean="0">
                <a:latin typeface="+mn-lt"/>
              </a:rPr>
              <a:t>CONCEPTS DE FLUX</a:t>
            </a:r>
            <a:endParaRPr lang="fr-FR" altLang="fr-FR" sz="2400" dirty="0">
              <a:latin typeface="+mn-lt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84213" y="1096963"/>
            <a:ext cx="7677150" cy="3810000"/>
            <a:chOff x="684213" y="1096963"/>
            <a:chExt cx="7677150" cy="3810000"/>
          </a:xfrm>
        </p:grpSpPr>
        <p:grpSp>
          <p:nvGrpSpPr>
            <p:cNvPr id="29719" name="Group 46"/>
            <p:cNvGrpSpPr>
              <a:grpSpLocks/>
            </p:cNvGrpSpPr>
            <p:nvPr/>
          </p:nvGrpSpPr>
          <p:grpSpPr bwMode="auto">
            <a:xfrm>
              <a:off x="1546226" y="2163763"/>
              <a:ext cx="1400175" cy="2743200"/>
              <a:chOff x="1071" y="1680"/>
              <a:chExt cx="882" cy="1728"/>
            </a:xfrm>
          </p:grpSpPr>
          <p:grpSp>
            <p:nvGrpSpPr>
              <p:cNvPr id="29721" name="Group 47"/>
              <p:cNvGrpSpPr>
                <a:grpSpLocks/>
              </p:cNvGrpSpPr>
              <p:nvPr/>
            </p:nvGrpSpPr>
            <p:grpSpPr bwMode="auto">
              <a:xfrm>
                <a:off x="1247" y="1680"/>
                <a:ext cx="706" cy="1155"/>
                <a:chOff x="1247" y="1680"/>
                <a:chExt cx="706" cy="1155"/>
              </a:xfrm>
            </p:grpSpPr>
            <p:sp>
              <p:nvSpPr>
                <p:cNvPr id="29757" name="Rectangle 48"/>
                <p:cNvSpPr>
                  <a:spLocks noChangeArrowheads="1"/>
                </p:cNvSpPr>
                <p:nvPr/>
              </p:nvSpPr>
              <p:spPr bwMode="auto">
                <a:xfrm>
                  <a:off x="1542" y="2588"/>
                  <a:ext cx="132" cy="247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grpSp>
              <p:nvGrpSpPr>
                <p:cNvPr id="29758" name="Group 49"/>
                <p:cNvGrpSpPr>
                  <a:grpSpLocks/>
                </p:cNvGrpSpPr>
                <p:nvPr/>
              </p:nvGrpSpPr>
              <p:grpSpPr bwMode="auto">
                <a:xfrm>
                  <a:off x="1247" y="1680"/>
                  <a:ext cx="706" cy="336"/>
                  <a:chOff x="1247" y="1680"/>
                  <a:chExt cx="706" cy="336"/>
                </a:xfrm>
              </p:grpSpPr>
              <p:sp>
                <p:nvSpPr>
                  <p:cNvPr id="29759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" y="1680"/>
                    <a:ext cx="70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1400">
                        <a:latin typeface="Arial" charset="0"/>
                      </a:rPr>
                      <a:t>Surface (S)</a:t>
                    </a:r>
                  </a:p>
                </p:txBody>
              </p:sp>
              <p:sp>
                <p:nvSpPr>
                  <p:cNvPr id="29760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1872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9722" name="Group 52"/>
              <p:cNvGrpSpPr>
                <a:grpSpLocks/>
              </p:cNvGrpSpPr>
              <p:nvPr/>
            </p:nvGrpSpPr>
            <p:grpSpPr bwMode="auto">
              <a:xfrm>
                <a:off x="1071" y="2016"/>
                <a:ext cx="838" cy="1392"/>
                <a:chOff x="1071" y="2016"/>
                <a:chExt cx="838" cy="1392"/>
              </a:xfrm>
            </p:grpSpPr>
            <p:sp>
              <p:nvSpPr>
                <p:cNvPr id="29723" name="Line 53"/>
                <p:cNvSpPr>
                  <a:spLocks noChangeShapeType="1"/>
                </p:cNvSpPr>
                <p:nvPr/>
              </p:nvSpPr>
              <p:spPr bwMode="auto">
                <a:xfrm>
                  <a:off x="1584" y="2016"/>
                  <a:ext cx="0" cy="13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9724" name="Oval 54"/>
                <p:cNvSpPr>
                  <a:spLocks noChangeArrowheads="1"/>
                </p:cNvSpPr>
                <p:nvPr/>
              </p:nvSpPr>
              <p:spPr bwMode="auto">
                <a:xfrm>
                  <a:off x="1071" y="2473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25" name="Oval 55"/>
                <p:cNvSpPr>
                  <a:spLocks noChangeArrowheads="1"/>
                </p:cNvSpPr>
                <p:nvPr/>
              </p:nvSpPr>
              <p:spPr bwMode="auto">
                <a:xfrm>
                  <a:off x="1248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26" name="Oval 56"/>
                <p:cNvSpPr>
                  <a:spLocks noChangeArrowheads="1"/>
                </p:cNvSpPr>
                <p:nvPr/>
              </p:nvSpPr>
              <p:spPr bwMode="auto">
                <a:xfrm>
                  <a:off x="1488" y="29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27" name="Oval 57"/>
                <p:cNvSpPr>
                  <a:spLocks noChangeArrowheads="1"/>
                </p:cNvSpPr>
                <p:nvPr/>
              </p:nvSpPr>
              <p:spPr bwMode="auto">
                <a:xfrm>
                  <a:off x="1861" y="281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28" name="Oval 58"/>
                <p:cNvSpPr>
                  <a:spLocks noChangeArrowheads="1"/>
                </p:cNvSpPr>
                <p:nvPr/>
              </p:nvSpPr>
              <p:spPr bwMode="auto">
                <a:xfrm>
                  <a:off x="1104" y="235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29" name="Oval 59"/>
                <p:cNvSpPr>
                  <a:spLocks noChangeArrowheads="1"/>
                </p:cNvSpPr>
                <p:nvPr/>
              </p:nvSpPr>
              <p:spPr bwMode="auto">
                <a:xfrm>
                  <a:off x="1200" y="24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30" name="Oval 60"/>
                <p:cNvSpPr>
                  <a:spLocks noChangeArrowheads="1"/>
                </p:cNvSpPr>
                <p:nvPr/>
              </p:nvSpPr>
              <p:spPr bwMode="auto">
                <a:xfrm>
                  <a:off x="1248" y="220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31" name="Oval 61"/>
                <p:cNvSpPr>
                  <a:spLocks noChangeArrowheads="1"/>
                </p:cNvSpPr>
                <p:nvPr/>
              </p:nvSpPr>
              <p:spPr bwMode="auto">
                <a:xfrm>
                  <a:off x="1410" y="2635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32" name="Oval 62"/>
                <p:cNvSpPr>
                  <a:spLocks noChangeArrowheads="1"/>
                </p:cNvSpPr>
                <p:nvPr/>
              </p:nvSpPr>
              <p:spPr bwMode="auto">
                <a:xfrm>
                  <a:off x="1200" y="259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33" name="Oval 63"/>
                <p:cNvSpPr>
                  <a:spLocks noChangeArrowheads="1"/>
                </p:cNvSpPr>
                <p:nvPr/>
              </p:nvSpPr>
              <p:spPr bwMode="auto">
                <a:xfrm>
                  <a:off x="1152" y="273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34" name="Oval 64"/>
                <p:cNvSpPr>
                  <a:spLocks noChangeArrowheads="1"/>
                </p:cNvSpPr>
                <p:nvPr/>
              </p:nvSpPr>
              <p:spPr bwMode="auto">
                <a:xfrm rot="16200000">
                  <a:off x="1181" y="3133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35" name="Oval 65"/>
                <p:cNvSpPr>
                  <a:spLocks noChangeArrowheads="1"/>
                </p:cNvSpPr>
                <p:nvPr/>
              </p:nvSpPr>
              <p:spPr bwMode="auto">
                <a:xfrm rot="16200000">
                  <a:off x="1338" y="2795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36" name="Oval 66"/>
                <p:cNvSpPr>
                  <a:spLocks noChangeArrowheads="1"/>
                </p:cNvSpPr>
                <p:nvPr/>
              </p:nvSpPr>
              <p:spPr bwMode="auto">
                <a:xfrm rot="16200000">
                  <a:off x="1085" y="294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37" name="Oval 67"/>
                <p:cNvSpPr>
                  <a:spLocks noChangeArrowheads="1"/>
                </p:cNvSpPr>
                <p:nvPr/>
              </p:nvSpPr>
              <p:spPr bwMode="auto">
                <a:xfrm rot="16200000">
                  <a:off x="1290" y="2603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38" name="Oval 68"/>
                <p:cNvSpPr>
                  <a:spLocks noChangeArrowheads="1"/>
                </p:cNvSpPr>
                <p:nvPr/>
              </p:nvSpPr>
              <p:spPr bwMode="auto">
                <a:xfrm>
                  <a:off x="1511" y="2719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39" name="Oval 69"/>
                <p:cNvSpPr>
                  <a:spLocks noChangeArrowheads="1"/>
                </p:cNvSpPr>
                <p:nvPr/>
              </p:nvSpPr>
              <p:spPr bwMode="auto">
                <a:xfrm>
                  <a:off x="1612" y="2499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40" name="Oval 70"/>
                <p:cNvSpPr>
                  <a:spLocks noChangeArrowheads="1"/>
                </p:cNvSpPr>
                <p:nvPr/>
              </p:nvSpPr>
              <p:spPr bwMode="auto">
                <a:xfrm>
                  <a:off x="1840" y="266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41" name="Oval 71"/>
                <p:cNvSpPr>
                  <a:spLocks noChangeArrowheads="1"/>
                </p:cNvSpPr>
                <p:nvPr/>
              </p:nvSpPr>
              <p:spPr bwMode="auto">
                <a:xfrm>
                  <a:off x="1731" y="2549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42" name="Oval 72"/>
                <p:cNvSpPr>
                  <a:spLocks noChangeArrowheads="1"/>
                </p:cNvSpPr>
                <p:nvPr/>
              </p:nvSpPr>
              <p:spPr bwMode="auto">
                <a:xfrm>
                  <a:off x="1832" y="241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43" name="Oval 73"/>
                <p:cNvSpPr>
                  <a:spLocks noChangeArrowheads="1"/>
                </p:cNvSpPr>
                <p:nvPr/>
              </p:nvSpPr>
              <p:spPr bwMode="auto">
                <a:xfrm>
                  <a:off x="1677" y="233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44" name="Oval 74"/>
                <p:cNvSpPr>
                  <a:spLocks noChangeArrowheads="1"/>
                </p:cNvSpPr>
                <p:nvPr/>
              </p:nvSpPr>
              <p:spPr bwMode="auto">
                <a:xfrm>
                  <a:off x="1473" y="249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45" name="Oval 75"/>
                <p:cNvSpPr>
                  <a:spLocks noChangeArrowheads="1"/>
                </p:cNvSpPr>
                <p:nvPr/>
              </p:nvSpPr>
              <p:spPr bwMode="auto">
                <a:xfrm>
                  <a:off x="1789" y="223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46" name="Oval 76"/>
                <p:cNvSpPr>
                  <a:spLocks noChangeArrowheads="1"/>
                </p:cNvSpPr>
                <p:nvPr/>
              </p:nvSpPr>
              <p:spPr bwMode="auto">
                <a:xfrm>
                  <a:off x="1693" y="276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47" name="Oval 77"/>
                <p:cNvSpPr>
                  <a:spLocks noChangeArrowheads="1"/>
                </p:cNvSpPr>
                <p:nvPr/>
              </p:nvSpPr>
              <p:spPr bwMode="auto">
                <a:xfrm rot="16200000">
                  <a:off x="1369" y="316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48" name="Oval 78"/>
                <p:cNvSpPr>
                  <a:spLocks noChangeArrowheads="1"/>
                </p:cNvSpPr>
                <p:nvPr/>
              </p:nvSpPr>
              <p:spPr bwMode="auto">
                <a:xfrm rot="16200000">
                  <a:off x="1280" y="299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49" name="Oval 79"/>
                <p:cNvSpPr>
                  <a:spLocks noChangeArrowheads="1"/>
                </p:cNvSpPr>
                <p:nvPr/>
              </p:nvSpPr>
              <p:spPr bwMode="auto">
                <a:xfrm rot="16200000">
                  <a:off x="1591" y="3157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50" name="Oval 80"/>
                <p:cNvSpPr>
                  <a:spLocks noChangeArrowheads="1"/>
                </p:cNvSpPr>
                <p:nvPr/>
              </p:nvSpPr>
              <p:spPr bwMode="auto">
                <a:xfrm rot="16200000">
                  <a:off x="1722" y="3159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51" name="Oval 81"/>
                <p:cNvSpPr>
                  <a:spLocks noChangeArrowheads="1"/>
                </p:cNvSpPr>
                <p:nvPr/>
              </p:nvSpPr>
              <p:spPr bwMode="auto">
                <a:xfrm rot="16200000">
                  <a:off x="1437" y="302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52" name="Oval 82"/>
                <p:cNvSpPr>
                  <a:spLocks noChangeArrowheads="1"/>
                </p:cNvSpPr>
                <p:nvPr/>
              </p:nvSpPr>
              <p:spPr bwMode="auto">
                <a:xfrm rot="16200000">
                  <a:off x="1159" y="2965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53" name="Oval 83"/>
                <p:cNvSpPr>
                  <a:spLocks noChangeArrowheads="1"/>
                </p:cNvSpPr>
                <p:nvPr/>
              </p:nvSpPr>
              <p:spPr bwMode="auto">
                <a:xfrm rot="16200000">
                  <a:off x="1275" y="3137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54" name="Oval 84"/>
                <p:cNvSpPr>
                  <a:spLocks noChangeArrowheads="1"/>
                </p:cNvSpPr>
                <p:nvPr/>
              </p:nvSpPr>
              <p:spPr bwMode="auto">
                <a:xfrm rot="16200000">
                  <a:off x="1661" y="2901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55" name="Oval 85"/>
                <p:cNvSpPr>
                  <a:spLocks noChangeArrowheads="1"/>
                </p:cNvSpPr>
                <p:nvPr/>
              </p:nvSpPr>
              <p:spPr bwMode="auto">
                <a:xfrm flipV="1">
                  <a:off x="1479" y="2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  <p:sp>
              <p:nvSpPr>
                <p:cNvPr id="29756" name="Oval 86"/>
                <p:cNvSpPr>
                  <a:spLocks noChangeArrowheads="1"/>
                </p:cNvSpPr>
                <p:nvPr/>
              </p:nvSpPr>
              <p:spPr bwMode="auto">
                <a:xfrm flipV="1">
                  <a:off x="1320" y="2385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GB" altLang="fr-FR" sz="1800">
                    <a:latin typeface="Arial" charset="0"/>
                  </a:endParaRPr>
                </a:p>
              </p:txBody>
            </p:sp>
          </p:grpSp>
        </p:grpSp>
        <p:sp>
          <p:nvSpPr>
            <p:cNvPr id="29720" name="Text Box 87"/>
            <p:cNvSpPr txBox="1">
              <a:spLocks noChangeArrowheads="1"/>
            </p:cNvSpPr>
            <p:nvPr/>
          </p:nvSpPr>
          <p:spPr bwMode="auto">
            <a:xfrm>
              <a:off x="684213" y="1096963"/>
              <a:ext cx="7677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dirty="0">
                  <a:latin typeface="Arial" charset="0"/>
                </a:rPr>
                <a:t>Notion de flux = </a:t>
              </a:r>
              <a:r>
                <a:rPr lang="fr-FR" altLang="fr-FR" sz="1400" dirty="0" err="1">
                  <a:latin typeface="Arial" charset="0"/>
                </a:rPr>
                <a:t>qté</a:t>
              </a:r>
              <a:r>
                <a:rPr lang="fr-FR" altLang="fr-FR" sz="1400" dirty="0">
                  <a:latin typeface="Arial" charset="0"/>
                </a:rPr>
                <a:t> de matière franchissant une surface par unité de temps et de surface</a:t>
              </a:r>
            </a:p>
          </p:txBody>
        </p:sp>
      </p:grpSp>
      <p:sp>
        <p:nvSpPr>
          <p:cNvPr id="29700" name="Rectangle 89"/>
          <p:cNvSpPr>
            <a:spLocks noChangeArrowheads="1"/>
          </p:cNvSpPr>
          <p:nvPr/>
        </p:nvSpPr>
        <p:spPr bwMode="auto">
          <a:xfrm>
            <a:off x="4494213" y="4300538"/>
            <a:ext cx="1771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>
                <a:latin typeface="Arial" charset="0"/>
              </a:rPr>
              <a:t>D ’où le flux advectif</a:t>
            </a:r>
          </a:p>
        </p:txBody>
      </p:sp>
      <p:grpSp>
        <p:nvGrpSpPr>
          <p:cNvPr id="6234" name="Group 90"/>
          <p:cNvGrpSpPr>
            <a:grpSpLocks/>
          </p:cNvGrpSpPr>
          <p:nvPr/>
        </p:nvGrpSpPr>
        <p:grpSpPr bwMode="auto">
          <a:xfrm>
            <a:off x="684213" y="1554163"/>
            <a:ext cx="6021387" cy="3860800"/>
            <a:chOff x="528" y="1296"/>
            <a:chExt cx="3793" cy="2432"/>
          </a:xfrm>
        </p:grpSpPr>
        <p:sp>
          <p:nvSpPr>
            <p:cNvPr id="29713" name="Text Box 91"/>
            <p:cNvSpPr txBox="1">
              <a:spLocks noChangeArrowheads="1"/>
            </p:cNvSpPr>
            <p:nvPr/>
          </p:nvSpPr>
          <p:spPr bwMode="auto">
            <a:xfrm>
              <a:off x="2006" y="233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charset="0"/>
                </a:rPr>
                <a:t>U</a:t>
              </a:r>
            </a:p>
          </p:txBody>
        </p:sp>
        <p:grpSp>
          <p:nvGrpSpPr>
            <p:cNvPr id="29714" name="Group 92"/>
            <p:cNvGrpSpPr>
              <a:grpSpLocks/>
            </p:cNvGrpSpPr>
            <p:nvPr/>
          </p:nvGrpSpPr>
          <p:grpSpPr bwMode="auto">
            <a:xfrm>
              <a:off x="528" y="1296"/>
              <a:ext cx="3793" cy="2432"/>
              <a:chOff x="528" y="1296"/>
              <a:chExt cx="3793" cy="2432"/>
            </a:xfrm>
          </p:grpSpPr>
          <p:sp>
            <p:nvSpPr>
              <p:cNvPr id="29715" name="AutoShape 93"/>
              <p:cNvSpPr>
                <a:spLocks noChangeArrowheads="1"/>
              </p:cNvSpPr>
              <p:nvPr/>
            </p:nvSpPr>
            <p:spPr bwMode="auto">
              <a:xfrm>
                <a:off x="1968" y="2544"/>
                <a:ext cx="336" cy="192"/>
              </a:xfrm>
              <a:prstGeom prst="rightArrow">
                <a:avLst>
                  <a:gd name="adj1" fmla="val 50000"/>
                  <a:gd name="adj2" fmla="val 4375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GB" altLang="fr-FR" sz="1800">
                  <a:latin typeface="Arial" charset="0"/>
                </a:endParaRPr>
              </a:p>
            </p:txBody>
          </p:sp>
          <p:sp>
            <p:nvSpPr>
              <p:cNvPr id="29716" name="Freeform 94"/>
              <p:cNvSpPr>
                <a:spLocks/>
              </p:cNvSpPr>
              <p:nvPr/>
            </p:nvSpPr>
            <p:spPr bwMode="auto">
              <a:xfrm>
                <a:off x="992" y="2152"/>
                <a:ext cx="992" cy="1192"/>
              </a:xfrm>
              <a:custGeom>
                <a:avLst/>
                <a:gdLst>
                  <a:gd name="T0" fmla="*/ 160 w 992"/>
                  <a:gd name="T1" fmla="*/ 56 h 1192"/>
                  <a:gd name="T2" fmla="*/ 352 w 992"/>
                  <a:gd name="T3" fmla="*/ 8 h 1192"/>
                  <a:gd name="T4" fmla="*/ 832 w 992"/>
                  <a:gd name="T5" fmla="*/ 56 h 1192"/>
                  <a:gd name="T6" fmla="*/ 976 w 992"/>
                  <a:gd name="T7" fmla="*/ 344 h 1192"/>
                  <a:gd name="T8" fmla="*/ 928 w 992"/>
                  <a:gd name="T9" fmla="*/ 824 h 1192"/>
                  <a:gd name="T10" fmla="*/ 688 w 992"/>
                  <a:gd name="T11" fmla="*/ 1160 h 1192"/>
                  <a:gd name="T12" fmla="*/ 112 w 992"/>
                  <a:gd name="T13" fmla="*/ 1016 h 1192"/>
                  <a:gd name="T14" fmla="*/ 16 w 992"/>
                  <a:gd name="T15" fmla="*/ 584 h 1192"/>
                  <a:gd name="T16" fmla="*/ 64 w 992"/>
                  <a:gd name="T17" fmla="*/ 152 h 1192"/>
                  <a:gd name="T18" fmla="*/ 123 w 992"/>
                  <a:gd name="T19" fmla="*/ 77 h 1192"/>
                  <a:gd name="T20" fmla="*/ 160 w 992"/>
                  <a:gd name="T21" fmla="*/ 56 h 11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92" h="1192">
                    <a:moveTo>
                      <a:pt x="160" y="56"/>
                    </a:moveTo>
                    <a:cubicBezTo>
                      <a:pt x="184" y="48"/>
                      <a:pt x="240" y="8"/>
                      <a:pt x="352" y="8"/>
                    </a:cubicBezTo>
                    <a:cubicBezTo>
                      <a:pt x="464" y="8"/>
                      <a:pt x="728" y="0"/>
                      <a:pt x="832" y="56"/>
                    </a:cubicBezTo>
                    <a:cubicBezTo>
                      <a:pt x="936" y="112"/>
                      <a:pt x="960" y="216"/>
                      <a:pt x="976" y="344"/>
                    </a:cubicBezTo>
                    <a:cubicBezTo>
                      <a:pt x="992" y="472"/>
                      <a:pt x="976" y="688"/>
                      <a:pt x="928" y="824"/>
                    </a:cubicBezTo>
                    <a:cubicBezTo>
                      <a:pt x="880" y="960"/>
                      <a:pt x="824" y="1128"/>
                      <a:pt x="688" y="1160"/>
                    </a:cubicBezTo>
                    <a:cubicBezTo>
                      <a:pt x="552" y="1192"/>
                      <a:pt x="224" y="1112"/>
                      <a:pt x="112" y="1016"/>
                    </a:cubicBezTo>
                    <a:cubicBezTo>
                      <a:pt x="0" y="920"/>
                      <a:pt x="24" y="728"/>
                      <a:pt x="16" y="584"/>
                    </a:cubicBezTo>
                    <a:cubicBezTo>
                      <a:pt x="8" y="440"/>
                      <a:pt x="46" y="236"/>
                      <a:pt x="64" y="152"/>
                    </a:cubicBezTo>
                    <a:cubicBezTo>
                      <a:pt x="82" y="68"/>
                      <a:pt x="107" y="93"/>
                      <a:pt x="123" y="77"/>
                    </a:cubicBezTo>
                    <a:cubicBezTo>
                      <a:pt x="139" y="61"/>
                      <a:pt x="152" y="60"/>
                      <a:pt x="160" y="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9717" name="Text Box 95"/>
              <p:cNvSpPr txBox="1">
                <a:spLocks noChangeArrowheads="1"/>
              </p:cNvSpPr>
              <p:nvPr/>
            </p:nvSpPr>
            <p:spPr bwMode="auto">
              <a:xfrm>
                <a:off x="816" y="3536"/>
                <a:ext cx="135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dirty="0">
                    <a:latin typeface="Arial" charset="0"/>
                  </a:rPr>
                  <a:t>U normal à la surface S</a:t>
                </a:r>
              </a:p>
            </p:txBody>
          </p:sp>
          <p:sp>
            <p:nvSpPr>
              <p:cNvPr id="29718" name="Text Box 96"/>
              <p:cNvSpPr txBox="1">
                <a:spLocks noChangeArrowheads="1"/>
              </p:cNvSpPr>
              <p:nvPr/>
            </p:nvSpPr>
            <p:spPr bwMode="auto">
              <a:xfrm>
                <a:off x="528" y="1296"/>
                <a:ext cx="379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latin typeface="Arial" charset="0"/>
                  </a:rPr>
                  <a:t>Advection ou convection = flux issu du mouvement du fluide porteur </a:t>
                </a:r>
              </a:p>
            </p:txBody>
          </p:sp>
        </p:grpSp>
      </p:grpSp>
      <p:grpSp>
        <p:nvGrpSpPr>
          <p:cNvPr id="6241" name="Group 97"/>
          <p:cNvGrpSpPr>
            <a:grpSpLocks/>
          </p:cNvGrpSpPr>
          <p:nvPr/>
        </p:nvGrpSpPr>
        <p:grpSpPr bwMode="auto">
          <a:xfrm>
            <a:off x="1598613" y="2697164"/>
            <a:ext cx="6172200" cy="1752601"/>
            <a:chOff x="1104" y="2016"/>
            <a:chExt cx="3888" cy="1104"/>
          </a:xfrm>
        </p:grpSpPr>
        <p:sp>
          <p:nvSpPr>
            <p:cNvPr id="29710" name="Rectangle 98"/>
            <p:cNvSpPr>
              <a:spLocks noChangeArrowheads="1"/>
            </p:cNvSpPr>
            <p:nvPr/>
          </p:nvSpPr>
          <p:spPr bwMode="auto">
            <a:xfrm>
              <a:off x="1104" y="2352"/>
              <a:ext cx="480" cy="7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29711" name="Text Box 99"/>
            <p:cNvSpPr txBox="1">
              <a:spLocks noChangeArrowheads="1"/>
            </p:cNvSpPr>
            <p:nvPr/>
          </p:nvSpPr>
          <p:spPr bwMode="auto">
            <a:xfrm>
              <a:off x="1200" y="2169"/>
              <a:ext cx="2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Symbol" pitchFamily="18" charset="2"/>
                </a:rPr>
                <a:t>D</a:t>
              </a:r>
              <a:r>
                <a:rPr lang="fr-FR" altLang="fr-FR" sz="1800">
                  <a:latin typeface="Arial" charset="0"/>
                </a:rPr>
                <a:t>x</a:t>
              </a:r>
            </a:p>
          </p:txBody>
        </p:sp>
        <p:sp>
          <p:nvSpPr>
            <p:cNvPr id="29712" name="Text Box 100"/>
            <p:cNvSpPr txBox="1">
              <a:spLocks noChangeArrowheads="1"/>
            </p:cNvSpPr>
            <p:nvPr/>
          </p:nvSpPr>
          <p:spPr bwMode="auto">
            <a:xfrm>
              <a:off x="2983" y="2016"/>
              <a:ext cx="2009" cy="20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400" dirty="0" err="1">
                  <a:latin typeface="Symbol" pitchFamily="18" charset="2"/>
                </a:rPr>
                <a:t>D</a:t>
              </a:r>
              <a:r>
                <a:rPr lang="fr-FR" altLang="fr-FR" sz="1400" dirty="0" err="1">
                  <a:latin typeface="Arial" charset="0"/>
                </a:rPr>
                <a:t>x</a:t>
              </a:r>
              <a:r>
                <a:rPr lang="fr-FR" altLang="fr-FR" sz="1400" dirty="0">
                  <a:latin typeface="Arial" charset="0"/>
                </a:rPr>
                <a:t>  =  U </a:t>
              </a:r>
              <a:r>
                <a:rPr lang="fr-FR" altLang="fr-FR" sz="1400" dirty="0" err="1">
                  <a:latin typeface="Symbol" pitchFamily="18" charset="2"/>
                </a:rPr>
                <a:t>D</a:t>
              </a:r>
              <a:r>
                <a:rPr lang="fr-FR" altLang="fr-FR" sz="1400" dirty="0" err="1">
                  <a:latin typeface="Arial" charset="0"/>
                </a:rPr>
                <a:t>t</a:t>
              </a:r>
              <a:endParaRPr lang="fr-FR" altLang="fr-FR" sz="1400" dirty="0">
                <a:latin typeface="Arial" charset="0"/>
              </a:endParaRPr>
            </a:p>
          </p:txBody>
        </p:sp>
      </p:grpSp>
      <p:grpSp>
        <p:nvGrpSpPr>
          <p:cNvPr id="6245" name="Group 101"/>
          <p:cNvGrpSpPr>
            <a:grpSpLocks/>
          </p:cNvGrpSpPr>
          <p:nvPr/>
        </p:nvGrpSpPr>
        <p:grpSpPr bwMode="auto">
          <a:xfrm>
            <a:off x="1827213" y="3382969"/>
            <a:ext cx="6565900" cy="635001"/>
            <a:chOff x="1248" y="2448"/>
            <a:chExt cx="4136" cy="400"/>
          </a:xfrm>
        </p:grpSpPr>
        <p:sp>
          <p:nvSpPr>
            <p:cNvPr id="29706" name="Rectangle 102"/>
            <p:cNvSpPr>
              <a:spLocks noChangeArrowheads="1"/>
            </p:cNvSpPr>
            <p:nvPr/>
          </p:nvSpPr>
          <p:spPr bwMode="auto">
            <a:xfrm>
              <a:off x="1248" y="260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charset="0"/>
                </a:rPr>
                <a:t>C</a:t>
              </a:r>
            </a:p>
          </p:txBody>
        </p:sp>
        <p:grpSp>
          <p:nvGrpSpPr>
            <p:cNvPr id="29707" name="Group 103"/>
            <p:cNvGrpSpPr>
              <a:grpSpLocks/>
            </p:cNvGrpSpPr>
            <p:nvPr/>
          </p:nvGrpSpPr>
          <p:grpSpPr bwMode="auto">
            <a:xfrm>
              <a:off x="2928" y="2448"/>
              <a:ext cx="2456" cy="400"/>
              <a:chOff x="2928" y="2448"/>
              <a:chExt cx="2456" cy="400"/>
            </a:xfrm>
          </p:grpSpPr>
          <p:sp>
            <p:nvSpPr>
              <p:cNvPr id="29708" name="Text Box 104"/>
              <p:cNvSpPr txBox="1">
                <a:spLocks noChangeArrowheads="1"/>
              </p:cNvSpPr>
              <p:nvPr/>
            </p:nvSpPr>
            <p:spPr bwMode="auto">
              <a:xfrm>
                <a:off x="2976" y="2640"/>
                <a:ext cx="2009" cy="208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latin typeface="Arial" charset="0"/>
                  </a:rPr>
                  <a:t>N  =  C S </a:t>
                </a:r>
                <a:r>
                  <a:rPr lang="fr-FR" altLang="fr-FR" sz="1400">
                    <a:latin typeface="Symbol" pitchFamily="18" charset="2"/>
                  </a:rPr>
                  <a:t>D</a:t>
                </a:r>
                <a:r>
                  <a:rPr lang="fr-FR" altLang="fr-FR" sz="1400">
                    <a:latin typeface="Arial" charset="0"/>
                  </a:rPr>
                  <a:t>x</a:t>
                </a:r>
              </a:p>
            </p:txBody>
          </p:sp>
          <p:sp>
            <p:nvSpPr>
              <p:cNvPr id="29709" name="Rectangle 105"/>
              <p:cNvSpPr>
                <a:spLocks noChangeArrowheads="1"/>
              </p:cNvSpPr>
              <p:nvPr/>
            </p:nvSpPr>
            <p:spPr bwMode="auto">
              <a:xfrm>
                <a:off x="2928" y="2448"/>
                <a:ext cx="245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 dirty="0">
                    <a:latin typeface="Arial" charset="0"/>
                  </a:rPr>
                  <a:t>Nb de moles traversant la surface S pendant </a:t>
                </a:r>
                <a:r>
                  <a:rPr lang="fr-FR" altLang="fr-FR" sz="1400" b="0" dirty="0" err="1">
                    <a:latin typeface="Symbol" pitchFamily="18" charset="2"/>
                  </a:rPr>
                  <a:t>D</a:t>
                </a:r>
                <a:r>
                  <a:rPr lang="fr-FR" altLang="fr-FR" sz="1400" b="0" dirty="0" err="1">
                    <a:latin typeface="Arial" charset="0"/>
                  </a:rPr>
                  <a:t>t</a:t>
                </a:r>
                <a:endParaRPr lang="fr-FR" altLang="fr-FR" sz="1400" b="0" dirty="0">
                  <a:latin typeface="Arial" charset="0"/>
                </a:endParaRPr>
              </a:p>
            </p:txBody>
          </p:sp>
        </p:grpSp>
      </p:grpSp>
      <p:graphicFrame>
        <p:nvGraphicFramePr>
          <p:cNvPr id="29704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279964"/>
              </p:ext>
            </p:extLst>
          </p:nvPr>
        </p:nvGraphicFramePr>
        <p:xfrm>
          <a:off x="4999038" y="4689475"/>
          <a:ext cx="30956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" name="Équation" r:id="rId3" imgW="1117440" imgH="355320" progId="Equation.3">
                  <p:embed/>
                </p:oleObj>
              </mc:Choice>
              <mc:Fallback>
                <p:oleObj name="Équation" r:id="rId3" imgW="1117440" imgH="355320" progId="Equation.3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4689475"/>
                        <a:ext cx="3095625" cy="98425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1" name="Text Box 107"/>
          <p:cNvSpPr txBox="1">
            <a:spLocks noChangeArrowheads="1"/>
          </p:cNvSpPr>
          <p:nvPr/>
        </p:nvSpPr>
        <p:spPr bwMode="auto">
          <a:xfrm>
            <a:off x="35496" y="5970628"/>
            <a:ext cx="9108504" cy="923330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Quelle est l ’unité d’un flux surfacique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Quel est le flux à 1 m au dessus d’un sol dont les </a:t>
            </a:r>
            <a:r>
              <a:rPr lang="fr-FR" altLang="fr-FR" sz="1800" dirty="0" smtClean="0">
                <a:latin typeface="+mn-lt"/>
              </a:rPr>
              <a:t>microorganismes produisent 10 </a:t>
            </a:r>
            <a:r>
              <a:rPr lang="fr-FR" altLang="fr-FR" sz="1800" dirty="0" err="1">
                <a:latin typeface="+mn-lt"/>
              </a:rPr>
              <a:t>ng</a:t>
            </a:r>
            <a:r>
              <a:rPr lang="fr-FR" altLang="fr-FR" sz="1800" dirty="0">
                <a:latin typeface="+mn-lt"/>
              </a:rPr>
              <a:t> s-1 de NO par m3 sur une profondeur de 10 cm?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914400" y="2652713"/>
            <a:ext cx="3276601" cy="2209800"/>
            <a:chOff x="914400" y="2652713"/>
            <a:chExt cx="3276601" cy="2209800"/>
          </a:xfrm>
        </p:grpSpPr>
        <p:sp>
          <p:nvSpPr>
            <p:cNvPr id="30745" name="Rectangle 4"/>
            <p:cNvSpPr>
              <a:spLocks noChangeArrowheads="1"/>
            </p:cNvSpPr>
            <p:nvPr/>
          </p:nvSpPr>
          <p:spPr bwMode="auto">
            <a:xfrm>
              <a:off x="914400" y="2652713"/>
              <a:ext cx="3276601" cy="22098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46" name="Line 5"/>
            <p:cNvSpPr>
              <a:spLocks noChangeShapeType="1"/>
            </p:cNvSpPr>
            <p:nvPr/>
          </p:nvSpPr>
          <p:spPr bwMode="auto">
            <a:xfrm>
              <a:off x="2514600" y="2652713"/>
              <a:ext cx="0" cy="2209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0747" name="Oval 6"/>
            <p:cNvSpPr>
              <a:spLocks noChangeArrowheads="1"/>
            </p:cNvSpPr>
            <p:nvPr/>
          </p:nvSpPr>
          <p:spPr bwMode="auto">
            <a:xfrm>
              <a:off x="1295400" y="32623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48" name="Oval 7"/>
            <p:cNvSpPr>
              <a:spLocks noChangeArrowheads="1"/>
            </p:cNvSpPr>
            <p:nvPr/>
          </p:nvSpPr>
          <p:spPr bwMode="auto">
            <a:xfrm>
              <a:off x="1084263" y="37957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49" name="Oval 8"/>
            <p:cNvSpPr>
              <a:spLocks noChangeArrowheads="1"/>
            </p:cNvSpPr>
            <p:nvPr/>
          </p:nvSpPr>
          <p:spPr bwMode="auto">
            <a:xfrm>
              <a:off x="1539875" y="372745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50" name="Oval 9"/>
            <p:cNvSpPr>
              <a:spLocks noChangeArrowheads="1"/>
            </p:cNvSpPr>
            <p:nvPr/>
          </p:nvSpPr>
          <p:spPr bwMode="auto">
            <a:xfrm>
              <a:off x="1700213" y="33782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51" name="Oval 10"/>
            <p:cNvSpPr>
              <a:spLocks noChangeArrowheads="1"/>
            </p:cNvSpPr>
            <p:nvPr/>
          </p:nvSpPr>
          <p:spPr bwMode="auto">
            <a:xfrm>
              <a:off x="1981200" y="40243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52" name="Oval 11"/>
            <p:cNvSpPr>
              <a:spLocks noChangeArrowheads="1"/>
            </p:cNvSpPr>
            <p:nvPr/>
          </p:nvSpPr>
          <p:spPr bwMode="auto">
            <a:xfrm>
              <a:off x="1295400" y="35671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53" name="Oval 12"/>
            <p:cNvSpPr>
              <a:spLocks noChangeArrowheads="1"/>
            </p:cNvSpPr>
            <p:nvPr/>
          </p:nvSpPr>
          <p:spPr bwMode="auto">
            <a:xfrm>
              <a:off x="2362200" y="41005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54" name="Oval 13"/>
            <p:cNvSpPr>
              <a:spLocks noChangeArrowheads="1"/>
            </p:cNvSpPr>
            <p:nvPr/>
          </p:nvSpPr>
          <p:spPr bwMode="auto">
            <a:xfrm>
              <a:off x="3836988" y="34083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55" name="Oval 14"/>
            <p:cNvSpPr>
              <a:spLocks noChangeArrowheads="1"/>
            </p:cNvSpPr>
            <p:nvPr/>
          </p:nvSpPr>
          <p:spPr bwMode="auto">
            <a:xfrm>
              <a:off x="2954338" y="39227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56" name="Oval 15"/>
            <p:cNvSpPr>
              <a:spLocks noChangeArrowheads="1"/>
            </p:cNvSpPr>
            <p:nvPr/>
          </p:nvSpPr>
          <p:spPr bwMode="auto">
            <a:xfrm>
              <a:off x="1600200" y="28813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57" name="Oval 16"/>
            <p:cNvSpPr>
              <a:spLocks noChangeArrowheads="1"/>
            </p:cNvSpPr>
            <p:nvPr/>
          </p:nvSpPr>
          <p:spPr bwMode="auto">
            <a:xfrm>
              <a:off x="1752600" y="31861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58" name="Oval 17"/>
            <p:cNvSpPr>
              <a:spLocks noChangeArrowheads="1"/>
            </p:cNvSpPr>
            <p:nvPr/>
          </p:nvSpPr>
          <p:spPr bwMode="auto">
            <a:xfrm>
              <a:off x="1479550" y="33702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59" name="Oval 18"/>
            <p:cNvSpPr>
              <a:spLocks noChangeArrowheads="1"/>
            </p:cNvSpPr>
            <p:nvPr/>
          </p:nvSpPr>
          <p:spPr bwMode="auto">
            <a:xfrm>
              <a:off x="1905000" y="33385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60" name="Oval 19"/>
            <p:cNvSpPr>
              <a:spLocks noChangeArrowheads="1"/>
            </p:cNvSpPr>
            <p:nvPr/>
          </p:nvSpPr>
          <p:spPr bwMode="auto">
            <a:xfrm>
              <a:off x="1981200" y="29575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61" name="Oval 20"/>
            <p:cNvSpPr>
              <a:spLocks noChangeArrowheads="1"/>
            </p:cNvSpPr>
            <p:nvPr/>
          </p:nvSpPr>
          <p:spPr bwMode="auto">
            <a:xfrm>
              <a:off x="2238375" y="363537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62" name="Oval 21"/>
            <p:cNvSpPr>
              <a:spLocks noChangeArrowheads="1"/>
            </p:cNvSpPr>
            <p:nvPr/>
          </p:nvSpPr>
          <p:spPr bwMode="auto">
            <a:xfrm>
              <a:off x="1905000" y="35671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63" name="Oval 22"/>
            <p:cNvSpPr>
              <a:spLocks noChangeArrowheads="1"/>
            </p:cNvSpPr>
            <p:nvPr/>
          </p:nvSpPr>
          <p:spPr bwMode="auto">
            <a:xfrm>
              <a:off x="1828800" y="37957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64" name="Oval 23"/>
            <p:cNvSpPr>
              <a:spLocks noChangeArrowheads="1"/>
            </p:cNvSpPr>
            <p:nvPr/>
          </p:nvSpPr>
          <p:spPr bwMode="auto">
            <a:xfrm rot="16200000">
              <a:off x="1057275" y="45751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65" name="Oval 24"/>
            <p:cNvSpPr>
              <a:spLocks noChangeArrowheads="1"/>
            </p:cNvSpPr>
            <p:nvPr/>
          </p:nvSpPr>
          <p:spPr bwMode="auto">
            <a:xfrm rot="16200000">
              <a:off x="1314450" y="44307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66" name="Oval 25"/>
            <p:cNvSpPr>
              <a:spLocks noChangeArrowheads="1"/>
            </p:cNvSpPr>
            <p:nvPr/>
          </p:nvSpPr>
          <p:spPr bwMode="auto">
            <a:xfrm rot="16200000">
              <a:off x="1522413" y="43307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67" name="Oval 26"/>
            <p:cNvSpPr>
              <a:spLocks noChangeArrowheads="1"/>
            </p:cNvSpPr>
            <p:nvPr/>
          </p:nvSpPr>
          <p:spPr bwMode="auto">
            <a:xfrm rot="16200000">
              <a:off x="1173163" y="41703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68" name="Oval 27"/>
            <p:cNvSpPr>
              <a:spLocks noChangeArrowheads="1"/>
            </p:cNvSpPr>
            <p:nvPr/>
          </p:nvSpPr>
          <p:spPr bwMode="auto">
            <a:xfrm rot="16200000">
              <a:off x="1049338" y="34829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69" name="Oval 28"/>
            <p:cNvSpPr>
              <a:spLocks noChangeArrowheads="1"/>
            </p:cNvSpPr>
            <p:nvPr/>
          </p:nvSpPr>
          <p:spPr bwMode="auto">
            <a:xfrm rot="16200000">
              <a:off x="1362075" y="45751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70" name="Oval 29"/>
            <p:cNvSpPr>
              <a:spLocks noChangeArrowheads="1"/>
            </p:cNvSpPr>
            <p:nvPr/>
          </p:nvSpPr>
          <p:spPr bwMode="auto">
            <a:xfrm rot="16200000">
              <a:off x="2362200" y="46339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71" name="Oval 30"/>
            <p:cNvSpPr>
              <a:spLocks noChangeArrowheads="1"/>
            </p:cNvSpPr>
            <p:nvPr/>
          </p:nvSpPr>
          <p:spPr bwMode="auto">
            <a:xfrm rot="16200000">
              <a:off x="1895475" y="46513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72" name="Oval 31"/>
            <p:cNvSpPr>
              <a:spLocks noChangeArrowheads="1"/>
            </p:cNvSpPr>
            <p:nvPr/>
          </p:nvSpPr>
          <p:spPr bwMode="auto">
            <a:xfrm rot="16200000">
              <a:off x="1874838" y="44259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73" name="Oval 32"/>
            <p:cNvSpPr>
              <a:spLocks noChangeArrowheads="1"/>
            </p:cNvSpPr>
            <p:nvPr/>
          </p:nvSpPr>
          <p:spPr bwMode="auto">
            <a:xfrm rot="16200000">
              <a:off x="1422400" y="421798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74" name="Oval 33"/>
            <p:cNvSpPr>
              <a:spLocks noChangeArrowheads="1"/>
            </p:cNvSpPr>
            <p:nvPr/>
          </p:nvSpPr>
          <p:spPr bwMode="auto">
            <a:xfrm rot="16200000">
              <a:off x="2124075" y="38893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75" name="Oval 34"/>
            <p:cNvSpPr>
              <a:spLocks noChangeArrowheads="1"/>
            </p:cNvSpPr>
            <p:nvPr/>
          </p:nvSpPr>
          <p:spPr bwMode="auto">
            <a:xfrm rot="16200000">
              <a:off x="981075" y="41179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76" name="Oval 35"/>
            <p:cNvSpPr>
              <a:spLocks noChangeArrowheads="1"/>
            </p:cNvSpPr>
            <p:nvPr/>
          </p:nvSpPr>
          <p:spPr bwMode="auto">
            <a:xfrm rot="16200000">
              <a:off x="1165225" y="439102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77" name="Oval 36"/>
            <p:cNvSpPr>
              <a:spLocks noChangeArrowheads="1"/>
            </p:cNvSpPr>
            <p:nvPr/>
          </p:nvSpPr>
          <p:spPr bwMode="auto">
            <a:xfrm rot="16200000">
              <a:off x="1133475" y="39655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78" name="Oval 37"/>
            <p:cNvSpPr>
              <a:spLocks noChangeArrowheads="1"/>
            </p:cNvSpPr>
            <p:nvPr/>
          </p:nvSpPr>
          <p:spPr bwMode="auto">
            <a:xfrm rot="16200000">
              <a:off x="1362075" y="39655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79" name="Oval 38"/>
            <p:cNvSpPr>
              <a:spLocks noChangeArrowheads="1"/>
            </p:cNvSpPr>
            <p:nvPr/>
          </p:nvSpPr>
          <p:spPr bwMode="auto">
            <a:xfrm rot="16200000">
              <a:off x="1590675" y="40417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80" name="Oval 39"/>
            <p:cNvSpPr>
              <a:spLocks noChangeArrowheads="1"/>
            </p:cNvSpPr>
            <p:nvPr/>
          </p:nvSpPr>
          <p:spPr bwMode="auto">
            <a:xfrm rot="16200000">
              <a:off x="1722438" y="41227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81" name="Oval 40"/>
            <p:cNvSpPr>
              <a:spLocks noChangeArrowheads="1"/>
            </p:cNvSpPr>
            <p:nvPr/>
          </p:nvSpPr>
          <p:spPr bwMode="auto">
            <a:xfrm rot="16200000">
              <a:off x="1417638" y="38290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82" name="Oval 41"/>
            <p:cNvSpPr>
              <a:spLocks noChangeArrowheads="1"/>
            </p:cNvSpPr>
            <p:nvPr/>
          </p:nvSpPr>
          <p:spPr bwMode="auto">
            <a:xfrm rot="16200000">
              <a:off x="2047875" y="358457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83" name="Oval 42"/>
            <p:cNvSpPr>
              <a:spLocks noChangeArrowheads="1"/>
            </p:cNvSpPr>
            <p:nvPr/>
          </p:nvSpPr>
          <p:spPr bwMode="auto">
            <a:xfrm flipV="1">
              <a:off x="931863" y="281622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84" name="Oval 43"/>
            <p:cNvSpPr>
              <a:spLocks noChangeArrowheads="1"/>
            </p:cNvSpPr>
            <p:nvPr/>
          </p:nvSpPr>
          <p:spPr bwMode="auto">
            <a:xfrm flipV="1">
              <a:off x="1336675" y="27003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85" name="Oval 44"/>
            <p:cNvSpPr>
              <a:spLocks noChangeArrowheads="1"/>
            </p:cNvSpPr>
            <p:nvPr/>
          </p:nvSpPr>
          <p:spPr bwMode="auto">
            <a:xfrm flipV="1">
              <a:off x="2209800" y="28813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86" name="Oval 45"/>
            <p:cNvSpPr>
              <a:spLocks noChangeArrowheads="1"/>
            </p:cNvSpPr>
            <p:nvPr/>
          </p:nvSpPr>
          <p:spPr bwMode="auto">
            <a:xfrm flipV="1">
              <a:off x="1389063" y="289242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87" name="Oval 46"/>
            <p:cNvSpPr>
              <a:spLocks noChangeArrowheads="1"/>
            </p:cNvSpPr>
            <p:nvPr/>
          </p:nvSpPr>
          <p:spPr bwMode="auto">
            <a:xfrm flipV="1">
              <a:off x="1116013" y="270827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88" name="Oval 47"/>
            <p:cNvSpPr>
              <a:spLocks noChangeArrowheads="1"/>
            </p:cNvSpPr>
            <p:nvPr/>
          </p:nvSpPr>
          <p:spPr bwMode="auto">
            <a:xfrm flipV="1">
              <a:off x="1541463" y="274002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89" name="Oval 48"/>
            <p:cNvSpPr>
              <a:spLocks noChangeArrowheads="1"/>
            </p:cNvSpPr>
            <p:nvPr/>
          </p:nvSpPr>
          <p:spPr bwMode="auto">
            <a:xfrm>
              <a:off x="3124201" y="42529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90" name="Oval 49"/>
            <p:cNvSpPr>
              <a:spLocks noChangeArrowheads="1"/>
            </p:cNvSpPr>
            <p:nvPr/>
          </p:nvSpPr>
          <p:spPr bwMode="auto">
            <a:xfrm>
              <a:off x="1063625" y="327818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91" name="Oval 50"/>
            <p:cNvSpPr>
              <a:spLocks noChangeArrowheads="1"/>
            </p:cNvSpPr>
            <p:nvPr/>
          </p:nvSpPr>
          <p:spPr bwMode="auto">
            <a:xfrm>
              <a:off x="2398713" y="376872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92" name="Oval 51"/>
            <p:cNvSpPr>
              <a:spLocks noChangeArrowheads="1"/>
            </p:cNvSpPr>
            <p:nvPr/>
          </p:nvSpPr>
          <p:spPr bwMode="auto">
            <a:xfrm>
              <a:off x="2559051" y="341947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93" name="Oval 52"/>
            <p:cNvSpPr>
              <a:spLocks noChangeArrowheads="1"/>
            </p:cNvSpPr>
            <p:nvPr/>
          </p:nvSpPr>
          <p:spPr bwMode="auto">
            <a:xfrm>
              <a:off x="3213101" y="375602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94" name="Oval 53"/>
            <p:cNvSpPr>
              <a:spLocks noChangeArrowheads="1"/>
            </p:cNvSpPr>
            <p:nvPr/>
          </p:nvSpPr>
          <p:spPr bwMode="auto">
            <a:xfrm>
              <a:off x="3459163" y="42592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95" name="Oval 54"/>
            <p:cNvSpPr>
              <a:spLocks noChangeArrowheads="1"/>
            </p:cNvSpPr>
            <p:nvPr/>
          </p:nvSpPr>
          <p:spPr bwMode="auto">
            <a:xfrm>
              <a:off x="2921001" y="36814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96" name="Oval 55"/>
            <p:cNvSpPr>
              <a:spLocks noChangeArrowheads="1"/>
            </p:cNvSpPr>
            <p:nvPr/>
          </p:nvSpPr>
          <p:spPr bwMode="auto">
            <a:xfrm>
              <a:off x="2747963" y="349885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97" name="Oval 56"/>
            <p:cNvSpPr>
              <a:spLocks noChangeArrowheads="1"/>
            </p:cNvSpPr>
            <p:nvPr/>
          </p:nvSpPr>
          <p:spPr bwMode="auto">
            <a:xfrm>
              <a:off x="2908301" y="327818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98" name="Oval 57"/>
            <p:cNvSpPr>
              <a:spLocks noChangeArrowheads="1"/>
            </p:cNvSpPr>
            <p:nvPr/>
          </p:nvSpPr>
          <p:spPr bwMode="auto">
            <a:xfrm>
              <a:off x="2662238" y="31607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799" name="Oval 58"/>
            <p:cNvSpPr>
              <a:spLocks noChangeArrowheads="1"/>
            </p:cNvSpPr>
            <p:nvPr/>
          </p:nvSpPr>
          <p:spPr bwMode="auto">
            <a:xfrm>
              <a:off x="2338388" y="34115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00" name="Oval 59"/>
            <p:cNvSpPr>
              <a:spLocks noChangeArrowheads="1"/>
            </p:cNvSpPr>
            <p:nvPr/>
          </p:nvSpPr>
          <p:spPr bwMode="auto">
            <a:xfrm>
              <a:off x="3136901" y="307022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01" name="Oval 60"/>
            <p:cNvSpPr>
              <a:spLocks noChangeArrowheads="1"/>
            </p:cNvSpPr>
            <p:nvPr/>
          </p:nvSpPr>
          <p:spPr bwMode="auto">
            <a:xfrm>
              <a:off x="2840038" y="299878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02" name="Oval 61"/>
            <p:cNvSpPr>
              <a:spLocks noChangeArrowheads="1"/>
            </p:cNvSpPr>
            <p:nvPr/>
          </p:nvSpPr>
          <p:spPr bwMode="auto">
            <a:xfrm>
              <a:off x="3470276" y="336708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03" name="Oval 62"/>
            <p:cNvSpPr>
              <a:spLocks noChangeArrowheads="1"/>
            </p:cNvSpPr>
            <p:nvPr/>
          </p:nvSpPr>
          <p:spPr bwMode="auto">
            <a:xfrm>
              <a:off x="3136901" y="329882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04" name="Oval 63"/>
            <p:cNvSpPr>
              <a:spLocks noChangeArrowheads="1"/>
            </p:cNvSpPr>
            <p:nvPr/>
          </p:nvSpPr>
          <p:spPr bwMode="auto">
            <a:xfrm>
              <a:off x="2687638" y="383698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05" name="Oval 64"/>
            <p:cNvSpPr>
              <a:spLocks noChangeArrowheads="1"/>
            </p:cNvSpPr>
            <p:nvPr/>
          </p:nvSpPr>
          <p:spPr bwMode="auto">
            <a:xfrm>
              <a:off x="3517901" y="3984626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06" name="Oval 65"/>
            <p:cNvSpPr>
              <a:spLocks noChangeArrowheads="1"/>
            </p:cNvSpPr>
            <p:nvPr/>
          </p:nvSpPr>
          <p:spPr bwMode="auto">
            <a:xfrm rot="16200000">
              <a:off x="1603375" y="46085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07" name="Oval 66"/>
            <p:cNvSpPr>
              <a:spLocks noChangeArrowheads="1"/>
            </p:cNvSpPr>
            <p:nvPr/>
          </p:nvSpPr>
          <p:spPr bwMode="auto">
            <a:xfrm rot="16200000">
              <a:off x="2173288" y="447198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08" name="Oval 67"/>
            <p:cNvSpPr>
              <a:spLocks noChangeArrowheads="1"/>
            </p:cNvSpPr>
            <p:nvPr/>
          </p:nvSpPr>
          <p:spPr bwMode="auto">
            <a:xfrm rot="16200000">
              <a:off x="2032000" y="421163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09" name="Oval 68"/>
            <p:cNvSpPr>
              <a:spLocks noChangeArrowheads="1"/>
            </p:cNvSpPr>
            <p:nvPr/>
          </p:nvSpPr>
          <p:spPr bwMode="auto">
            <a:xfrm rot="16200000">
              <a:off x="2220913" y="46164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10" name="Oval 69"/>
            <p:cNvSpPr>
              <a:spLocks noChangeArrowheads="1"/>
            </p:cNvSpPr>
            <p:nvPr/>
          </p:nvSpPr>
          <p:spPr bwMode="auto">
            <a:xfrm rot="16200000">
              <a:off x="2525713" y="44640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11" name="Oval 70"/>
            <p:cNvSpPr>
              <a:spLocks noChangeArrowheads="1"/>
            </p:cNvSpPr>
            <p:nvPr/>
          </p:nvSpPr>
          <p:spPr bwMode="auto">
            <a:xfrm rot="16200000">
              <a:off x="3787776" y="46672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12" name="Oval 71"/>
            <p:cNvSpPr>
              <a:spLocks noChangeArrowheads="1"/>
            </p:cNvSpPr>
            <p:nvPr/>
          </p:nvSpPr>
          <p:spPr bwMode="auto">
            <a:xfrm rot="16200000">
              <a:off x="2733676" y="446722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13" name="Oval 72"/>
            <p:cNvSpPr>
              <a:spLocks noChangeArrowheads="1"/>
            </p:cNvSpPr>
            <p:nvPr/>
          </p:nvSpPr>
          <p:spPr bwMode="auto">
            <a:xfrm rot="16200000">
              <a:off x="2281238" y="42592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14" name="Oval 73"/>
            <p:cNvSpPr>
              <a:spLocks noChangeArrowheads="1"/>
            </p:cNvSpPr>
            <p:nvPr/>
          </p:nvSpPr>
          <p:spPr bwMode="auto">
            <a:xfrm rot="16200000">
              <a:off x="3355976" y="3621088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15" name="Oval 74"/>
            <p:cNvSpPr>
              <a:spLocks noChangeArrowheads="1"/>
            </p:cNvSpPr>
            <p:nvPr/>
          </p:nvSpPr>
          <p:spPr bwMode="auto">
            <a:xfrm rot="16200000">
              <a:off x="1839913" y="41592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16" name="Oval 75"/>
            <p:cNvSpPr>
              <a:spLocks noChangeArrowheads="1"/>
            </p:cNvSpPr>
            <p:nvPr/>
          </p:nvSpPr>
          <p:spPr bwMode="auto">
            <a:xfrm rot="16200000">
              <a:off x="2024063" y="44323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17" name="Oval 76"/>
            <p:cNvSpPr>
              <a:spLocks noChangeArrowheads="1"/>
            </p:cNvSpPr>
            <p:nvPr/>
          </p:nvSpPr>
          <p:spPr bwMode="auto">
            <a:xfrm rot="16200000">
              <a:off x="1468438" y="35925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18" name="Oval 77"/>
            <p:cNvSpPr>
              <a:spLocks noChangeArrowheads="1"/>
            </p:cNvSpPr>
            <p:nvPr/>
          </p:nvSpPr>
          <p:spPr bwMode="auto">
            <a:xfrm rot="16200000">
              <a:off x="1060450" y="36258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19" name="Oval 78"/>
            <p:cNvSpPr>
              <a:spLocks noChangeArrowheads="1"/>
            </p:cNvSpPr>
            <p:nvPr/>
          </p:nvSpPr>
          <p:spPr bwMode="auto">
            <a:xfrm rot="16200000">
              <a:off x="2636838" y="40576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20" name="Oval 79"/>
            <p:cNvSpPr>
              <a:spLocks noChangeArrowheads="1"/>
            </p:cNvSpPr>
            <p:nvPr/>
          </p:nvSpPr>
          <p:spPr bwMode="auto">
            <a:xfrm rot="16200000">
              <a:off x="3224213" y="445452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21" name="Oval 80"/>
            <p:cNvSpPr>
              <a:spLocks noChangeArrowheads="1"/>
            </p:cNvSpPr>
            <p:nvPr/>
          </p:nvSpPr>
          <p:spPr bwMode="auto">
            <a:xfrm rot="16200000">
              <a:off x="3592513" y="300355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22" name="Oval 81"/>
            <p:cNvSpPr>
              <a:spLocks noChangeArrowheads="1"/>
            </p:cNvSpPr>
            <p:nvPr/>
          </p:nvSpPr>
          <p:spPr bwMode="auto">
            <a:xfrm flipV="1">
              <a:off x="1114425" y="29511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23" name="Oval 82"/>
            <p:cNvSpPr>
              <a:spLocks noChangeArrowheads="1"/>
            </p:cNvSpPr>
            <p:nvPr/>
          </p:nvSpPr>
          <p:spPr bwMode="auto">
            <a:xfrm flipV="1">
              <a:off x="2347913" y="302101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24" name="Oval 83"/>
            <p:cNvSpPr>
              <a:spLocks noChangeArrowheads="1"/>
            </p:cNvSpPr>
            <p:nvPr/>
          </p:nvSpPr>
          <p:spPr bwMode="auto">
            <a:xfrm flipV="1">
              <a:off x="2095500" y="32385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25" name="Oval 84"/>
            <p:cNvSpPr>
              <a:spLocks noChangeArrowheads="1"/>
            </p:cNvSpPr>
            <p:nvPr/>
          </p:nvSpPr>
          <p:spPr bwMode="auto">
            <a:xfrm flipV="1">
              <a:off x="1501775" y="3128963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26" name="Oval 85"/>
            <p:cNvSpPr>
              <a:spLocks noChangeArrowheads="1"/>
            </p:cNvSpPr>
            <p:nvPr/>
          </p:nvSpPr>
          <p:spPr bwMode="auto">
            <a:xfrm flipV="1">
              <a:off x="1974850" y="274955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27" name="Oval 86"/>
            <p:cNvSpPr>
              <a:spLocks noChangeArrowheads="1"/>
            </p:cNvSpPr>
            <p:nvPr/>
          </p:nvSpPr>
          <p:spPr bwMode="auto">
            <a:xfrm flipV="1">
              <a:off x="2400300" y="2781301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sp>
          <p:nvSpPr>
            <p:cNvPr id="30828" name="Line 87"/>
            <p:cNvSpPr>
              <a:spLocks noChangeShapeType="1"/>
            </p:cNvSpPr>
            <p:nvPr/>
          </p:nvSpPr>
          <p:spPr bwMode="auto">
            <a:xfrm>
              <a:off x="2208213" y="2652713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0829" name="Line 88"/>
            <p:cNvSpPr>
              <a:spLocks noChangeShapeType="1"/>
            </p:cNvSpPr>
            <p:nvPr/>
          </p:nvSpPr>
          <p:spPr bwMode="auto">
            <a:xfrm>
              <a:off x="2819401" y="2652713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30723" name="Text Box 89"/>
          <p:cNvSpPr txBox="1">
            <a:spLocks noChangeArrowheads="1"/>
          </p:cNvSpPr>
          <p:nvPr/>
        </p:nvSpPr>
        <p:spPr bwMode="auto">
          <a:xfrm>
            <a:off x="1983614" y="2087048"/>
            <a:ext cx="11095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>
                <a:latin typeface="+mn-lt"/>
              </a:rPr>
              <a:t>Surface</a:t>
            </a:r>
          </a:p>
        </p:txBody>
      </p:sp>
      <p:sp>
        <p:nvSpPr>
          <p:cNvPr id="30724" name="Line 90"/>
          <p:cNvSpPr>
            <a:spLocks noChangeShapeType="1"/>
          </p:cNvSpPr>
          <p:nvPr/>
        </p:nvSpPr>
        <p:spPr bwMode="auto">
          <a:xfrm>
            <a:off x="2438400" y="2424113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0725" name="Line 91"/>
          <p:cNvSpPr>
            <a:spLocks noChangeShapeType="1"/>
          </p:cNvSpPr>
          <p:nvPr/>
        </p:nvSpPr>
        <p:spPr bwMode="auto">
          <a:xfrm>
            <a:off x="2209800" y="49387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0726" name="Line 92"/>
          <p:cNvSpPr>
            <a:spLocks noChangeShapeType="1"/>
          </p:cNvSpPr>
          <p:nvPr/>
        </p:nvSpPr>
        <p:spPr bwMode="auto">
          <a:xfrm>
            <a:off x="2514600" y="49387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0727" name="Text Box 93"/>
          <p:cNvSpPr txBox="1">
            <a:spLocks noChangeArrowheads="1"/>
          </p:cNvSpPr>
          <p:nvPr/>
        </p:nvSpPr>
        <p:spPr bwMode="auto">
          <a:xfrm>
            <a:off x="1860518" y="5219908"/>
            <a:ext cx="6303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v </a:t>
            </a:r>
            <a:r>
              <a:rPr lang="fr-FR" altLang="fr-FR" sz="1800" dirty="0" err="1">
                <a:latin typeface="Symbol" panose="05050102010706020507" pitchFamily="18" charset="2"/>
              </a:rPr>
              <a:t>D</a:t>
            </a:r>
            <a:r>
              <a:rPr lang="fr-FR" altLang="fr-FR" sz="1800" dirty="0" err="1">
                <a:latin typeface="+mn-lt"/>
              </a:rPr>
              <a:t>t</a:t>
            </a:r>
            <a:endParaRPr lang="fr-FR" altLang="fr-FR" sz="1800" dirty="0">
              <a:latin typeface="+mn-lt"/>
            </a:endParaRPr>
          </a:p>
        </p:txBody>
      </p:sp>
      <p:sp>
        <p:nvSpPr>
          <p:cNvPr id="30728" name="Line 94"/>
          <p:cNvSpPr>
            <a:spLocks noChangeShapeType="1"/>
          </p:cNvSpPr>
          <p:nvPr/>
        </p:nvSpPr>
        <p:spPr bwMode="auto">
          <a:xfrm flipV="1">
            <a:off x="2286000" y="4938713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30729" name="Text Box 95"/>
          <p:cNvSpPr txBox="1">
            <a:spLocks noChangeArrowheads="1"/>
          </p:cNvSpPr>
          <p:nvPr/>
        </p:nvSpPr>
        <p:spPr bwMode="auto">
          <a:xfrm>
            <a:off x="4953000" y="2652713"/>
            <a:ext cx="3276600" cy="330200"/>
          </a:xfrm>
          <a:prstGeom prst="rect">
            <a:avLst/>
          </a:prstGeom>
          <a:noFill/>
          <a:ln w="317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>
                <a:latin typeface="Comic Sans MS" pitchFamily="66" charset="0"/>
              </a:rPr>
              <a:t>F</a:t>
            </a:r>
            <a:r>
              <a:rPr lang="fr-FR" altLang="fr-FR" sz="1400" baseline="-25000">
                <a:latin typeface="Comic Sans MS" pitchFamily="66" charset="0"/>
              </a:rPr>
              <a:t>x</a:t>
            </a:r>
            <a:r>
              <a:rPr lang="fr-FR" altLang="fr-FR" sz="1400">
                <a:latin typeface="Comic Sans MS" pitchFamily="66" charset="0"/>
              </a:rPr>
              <a:t> = [ C</a:t>
            </a:r>
            <a:r>
              <a:rPr lang="fr-FR" altLang="fr-FR" sz="1400" baseline="-25000">
                <a:latin typeface="Comic Sans MS" pitchFamily="66" charset="0"/>
              </a:rPr>
              <a:t>-</a:t>
            </a:r>
            <a:r>
              <a:rPr lang="fr-FR" altLang="fr-FR" sz="1400">
                <a:latin typeface="Comic Sans MS" pitchFamily="66" charset="0"/>
              </a:rPr>
              <a:t> v </a:t>
            </a:r>
            <a:r>
              <a:rPr lang="fr-FR" altLang="fr-FR" sz="1400">
                <a:latin typeface="Symbol" pitchFamily="18" charset="2"/>
              </a:rPr>
              <a:t>D</a:t>
            </a:r>
            <a:r>
              <a:rPr lang="fr-FR" altLang="fr-FR" sz="1400">
                <a:latin typeface="Comic Sans MS" pitchFamily="66" charset="0"/>
              </a:rPr>
              <a:t>t  -   C</a:t>
            </a:r>
            <a:r>
              <a:rPr lang="fr-FR" altLang="fr-FR" sz="1400" baseline="-25000">
                <a:latin typeface="Comic Sans MS" pitchFamily="66" charset="0"/>
              </a:rPr>
              <a:t>+</a:t>
            </a:r>
            <a:r>
              <a:rPr lang="fr-FR" altLang="fr-FR" sz="1400">
                <a:latin typeface="Comic Sans MS" pitchFamily="66" charset="0"/>
              </a:rPr>
              <a:t> v </a:t>
            </a:r>
            <a:r>
              <a:rPr lang="fr-FR" altLang="fr-FR" sz="1400">
                <a:latin typeface="Symbol" pitchFamily="18" charset="2"/>
              </a:rPr>
              <a:t>D</a:t>
            </a:r>
            <a:r>
              <a:rPr lang="fr-FR" altLang="fr-FR" sz="1400">
                <a:latin typeface="Comic Sans MS" pitchFamily="66" charset="0"/>
              </a:rPr>
              <a:t>t ]  /  </a:t>
            </a:r>
            <a:r>
              <a:rPr lang="fr-FR" altLang="fr-FR" sz="1400">
                <a:latin typeface="Symbol" pitchFamily="18" charset="2"/>
              </a:rPr>
              <a:t>D</a:t>
            </a:r>
            <a:r>
              <a:rPr lang="fr-FR" altLang="fr-FR" sz="1400">
                <a:latin typeface="Comic Sans MS" pitchFamily="66" charset="0"/>
              </a:rPr>
              <a:t>t</a:t>
            </a:r>
          </a:p>
        </p:txBody>
      </p:sp>
      <p:sp>
        <p:nvSpPr>
          <p:cNvPr id="30730" name="Text Box 96"/>
          <p:cNvSpPr txBox="1">
            <a:spLocks noChangeArrowheads="1"/>
          </p:cNvSpPr>
          <p:nvPr/>
        </p:nvSpPr>
        <p:spPr bwMode="auto">
          <a:xfrm>
            <a:off x="1490082" y="2087047"/>
            <a:ext cx="4154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>
                <a:latin typeface="+mn-lt"/>
              </a:rPr>
              <a:t>C</a:t>
            </a:r>
            <a:r>
              <a:rPr lang="fr-FR" altLang="fr-FR" sz="1800" baseline="-25000">
                <a:latin typeface="+mn-lt"/>
              </a:rPr>
              <a:t>-</a:t>
            </a:r>
            <a:endParaRPr lang="fr-FR" altLang="fr-FR" sz="1800">
              <a:latin typeface="+mn-lt"/>
            </a:endParaRPr>
          </a:p>
        </p:txBody>
      </p:sp>
      <p:sp>
        <p:nvSpPr>
          <p:cNvPr id="30731" name="Text Box 97"/>
          <p:cNvSpPr txBox="1">
            <a:spLocks noChangeArrowheads="1"/>
          </p:cNvSpPr>
          <p:nvPr/>
        </p:nvSpPr>
        <p:spPr bwMode="auto">
          <a:xfrm>
            <a:off x="3069444" y="2010848"/>
            <a:ext cx="4571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>
                <a:latin typeface="+mn-lt"/>
              </a:rPr>
              <a:t>C</a:t>
            </a:r>
            <a:r>
              <a:rPr lang="fr-FR" altLang="fr-FR" sz="1800" baseline="-25000">
                <a:latin typeface="+mn-lt"/>
              </a:rPr>
              <a:t>+</a:t>
            </a:r>
            <a:endParaRPr lang="fr-FR" altLang="fr-FR" sz="1800">
              <a:latin typeface="+mn-lt"/>
            </a:endParaRPr>
          </a:p>
        </p:txBody>
      </p:sp>
      <p:sp>
        <p:nvSpPr>
          <p:cNvPr id="30732" name="Line 98"/>
          <p:cNvSpPr>
            <a:spLocks noChangeShapeType="1"/>
          </p:cNvSpPr>
          <p:nvPr/>
        </p:nvSpPr>
        <p:spPr bwMode="auto">
          <a:xfrm flipH="1">
            <a:off x="2667000" y="2347913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0733" name="Line 99"/>
          <p:cNvSpPr>
            <a:spLocks noChangeShapeType="1"/>
          </p:cNvSpPr>
          <p:nvPr/>
        </p:nvSpPr>
        <p:spPr bwMode="auto">
          <a:xfrm>
            <a:off x="1752600" y="2424113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30734" name="Text Box 100"/>
          <p:cNvSpPr txBox="1">
            <a:spLocks noChangeArrowheads="1"/>
          </p:cNvSpPr>
          <p:nvPr/>
        </p:nvSpPr>
        <p:spPr bwMode="auto">
          <a:xfrm>
            <a:off x="4953000" y="3186113"/>
            <a:ext cx="3189288" cy="330200"/>
          </a:xfrm>
          <a:prstGeom prst="rect">
            <a:avLst/>
          </a:prstGeom>
          <a:noFill/>
          <a:ln w="317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>
                <a:latin typeface="Comic Sans MS" pitchFamily="66" charset="0"/>
              </a:rPr>
              <a:t>F</a:t>
            </a:r>
            <a:r>
              <a:rPr lang="fr-FR" altLang="fr-FR" sz="1400" baseline="-25000">
                <a:latin typeface="Comic Sans MS" pitchFamily="66" charset="0"/>
              </a:rPr>
              <a:t>x</a:t>
            </a:r>
            <a:r>
              <a:rPr lang="fr-FR" altLang="fr-FR" sz="1400">
                <a:latin typeface="Comic Sans MS" pitchFamily="66" charset="0"/>
              </a:rPr>
              <a:t> = (C</a:t>
            </a:r>
            <a:r>
              <a:rPr lang="fr-FR" altLang="fr-FR" sz="1400" baseline="-25000">
                <a:latin typeface="Comic Sans MS" pitchFamily="66" charset="0"/>
              </a:rPr>
              <a:t>-</a:t>
            </a:r>
            <a:r>
              <a:rPr lang="fr-FR" altLang="fr-FR" sz="1400">
                <a:latin typeface="Comic Sans MS" pitchFamily="66" charset="0"/>
              </a:rPr>
              <a:t> - C</a:t>
            </a:r>
            <a:r>
              <a:rPr lang="fr-FR" altLang="fr-FR" sz="1400" baseline="-25000">
                <a:latin typeface="Comic Sans MS" pitchFamily="66" charset="0"/>
              </a:rPr>
              <a:t>+</a:t>
            </a:r>
            <a:r>
              <a:rPr lang="fr-FR" altLang="fr-FR" sz="1400">
                <a:latin typeface="Comic Sans MS" pitchFamily="66" charset="0"/>
              </a:rPr>
              <a:t>) v</a:t>
            </a:r>
          </a:p>
        </p:txBody>
      </p:sp>
      <p:sp>
        <p:nvSpPr>
          <p:cNvPr id="30735" name="Text Box 101"/>
          <p:cNvSpPr txBox="1">
            <a:spLocks noChangeArrowheads="1"/>
          </p:cNvSpPr>
          <p:nvPr/>
        </p:nvSpPr>
        <p:spPr bwMode="auto">
          <a:xfrm>
            <a:off x="4953000" y="3694113"/>
            <a:ext cx="3886200" cy="330200"/>
          </a:xfrm>
          <a:prstGeom prst="rect">
            <a:avLst/>
          </a:prstGeom>
          <a:noFill/>
          <a:ln w="317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>
                <a:latin typeface="Comic Sans MS" pitchFamily="66" charset="0"/>
              </a:rPr>
              <a:t>C</a:t>
            </a:r>
            <a:r>
              <a:rPr lang="fr-FR" altLang="fr-FR" sz="1400" baseline="-25000">
                <a:latin typeface="Comic Sans MS" pitchFamily="66" charset="0"/>
              </a:rPr>
              <a:t>-</a:t>
            </a:r>
            <a:r>
              <a:rPr lang="fr-FR" altLang="fr-FR" sz="1400">
                <a:latin typeface="Comic Sans MS" pitchFamily="66" charset="0"/>
              </a:rPr>
              <a:t> - C</a:t>
            </a:r>
            <a:r>
              <a:rPr lang="fr-FR" altLang="fr-FR" sz="1400" baseline="-25000">
                <a:latin typeface="Comic Sans MS" pitchFamily="66" charset="0"/>
              </a:rPr>
              <a:t>+</a:t>
            </a:r>
            <a:r>
              <a:rPr lang="fr-FR" altLang="fr-FR" sz="1400">
                <a:latin typeface="Comic Sans MS" pitchFamily="66" charset="0"/>
              </a:rPr>
              <a:t> = - (dC / dx)  </a:t>
            </a:r>
            <a:r>
              <a:rPr lang="fr-FR" altLang="fr-FR" sz="1400">
                <a:latin typeface="Symbol" pitchFamily="18" charset="2"/>
              </a:rPr>
              <a:t>D</a:t>
            </a:r>
            <a:r>
              <a:rPr lang="fr-FR" altLang="fr-FR" sz="1400">
                <a:latin typeface="Comic Sans MS" pitchFamily="66" charset="0"/>
              </a:rPr>
              <a:t>x ~ (dC / dx) </a:t>
            </a:r>
            <a:r>
              <a:rPr lang="fr-FR" altLang="fr-FR" sz="1400">
                <a:latin typeface="Symbol" pitchFamily="18" charset="2"/>
              </a:rPr>
              <a:t>l</a:t>
            </a:r>
            <a:endParaRPr lang="fr-FR" altLang="fr-FR" sz="1400">
              <a:latin typeface="Comic Sans MS" pitchFamily="66" charset="0"/>
            </a:endParaRPr>
          </a:p>
        </p:txBody>
      </p:sp>
      <p:sp>
        <p:nvSpPr>
          <p:cNvPr id="30736" name="Text Box 102"/>
          <p:cNvSpPr txBox="1">
            <a:spLocks noChangeArrowheads="1"/>
          </p:cNvSpPr>
          <p:nvPr/>
        </p:nvSpPr>
        <p:spPr bwMode="auto">
          <a:xfrm>
            <a:off x="4953000" y="4252913"/>
            <a:ext cx="2590800" cy="330200"/>
          </a:xfrm>
          <a:prstGeom prst="rect">
            <a:avLst/>
          </a:prstGeom>
          <a:noFill/>
          <a:ln w="3175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>
                <a:latin typeface="Comic Sans MS" pitchFamily="66" charset="0"/>
              </a:rPr>
              <a:t>F</a:t>
            </a:r>
            <a:r>
              <a:rPr lang="fr-FR" altLang="fr-FR" sz="1400" baseline="-25000">
                <a:latin typeface="Comic Sans MS" pitchFamily="66" charset="0"/>
              </a:rPr>
              <a:t>x</a:t>
            </a:r>
            <a:r>
              <a:rPr lang="fr-FR" altLang="fr-FR" sz="1400">
                <a:latin typeface="Comic Sans MS" pitchFamily="66" charset="0"/>
              </a:rPr>
              <a:t> ~ -</a:t>
            </a:r>
            <a:r>
              <a:rPr lang="fr-FR" altLang="fr-FR" sz="1400">
                <a:latin typeface="Symbol" pitchFamily="18" charset="2"/>
              </a:rPr>
              <a:t>l</a:t>
            </a:r>
            <a:r>
              <a:rPr lang="fr-FR" altLang="fr-FR" sz="1400">
                <a:latin typeface="Comic Sans MS" pitchFamily="66" charset="0"/>
              </a:rPr>
              <a:t> v (dC / dx)  </a:t>
            </a:r>
          </a:p>
        </p:txBody>
      </p:sp>
      <p:sp>
        <p:nvSpPr>
          <p:cNvPr id="30737" name="Text Box 103"/>
          <p:cNvSpPr txBox="1">
            <a:spLocks noChangeArrowheads="1"/>
          </p:cNvSpPr>
          <p:nvPr/>
        </p:nvSpPr>
        <p:spPr bwMode="auto">
          <a:xfrm>
            <a:off x="687388" y="1052513"/>
            <a:ext cx="7389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>
                <a:latin typeface="Comic Sans MS" pitchFamily="66" charset="0"/>
              </a:rPr>
              <a:t>Flux diffusif = issu du mouvement désordonné des molécules (agitation moléculaire)</a:t>
            </a:r>
          </a:p>
        </p:txBody>
      </p:sp>
      <p:sp>
        <p:nvSpPr>
          <p:cNvPr id="30738" name="AutoShape 104"/>
          <p:cNvSpPr>
            <a:spLocks noChangeArrowheads="1"/>
          </p:cNvSpPr>
          <p:nvPr/>
        </p:nvSpPr>
        <p:spPr bwMode="auto">
          <a:xfrm>
            <a:off x="2362200" y="3567113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fr-FR" sz="1800">
              <a:latin typeface="Arial" charset="0"/>
            </a:endParaRPr>
          </a:p>
        </p:txBody>
      </p:sp>
      <p:sp>
        <p:nvSpPr>
          <p:cNvPr id="30739" name="Text Box 105"/>
          <p:cNvSpPr txBox="1">
            <a:spLocks noChangeArrowheads="1"/>
          </p:cNvSpPr>
          <p:nvPr/>
        </p:nvSpPr>
        <p:spPr bwMode="auto">
          <a:xfrm>
            <a:off x="838200" y="5647779"/>
            <a:ext cx="2798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Arial" charset="0"/>
              </a:rPr>
              <a:t>v</a:t>
            </a:r>
            <a:r>
              <a:rPr lang="fr-FR" altLang="fr-FR" sz="1400" b="0" dirty="0">
                <a:latin typeface="Arial" charset="0"/>
              </a:rPr>
              <a:t> = vitesse quadratique moyenne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Symbol" pitchFamily="18" charset="2"/>
              </a:rPr>
              <a:t>l</a:t>
            </a:r>
            <a:r>
              <a:rPr lang="fr-FR" altLang="fr-FR" sz="1400" b="0" dirty="0">
                <a:latin typeface="Arial" charset="0"/>
              </a:rPr>
              <a:t> = libre parcours moyen</a:t>
            </a:r>
          </a:p>
        </p:txBody>
      </p:sp>
      <p:sp>
        <p:nvSpPr>
          <p:cNvPr id="30740" name="Rectangle 108"/>
          <p:cNvSpPr>
            <a:spLocks noChangeArrowheads="1"/>
          </p:cNvSpPr>
          <p:nvPr/>
        </p:nvSpPr>
        <p:spPr bwMode="auto">
          <a:xfrm>
            <a:off x="107950" y="36513"/>
            <a:ext cx="3487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400">
                <a:latin typeface="Arial" charset="0"/>
              </a:rPr>
              <a:t> Concepts flux diffusif</a:t>
            </a:r>
          </a:p>
        </p:txBody>
      </p:sp>
      <p:grpSp>
        <p:nvGrpSpPr>
          <p:cNvPr id="30741" name="Group 111"/>
          <p:cNvGrpSpPr>
            <a:grpSpLocks/>
          </p:cNvGrpSpPr>
          <p:nvPr/>
        </p:nvGrpSpPr>
        <p:grpSpPr bwMode="auto">
          <a:xfrm>
            <a:off x="4957838" y="4994277"/>
            <a:ext cx="3289300" cy="1557338"/>
            <a:chOff x="2688" y="3146"/>
            <a:chExt cx="2072" cy="981"/>
          </a:xfrm>
        </p:grpSpPr>
        <p:sp>
          <p:nvSpPr>
            <p:cNvPr id="30742" name="AutoShape 107"/>
            <p:cNvSpPr>
              <a:spLocks noChangeArrowheads="1"/>
            </p:cNvSpPr>
            <p:nvPr/>
          </p:nvSpPr>
          <p:spPr bwMode="auto">
            <a:xfrm>
              <a:off x="2688" y="3255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fr-FR" sz="1800">
                <a:latin typeface="Arial" charset="0"/>
              </a:endParaRPr>
            </a:p>
          </p:txBody>
        </p:sp>
        <p:graphicFrame>
          <p:nvGraphicFramePr>
            <p:cNvPr id="30743" name="Object 10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7843549"/>
                </p:ext>
              </p:extLst>
            </p:nvPr>
          </p:nvGraphicFramePr>
          <p:xfrm>
            <a:off x="3630" y="3146"/>
            <a:ext cx="1130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4" name="Équation" r:id="rId3" imgW="647640" imgH="355320" progId="Equation.3">
                    <p:embed/>
                  </p:oleObj>
                </mc:Choice>
                <mc:Fallback>
                  <p:oleObj name="Équation" r:id="rId3" imgW="647640" imgH="355320" progId="Equation.3">
                    <p:embed/>
                    <p:pic>
                      <p:nvPicPr>
                        <p:cNvPr id="0" name="Object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0" y="3146"/>
                          <a:ext cx="1130" cy="620"/>
                        </a:xfrm>
                        <a:prstGeom prst="rect">
                          <a:avLst/>
                        </a:prstGeom>
                        <a:solidFill>
                          <a:srgbClr val="FFC000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44" name="Text Box 110"/>
            <p:cNvSpPr txBox="1">
              <a:spLocks noChangeArrowheads="1"/>
            </p:cNvSpPr>
            <p:nvPr/>
          </p:nvSpPr>
          <p:spPr bwMode="auto">
            <a:xfrm>
              <a:off x="3781" y="3896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Arial" charset="0"/>
                </a:rPr>
                <a:t>Loi de Fick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222724" y="2120900"/>
            <a:ext cx="7741764" cy="1477328"/>
            <a:chOff x="1222724" y="2120900"/>
            <a:chExt cx="7741764" cy="1477328"/>
          </a:xfrm>
        </p:grpSpPr>
        <p:sp>
          <p:nvSpPr>
            <p:cNvPr id="31746" name="Text Box 2"/>
            <p:cNvSpPr txBox="1">
              <a:spLocks noChangeArrowheads="1"/>
            </p:cNvSpPr>
            <p:nvPr/>
          </p:nvSpPr>
          <p:spPr bwMode="auto">
            <a:xfrm>
              <a:off x="1222724" y="2132856"/>
              <a:ext cx="169309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latin typeface="Arial" charset="0"/>
                </a:rPr>
                <a:t>D =  </a:t>
              </a:r>
              <a:r>
                <a:rPr lang="fr-FR" altLang="fr-FR" sz="2400" dirty="0">
                  <a:latin typeface="Symbol" pitchFamily="18" charset="2"/>
                </a:rPr>
                <a:t>l</a:t>
              </a:r>
              <a:r>
                <a:rPr lang="fr-FR" altLang="fr-FR" sz="2400" dirty="0">
                  <a:latin typeface="Arial" charset="0"/>
                </a:rPr>
                <a:t> v / 3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 dirty="0">
                <a:latin typeface="Arial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dirty="0">
                  <a:latin typeface="Arial" charset="0"/>
                </a:rPr>
                <a:t>D = µ k T</a:t>
              </a:r>
            </a:p>
          </p:txBody>
        </p:sp>
        <p:sp>
          <p:nvSpPr>
            <p:cNvPr id="31747" name="Text Box 3"/>
            <p:cNvSpPr txBox="1">
              <a:spLocks noChangeArrowheads="1"/>
            </p:cNvSpPr>
            <p:nvPr/>
          </p:nvSpPr>
          <p:spPr bwMode="auto">
            <a:xfrm>
              <a:off x="3671051" y="2120900"/>
              <a:ext cx="5293437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b="0">
                  <a:latin typeface="Symbol" pitchFamily="18" charset="2"/>
                </a:rPr>
                <a:t>l</a:t>
              </a:r>
              <a:r>
                <a:rPr lang="fr-FR" altLang="fr-FR" sz="1800" b="0">
                  <a:latin typeface="Arial" charset="0"/>
                </a:rPr>
                <a:t> = libre parcours moyen (m)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b="0" dirty="0">
                  <a:latin typeface="Arial" charset="0"/>
                </a:rPr>
                <a:t>v = vitesse quadratique moyenne (m s</a:t>
              </a:r>
              <a:r>
                <a:rPr lang="fr-FR" altLang="fr-FR" sz="1800" b="0" baseline="30000" dirty="0">
                  <a:latin typeface="Arial" charset="0"/>
                </a:rPr>
                <a:t>-1</a:t>
              </a:r>
              <a:r>
                <a:rPr lang="fr-FR" altLang="fr-FR" sz="1800" b="0" dirty="0">
                  <a:latin typeface="Arial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b="0" dirty="0">
                  <a:latin typeface="Arial" charset="0"/>
                </a:rPr>
                <a:t>µ = mobilité (s kg</a:t>
              </a:r>
              <a:r>
                <a:rPr lang="fr-FR" altLang="fr-FR" sz="1800" b="0" baseline="30000" dirty="0">
                  <a:latin typeface="Arial" charset="0"/>
                </a:rPr>
                <a:t>-1</a:t>
              </a:r>
              <a:r>
                <a:rPr lang="fr-FR" altLang="fr-FR" sz="1800" b="0" dirty="0">
                  <a:latin typeface="Arial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b="0" dirty="0">
                  <a:latin typeface="Arial" charset="0"/>
                </a:rPr>
                <a:t>k = constante de Boltzmann (1.380662 10</a:t>
              </a:r>
              <a:r>
                <a:rPr lang="fr-FR" altLang="fr-FR" sz="1800" b="0" baseline="30000" dirty="0">
                  <a:latin typeface="Arial" charset="0"/>
                </a:rPr>
                <a:t>-23</a:t>
              </a:r>
              <a:r>
                <a:rPr lang="fr-FR" altLang="fr-FR" sz="1800" b="0" dirty="0">
                  <a:latin typeface="Arial" charset="0"/>
                </a:rPr>
                <a:t> J K</a:t>
              </a:r>
              <a:r>
                <a:rPr lang="fr-FR" altLang="fr-FR" sz="1800" b="0" baseline="30000" dirty="0">
                  <a:latin typeface="Arial" charset="0"/>
                </a:rPr>
                <a:t>-1</a:t>
              </a:r>
              <a:r>
                <a:rPr lang="fr-FR" altLang="fr-FR" sz="1800" b="0" dirty="0">
                  <a:latin typeface="Arial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b="0" dirty="0">
                  <a:latin typeface="Arial" charset="0"/>
                </a:rPr>
                <a:t>T = température (K)</a:t>
              </a: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2955858" y="6165304"/>
            <a:ext cx="6152646" cy="646331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Quelle est l ’unité de la diffusivité moléculaire D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+mn-lt"/>
              </a:rPr>
              <a:t>Quel est l’effet de la pression sur D ?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232813" y="3933056"/>
            <a:ext cx="6075491" cy="537865"/>
            <a:chOff x="1232813" y="3933056"/>
            <a:chExt cx="6075491" cy="537865"/>
          </a:xfrm>
        </p:grpSpPr>
        <p:pic>
          <p:nvPicPr>
            <p:cNvPr id="3175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82" b="81155"/>
            <a:stretch>
              <a:fillRect/>
            </a:stretch>
          </p:blipFill>
          <p:spPr bwMode="auto">
            <a:xfrm>
              <a:off x="1232813" y="3933056"/>
              <a:ext cx="2362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3880763" y="4009256"/>
              <a:ext cx="342754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0">
                  <a:latin typeface="Arial" charset="0"/>
                </a:rPr>
                <a:t>Loi de Graham n ~ 1.81</a:t>
              </a:r>
            </a:p>
          </p:txBody>
        </p:sp>
      </p:grp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177925" y="4830251"/>
            <a:ext cx="45352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0" dirty="0">
                <a:latin typeface="Arial" charset="0"/>
              </a:rPr>
              <a:t>Pression ambiante   : </a:t>
            </a:r>
            <a:r>
              <a:rPr lang="fr-FR" altLang="fr-FR" sz="2400" b="0" dirty="0">
                <a:latin typeface="Symbol" pitchFamily="18" charset="2"/>
              </a:rPr>
              <a:t>l</a:t>
            </a:r>
            <a:r>
              <a:rPr lang="fr-FR" altLang="fr-FR" sz="2400" b="0" dirty="0">
                <a:latin typeface="Arial" charset="0"/>
              </a:rPr>
              <a:t> = 68 nm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0" dirty="0">
                <a:latin typeface="Arial" charset="0"/>
              </a:rPr>
              <a:t>P = 100 Pa	    : </a:t>
            </a:r>
            <a:r>
              <a:rPr lang="fr-FR" altLang="fr-FR" sz="2400" b="0" dirty="0">
                <a:latin typeface="Symbol" pitchFamily="18" charset="2"/>
              </a:rPr>
              <a:t>l</a:t>
            </a:r>
            <a:r>
              <a:rPr lang="fr-FR" altLang="fr-FR" sz="2400" b="0" dirty="0">
                <a:latin typeface="Arial" charset="0"/>
              </a:rPr>
              <a:t> = 100 µm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72276" y="188640"/>
            <a:ext cx="4831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fr-FR" altLang="fr-FR" sz="2400" dirty="0" smtClean="0">
                <a:latin typeface="+mn-lt"/>
              </a:rPr>
              <a:t>CONCEPTS FLUX DIFFUSIF</a:t>
            </a:r>
            <a:endParaRPr lang="fr-FR" altLang="fr-FR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4216" y="908720"/>
            <a:ext cx="4572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tx2"/>
                </a:solidFill>
              </a:rPr>
              <a:t>Trois modèles de diffusivité moléculaires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3732</TotalTime>
  <Words>989</Words>
  <Application>Microsoft Office PowerPoint</Application>
  <PresentationFormat>Affichage à l'écran (4:3)</PresentationFormat>
  <Paragraphs>213</Paragraphs>
  <Slides>30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Thème1</vt:lpstr>
      <vt:lpstr>Image</vt:lpstr>
      <vt:lpstr>Équation</vt:lpstr>
      <vt:lpstr>Equation</vt:lpstr>
      <vt:lpstr>LES concepts de diffusion et de résistance</vt:lpstr>
      <vt:lpstr>Présentation PowerPoint</vt:lpstr>
      <vt:lpstr>Présentation PowerPoint</vt:lpstr>
      <vt:lpstr>Présentation PowerPoint</vt:lpstr>
      <vt:lpstr>Présentation PowerPoint</vt:lpstr>
      <vt:lpstr>LES concepts de diffusion et de résistance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concepts de diffusion et de résistance</vt:lpstr>
      <vt:lpstr>Présentation PowerPoint</vt:lpstr>
      <vt:lpstr>Présentation PowerPoint</vt:lpstr>
      <vt:lpstr>Présentation PowerPoint</vt:lpstr>
      <vt:lpstr>Présentation PowerPoint</vt:lpstr>
      <vt:lpstr>Annexes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Bibliographie</vt:lpstr>
      <vt:lpstr>Présentation PowerPoint</vt:lpstr>
      <vt:lpstr>Présentation PowerPoint</vt:lpstr>
      <vt:lpstr>Présentation PowerPoint</vt:lpstr>
    </vt:vector>
  </TitlesOfParts>
  <Company>INRA - Bioclimatologie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Benjamin Loubet</dc:creator>
  <cp:lastModifiedBy>LOUBET Benjamin</cp:lastModifiedBy>
  <cp:revision>814</cp:revision>
  <cp:lastPrinted>2004-11-29T13:46:11Z</cp:lastPrinted>
  <dcterms:created xsi:type="dcterms:W3CDTF">2004-11-12T10:49:39Z</dcterms:created>
  <dcterms:modified xsi:type="dcterms:W3CDTF">2019-10-16T10:45:25Z</dcterms:modified>
</cp:coreProperties>
</file>