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2">
  <p:sldMasterIdLst>
    <p:sldMasterId id="2147483648" r:id="rId1"/>
    <p:sldMasterId id="2147483654" r:id="rId2"/>
    <p:sldMasterId id="2147483670" r:id="rId3"/>
  </p:sldMasterIdLst>
  <p:notesMasterIdLst>
    <p:notesMasterId r:id="rId30"/>
  </p:notesMasterIdLst>
  <p:sldIdLst>
    <p:sldId id="256" r:id="rId4"/>
    <p:sldId id="257" r:id="rId5"/>
    <p:sldId id="267" r:id="rId6"/>
    <p:sldId id="262" r:id="rId7"/>
    <p:sldId id="258" r:id="rId8"/>
    <p:sldId id="259" r:id="rId9"/>
    <p:sldId id="261" r:id="rId10"/>
    <p:sldId id="260" r:id="rId11"/>
    <p:sldId id="288" r:id="rId12"/>
    <p:sldId id="263" r:id="rId13"/>
    <p:sldId id="287" r:id="rId14"/>
    <p:sldId id="269" r:id="rId15"/>
    <p:sldId id="271" r:id="rId16"/>
    <p:sldId id="273" r:id="rId17"/>
    <p:sldId id="275" r:id="rId18"/>
    <p:sldId id="277" r:id="rId19"/>
    <p:sldId id="278" r:id="rId20"/>
    <p:sldId id="284" r:id="rId21"/>
    <p:sldId id="279" r:id="rId22"/>
    <p:sldId id="280" r:id="rId23"/>
    <p:sldId id="282" r:id="rId24"/>
    <p:sldId id="283" r:id="rId25"/>
    <p:sldId id="281" r:id="rId26"/>
    <p:sldId id="285" r:id="rId27"/>
    <p:sldId id="286" r:id="rId28"/>
    <p:sldId id="274" r:id="rId29"/>
  </p:sldIdLst>
  <p:sldSz cx="12192000" cy="6858000"/>
  <p:notesSz cx="9144000" cy="6858000"/>
  <p:defaultTextStyle>
    <a:defPPr>
      <a:defRPr lang="fr-FR"/>
    </a:defPPr>
    <a:lvl1pPr algn="l" defTabSz="457200">
      <a:spcBef>
        <a:spcPts val="0"/>
      </a:spcBef>
      <a:spcAft>
        <a:spcPts val="0"/>
      </a:spcAft>
      <a:defRPr>
        <a:solidFill>
          <a:schemeClr val="tx1"/>
        </a:solidFill>
        <a:latin typeface="Arial Narrow"/>
        <a:ea typeface="+mn-ea"/>
        <a:cs typeface="Arial"/>
      </a:defRPr>
    </a:lvl1pPr>
    <a:lvl2pPr marL="457200" algn="l" defTabSz="457200">
      <a:spcBef>
        <a:spcPts val="0"/>
      </a:spcBef>
      <a:spcAft>
        <a:spcPts val="0"/>
      </a:spcAft>
      <a:defRPr>
        <a:solidFill>
          <a:schemeClr val="tx1"/>
        </a:solidFill>
        <a:latin typeface="Arial Narrow"/>
        <a:ea typeface="+mn-ea"/>
        <a:cs typeface="Arial"/>
      </a:defRPr>
    </a:lvl2pPr>
    <a:lvl3pPr marL="914400" algn="l" defTabSz="457200">
      <a:spcBef>
        <a:spcPts val="0"/>
      </a:spcBef>
      <a:spcAft>
        <a:spcPts val="0"/>
      </a:spcAft>
      <a:defRPr>
        <a:solidFill>
          <a:schemeClr val="tx1"/>
        </a:solidFill>
        <a:latin typeface="Arial Narrow"/>
        <a:ea typeface="+mn-ea"/>
        <a:cs typeface="Arial"/>
      </a:defRPr>
    </a:lvl3pPr>
    <a:lvl4pPr marL="1371600" algn="l" defTabSz="457200">
      <a:spcBef>
        <a:spcPts val="0"/>
      </a:spcBef>
      <a:spcAft>
        <a:spcPts val="0"/>
      </a:spcAft>
      <a:defRPr>
        <a:solidFill>
          <a:schemeClr val="tx1"/>
        </a:solidFill>
        <a:latin typeface="Arial Narrow"/>
        <a:ea typeface="+mn-ea"/>
        <a:cs typeface="Arial"/>
      </a:defRPr>
    </a:lvl4pPr>
    <a:lvl5pPr marL="1828800" algn="l" defTabSz="457200">
      <a:spcBef>
        <a:spcPts val="0"/>
      </a:spcBef>
      <a:spcAft>
        <a:spcPts val="0"/>
      </a:spcAft>
      <a:defRPr>
        <a:solidFill>
          <a:schemeClr val="tx1"/>
        </a:solidFill>
        <a:latin typeface="Arial Narrow"/>
        <a:ea typeface="+mn-ea"/>
        <a:cs typeface="Arial"/>
      </a:defRPr>
    </a:lvl5pPr>
    <a:lvl6pPr marL="2286000" algn="l" defTabSz="914400">
      <a:defRPr>
        <a:solidFill>
          <a:schemeClr val="tx1"/>
        </a:solidFill>
        <a:latin typeface="Arial Narrow"/>
        <a:ea typeface="+mn-ea"/>
        <a:cs typeface="Arial"/>
      </a:defRPr>
    </a:lvl6pPr>
    <a:lvl7pPr marL="2743200" algn="l" defTabSz="914400">
      <a:defRPr>
        <a:solidFill>
          <a:schemeClr val="tx1"/>
        </a:solidFill>
        <a:latin typeface="Arial Narrow"/>
        <a:ea typeface="+mn-ea"/>
        <a:cs typeface="Arial"/>
      </a:defRPr>
    </a:lvl7pPr>
    <a:lvl8pPr marL="3200400" algn="l" defTabSz="914400">
      <a:defRPr>
        <a:solidFill>
          <a:schemeClr val="tx1"/>
        </a:solidFill>
        <a:latin typeface="Arial Narrow"/>
        <a:ea typeface="+mn-ea"/>
        <a:cs typeface="Arial"/>
      </a:defRPr>
    </a:lvl8pPr>
    <a:lvl9pPr marL="3657600" algn="l" defTabSz="914400">
      <a:defRPr>
        <a:solidFill>
          <a:schemeClr val="tx1"/>
        </a:solidFill>
        <a:latin typeface="Arial Narrow"/>
        <a:ea typeface="+mn-ea"/>
        <a:cs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414" userDrawn="1">
          <p15:clr>
            <a:srgbClr val="A4A3A4"/>
          </p15:clr>
        </p15:guide>
        <p15:guide id="2" pos="149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00"/>
    <a:srgbClr val="1563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5" d="100"/>
          <a:sy n="65" d="100"/>
        </p:scale>
        <p:origin x="834" y="78"/>
      </p:cViewPr>
      <p:guideLst>
        <p:guide orient="horz" pos="414"/>
        <p:guide pos="149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49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EFCCA1-A8BB-432B-A92D-73CC81A24463}" type="datetimeFigureOut">
              <a:rPr lang="fr-FR" smtClean="0"/>
              <a:t>21/02/2024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8E1184-5B13-458D-ABA6-EE487F81823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72495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8E1184-5B13-458D-ABA6-EE487F818232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00534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8E1184-5B13-458D-ABA6-EE487F818232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67896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7E0566-3613-41EE-8D9D-1492052825EB}" type="slidenum">
              <a:rPr kumimoji="0" lang="fr-FR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fr-FR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98736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Sous-essai PRO en plein, sous-essai LEG en pointillés/hachures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7C28654-33CB-469D-84DF-80A908492F8F}" type="slidenum">
              <a:rPr kumimoji="0" lang="fr-FR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fr-FR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87322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0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Diapositive de titr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" name="Image 2" descr="visuel AnaEE france[version recommandée].pdf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8049685" y="0"/>
            <a:ext cx="4142316" cy="1379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re 3"/>
          <p:cNvSpPr>
            <a:spLocks noGrp="1"/>
          </p:cNvSpPr>
          <p:nvPr>
            <p:ph type="title"/>
          </p:nvPr>
        </p:nvSpPr>
        <p:spPr bwMode="auto">
          <a:xfrm>
            <a:off x="1028700" y="1836738"/>
            <a:ext cx="9925051" cy="1475031"/>
          </a:xfrm>
          <a:prstGeom prst="rect">
            <a:avLst/>
          </a:prstGeom>
        </p:spPr>
        <p:txBody>
          <a:bodyPr vert="horz" lIns="0" tIns="0" rIns="0" bIns="0"/>
          <a:lstStyle>
            <a:lvl1pPr algn="l">
              <a:defRPr sz="3600" cap="none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fr-FR"/>
              <a:t>Modifiez le style du titre</a:t>
            </a:r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0"/>
          </p:nvPr>
        </p:nvSpPr>
        <p:spPr bwMode="auto">
          <a:xfrm>
            <a:off x="1028700" y="3546475"/>
            <a:ext cx="9925051" cy="1611680"/>
          </a:xfrm>
          <a:prstGeom prst="rect">
            <a:avLst/>
          </a:prstGeom>
        </p:spPr>
        <p:txBody>
          <a:bodyPr vert="horz" wrap="square" lIns="0" tIns="0" rIns="0" bIns="0">
            <a:normAutofit/>
          </a:bodyPr>
          <a:lstStyle>
            <a:lvl1pPr marL="0" marR="0" indent="0" algn="l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defRPr sz="2400">
                <a:solidFill>
                  <a:schemeClr val="accent6"/>
                </a:solidFill>
                <a:latin typeface="Arial Narrow"/>
                <a:cs typeface="Arial Narrow"/>
              </a:defRPr>
            </a:lvl1pPr>
          </a:lstStyle>
          <a:p>
            <a:pPr lvl="0">
              <a:defRPr/>
            </a:pPr>
            <a:r>
              <a:rPr lang="fr-FR"/>
              <a:t>Modifiez les styles du texte du masque</a:t>
            </a:r>
            <a:endParaRPr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1"/>
          </p:nvPr>
        </p:nvSpPr>
        <p:spPr bwMode="auto">
          <a:xfrm>
            <a:off x="1028700" y="5842001"/>
            <a:ext cx="9925051" cy="441081"/>
          </a:xfrm>
          <a:prstGeom prst="rect">
            <a:avLst/>
          </a:prstGeom>
        </p:spPr>
        <p:txBody>
          <a:bodyPr vert="horz" lIns="0" rIns="0"/>
          <a:lstStyle>
            <a:lvl1pPr marL="0" indent="0">
              <a:buNone/>
              <a:tabLst>
                <a:tab pos="7443788" algn="r"/>
              </a:tabLst>
              <a:defRPr lang="fr-FR" sz="1800">
                <a:solidFill>
                  <a:schemeClr val="accent3">
                    <a:lumMod val="75000"/>
                  </a:schemeClr>
                </a:solidFill>
                <a:latin typeface="Arial Narrow"/>
                <a:ea typeface="+mn-ea"/>
                <a:cs typeface="Arial Narrow"/>
              </a:defRPr>
            </a:lvl1pPr>
          </a:lstStyle>
          <a:p>
            <a:pPr lvl="0">
              <a:defRPr/>
            </a:pPr>
            <a:r>
              <a:rPr lang="fr-FR"/>
              <a:t>Modifiez les styles du texte du masque</a:t>
            </a: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2336" y="1537860"/>
            <a:ext cx="4401589" cy="4351339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200"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45996" y="1537860"/>
            <a:ext cx="4401589" cy="4351339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200"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F91C4CC-48F8-459E-8260-CB6FFD7E8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192" y="149638"/>
            <a:ext cx="10216343" cy="888251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0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AFD9EB01-BC37-475E-8D86-8ADA8009556E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1122336" y="858842"/>
            <a:ext cx="9837199" cy="6790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7566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32252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2336" y="1537860"/>
            <a:ext cx="4330297" cy="81759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2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2336" y="2355454"/>
            <a:ext cx="4330297" cy="336939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04140" y="1537860"/>
            <a:ext cx="4351624" cy="81759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2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04140" y="2355454"/>
            <a:ext cx="4351624" cy="336939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F8A4CBC-A3CA-47B3-81F3-C727E0427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192" y="149638"/>
            <a:ext cx="10216343" cy="888251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0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B1D175C3-B714-432E-8A1F-D0A82822D0DC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1122336" y="858842"/>
            <a:ext cx="9837199" cy="6790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7566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10924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C31F39E2-47D4-4E2A-8889-FBAB04A15B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192" y="149638"/>
            <a:ext cx="10216343" cy="888251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0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19011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2604" y="581891"/>
            <a:ext cx="4109957" cy="910244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24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581891"/>
            <a:ext cx="6172200" cy="506245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1A161D90-8CEB-43C5-B5C5-E16450DD9099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1112060" y="1492139"/>
            <a:ext cx="3740501" cy="11014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7566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B498EB6-14FF-4794-BB07-42C86721F093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112060" y="2593571"/>
            <a:ext cx="3740501" cy="305077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1006148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581894"/>
            <a:ext cx="6172200" cy="503751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934FCCB7-9322-4303-8EEA-24D510DAF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604" y="581891"/>
            <a:ext cx="4109957" cy="910244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24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902AEB53-71C1-4969-9341-68037EF54F31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1112060" y="1492139"/>
            <a:ext cx="3740501" cy="11014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7566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98FA8FB2-CADF-4B7B-9982-D532987D5500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112060" y="2593571"/>
            <a:ext cx="3740501" cy="305077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0153486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660" y="1424048"/>
            <a:ext cx="9713421" cy="4413334"/>
          </a:xfrm>
          <a:prstGeom prst="rect">
            <a:avLst/>
          </a:prstGeom>
        </p:spPr>
        <p:txBody>
          <a:bodyPr vert="eaVert"/>
          <a:lstStyle>
            <a:lvl1pPr>
              <a:defRPr sz="2400"/>
            </a:lvl1pPr>
            <a:lvl2pPr>
              <a:defRPr sz="2200"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40E54DF-C1EA-4882-A6F1-99592839E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192" y="149638"/>
            <a:ext cx="10216343" cy="888251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0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81A144AD-A97F-4337-A396-D74ADA0CB30F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1122336" y="858842"/>
            <a:ext cx="9837199" cy="6790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7566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29543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8429" y="365132"/>
            <a:ext cx="1755371" cy="5811839"/>
          </a:xfrm>
          <a:prstGeom prst="rect">
            <a:avLst/>
          </a:prstGeom>
        </p:spPr>
        <p:txBody>
          <a:bodyPr vert="eaVert"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10" y="365132"/>
            <a:ext cx="8241047" cy="58118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F0C85A8C-AE66-4CB1-AC77-8A0677F197D5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 rot="5400000">
            <a:off x="6626017" y="2818371"/>
            <a:ext cx="5811839" cy="9053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7566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74622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7100-9D46-4033-B1F9-BD3451CEA3B3}" type="datetimeFigureOut">
              <a:rPr lang="fr-FR" smtClean="0"/>
              <a:t>21/02/2024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888A6-7F3F-4D8C-B4F5-89C9298DEB4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3676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3D948-9C57-4365-B297-311EBDE54FD9}" type="datetimeFigureOut">
              <a:rPr lang="fr-FR" smtClean="0"/>
              <a:t>21/02/2024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711C5-3AD8-4E54-9B28-B1BC9995D22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25344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Page class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8667" y="11746"/>
            <a:ext cx="11582399" cy="888251"/>
          </a:xfrm>
        </p:spPr>
        <p:txBody>
          <a:bodyPr anchor="ctr" anchorCtr="0">
            <a:normAutofit/>
          </a:bodyPr>
          <a:lstStyle>
            <a:lvl1pPr>
              <a:defRPr sz="30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99963" y="907144"/>
            <a:ext cx="11640456" cy="5152571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 marL="800100" indent="-342900"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endParaRPr lang="fr-FR" dirty="0"/>
          </a:p>
          <a:p>
            <a:pPr lvl="1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936244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Disposition personnalisé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age class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8667" y="11746"/>
            <a:ext cx="11582399" cy="888251"/>
          </a:xfrm>
        </p:spPr>
        <p:txBody>
          <a:bodyPr anchor="ctr" anchorCtr="0">
            <a:normAutofit/>
          </a:bodyPr>
          <a:lstStyle>
            <a:lvl1pPr>
              <a:defRPr sz="30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99963" y="907144"/>
            <a:ext cx="11640456" cy="5152571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 marL="800100" indent="-342900"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endParaRPr lang="fr-FR" dirty="0"/>
          </a:p>
          <a:p>
            <a:pPr lvl="1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541342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e du titre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t>Texte du titre</a:t>
            </a:r>
          </a:p>
        </p:txBody>
      </p:sp>
      <p:sp>
        <p:nvSpPr>
          <p:cNvPr id="26" name="Texte niveau 1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27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11933376" y="6540398"/>
            <a:ext cx="258624" cy="248306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39686227"/>
      </p:ext>
    </p:extLst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e de titre - Version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405A067-B49C-4F11-A938-80BC29FEEB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37638"/>
            <a:ext cx="4076700" cy="279082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C5A9449-A06C-4EA1-A540-CB2DC3C4934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9308" y="2862269"/>
            <a:ext cx="314325" cy="42862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A9A26A8-F041-4097-AF69-174D33070FC9}"/>
              </a:ext>
            </a:extLst>
          </p:cNvPr>
          <p:cNvSpPr/>
          <p:nvPr userDrawn="1"/>
        </p:nvSpPr>
        <p:spPr>
          <a:xfrm>
            <a:off x="0" y="5994603"/>
            <a:ext cx="12192000" cy="8645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 sz="1800">
              <a:ln>
                <a:noFill/>
              </a:ln>
              <a:solidFill>
                <a:schemeClr val="bg1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BF5AA71-3F4D-4E9E-BA5E-688B6C5A5C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01843" y="2767207"/>
            <a:ext cx="9144000" cy="1057708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 algn="l">
              <a:buFontTx/>
              <a:buNone/>
              <a:defRPr sz="36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74FC2D0F-6FA4-4470-9D28-7A04906292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01843" y="3634445"/>
            <a:ext cx="9144000" cy="65492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solidFill>
                  <a:srgbClr val="27566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grpSp>
        <p:nvGrpSpPr>
          <p:cNvPr id="2" name="Groupe 1"/>
          <p:cNvGrpSpPr/>
          <p:nvPr userDrawn="1"/>
        </p:nvGrpSpPr>
        <p:grpSpPr>
          <a:xfrm>
            <a:off x="2785043" y="634290"/>
            <a:ext cx="7696200" cy="1055705"/>
            <a:chOff x="2683443" y="4660444"/>
            <a:chExt cx="7696200" cy="1055705"/>
          </a:xfrm>
        </p:grpSpPr>
        <p:sp>
          <p:nvSpPr>
            <p:cNvPr id="13" name="ZoneTexte 12"/>
            <p:cNvSpPr txBox="1"/>
            <p:nvPr userDrawn="1"/>
          </p:nvSpPr>
          <p:spPr>
            <a:xfrm>
              <a:off x="5998823" y="4660444"/>
              <a:ext cx="438082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r-FR" sz="3200" b="1" kern="1200" dirty="0" smtClean="0">
                  <a:solidFill>
                    <a:srgbClr val="00A3A6"/>
                  </a:solidFill>
                  <a:latin typeface="Raleway SemiBold" panose="020B0703030101060003" pitchFamily="34" charset="0"/>
                  <a:ea typeface="+mj-ea"/>
                  <a:cs typeface="+mj-cs"/>
                </a:rPr>
                <a:t>UMR ECOSYS</a:t>
              </a:r>
            </a:p>
          </p:txBody>
        </p:sp>
        <p:sp>
          <p:nvSpPr>
            <p:cNvPr id="14" name="ZoneTexte 13"/>
            <p:cNvSpPr txBox="1"/>
            <p:nvPr userDrawn="1"/>
          </p:nvSpPr>
          <p:spPr>
            <a:xfrm>
              <a:off x="2683443" y="5346817"/>
              <a:ext cx="7696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44500" indent="0" algn="r" defTabSz="495300"/>
              <a:r>
                <a:rPr lang="fr-FR" sz="1800" b="1" kern="1200" spc="-100" dirty="0" smtClean="0">
                  <a:solidFill>
                    <a:srgbClr val="00A3A6"/>
                  </a:solidFill>
                  <a:latin typeface="Raleway SemiBold" panose="020B0703030101060003" pitchFamily="34" charset="0"/>
                  <a:ea typeface="+mj-ea"/>
                  <a:cs typeface="+mj-cs"/>
                </a:rPr>
                <a:t>Écologie</a:t>
              </a:r>
              <a:r>
                <a:rPr lang="fr-FR" sz="1800" b="1" kern="1200" spc="-100" baseline="0" dirty="0" smtClean="0">
                  <a:solidFill>
                    <a:srgbClr val="00A3A6"/>
                  </a:solidFill>
                  <a:latin typeface="Raleway SemiBold" panose="020B0703030101060003" pitchFamily="34" charset="0"/>
                  <a:ea typeface="+mj-ea"/>
                  <a:cs typeface="+mj-cs"/>
                </a:rPr>
                <a:t> fonctionnelle et écotoxicologie des agroécosystèmes</a:t>
              </a:r>
              <a:r>
                <a:rPr lang="fr-FR" sz="1800" b="1" kern="1200" spc="-100" dirty="0" smtClean="0">
                  <a:solidFill>
                    <a:srgbClr val="00A3A6"/>
                  </a:solidFill>
                  <a:latin typeface="Raleway SemiBold" panose="020B0703030101060003" pitchFamily="34" charset="0"/>
                  <a:ea typeface="+mj-ea"/>
                  <a:cs typeface="+mj-cs"/>
                </a:rPr>
                <a:t> </a:t>
              </a:r>
            </a:p>
          </p:txBody>
        </p:sp>
      </p:grpSp>
      <p:pic>
        <p:nvPicPr>
          <p:cNvPr id="10" name="Image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5645953"/>
            <a:ext cx="10058400" cy="898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8743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 - Version 2">
    <p:bg>
      <p:bgPr>
        <a:solidFill>
          <a:srgbClr val="00A3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A9A26A8-F041-4097-AF69-174D33070FC9}"/>
              </a:ext>
            </a:extLst>
          </p:cNvPr>
          <p:cNvSpPr/>
          <p:nvPr userDrawn="1"/>
        </p:nvSpPr>
        <p:spPr>
          <a:xfrm>
            <a:off x="0" y="5994603"/>
            <a:ext cx="12192000" cy="864524"/>
          </a:xfrm>
          <a:prstGeom prst="rect">
            <a:avLst/>
          </a:prstGeom>
          <a:solidFill>
            <a:srgbClr val="00A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 sz="1800">
              <a:ln>
                <a:noFill/>
              </a:ln>
              <a:solidFill>
                <a:schemeClr val="bg1"/>
              </a:solidFill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405A067-B49C-4F11-A938-80BC29FEEB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" y="2837638"/>
            <a:ext cx="4076190" cy="279047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C5A9449-A06C-4EA1-A540-CB2DC3C4934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9315" y="2825325"/>
            <a:ext cx="314286" cy="428572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EBF5AA71-3F4D-4E9E-BA5E-688B6C5A5C68}"/>
              </a:ext>
            </a:extLst>
          </p:cNvPr>
          <p:cNvSpPr>
            <a:spLocks noGrp="1"/>
          </p:cNvSpPr>
          <p:nvPr userDrawn="1">
            <p:ph type="ctrTitle"/>
          </p:nvPr>
        </p:nvSpPr>
        <p:spPr>
          <a:xfrm>
            <a:off x="2401843" y="2725043"/>
            <a:ext cx="9144000" cy="1057708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 algn="l">
              <a:buFontTx/>
              <a:buNone/>
              <a:defRPr sz="36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74FC2D0F-6FA4-4470-9D28-7A04906292D7}"/>
              </a:ext>
            </a:extLst>
          </p:cNvPr>
          <p:cNvSpPr>
            <a:spLocks noGrp="1"/>
          </p:cNvSpPr>
          <p:nvPr userDrawn="1">
            <p:ph type="subTitle" idx="1"/>
          </p:nvPr>
        </p:nvSpPr>
        <p:spPr>
          <a:xfrm>
            <a:off x="2401843" y="3634445"/>
            <a:ext cx="9144000" cy="65492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solidFill>
                  <a:srgbClr val="27566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grpSp>
        <p:nvGrpSpPr>
          <p:cNvPr id="2" name="Groupe 1"/>
          <p:cNvGrpSpPr/>
          <p:nvPr userDrawn="1"/>
        </p:nvGrpSpPr>
        <p:grpSpPr>
          <a:xfrm>
            <a:off x="-119990" y="736120"/>
            <a:ext cx="10599679" cy="954107"/>
            <a:chOff x="-143738" y="4685820"/>
            <a:chExt cx="10599679" cy="954107"/>
          </a:xfrm>
        </p:grpSpPr>
        <p:sp>
          <p:nvSpPr>
            <p:cNvPr id="10" name="ZoneTexte 9"/>
            <p:cNvSpPr txBox="1"/>
            <p:nvPr userDrawn="1"/>
          </p:nvSpPr>
          <p:spPr>
            <a:xfrm>
              <a:off x="4376305" y="4685820"/>
              <a:ext cx="603353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r-FR" sz="3200" b="1" kern="1200" dirty="0" smtClean="0">
                  <a:solidFill>
                    <a:schemeClr val="bg1"/>
                  </a:solidFill>
                  <a:latin typeface="Raleway SemiBold" panose="020B0703030101060003" pitchFamily="34" charset="0"/>
                  <a:ea typeface="+mj-ea"/>
                  <a:cs typeface="+mj-cs"/>
                </a:rPr>
                <a:t>UMR ECOSYS</a:t>
              </a:r>
            </a:p>
          </p:txBody>
        </p:sp>
        <p:sp>
          <p:nvSpPr>
            <p:cNvPr id="11" name="ZoneTexte 10"/>
            <p:cNvSpPr txBox="1"/>
            <p:nvPr userDrawn="1"/>
          </p:nvSpPr>
          <p:spPr>
            <a:xfrm>
              <a:off x="-143738" y="5270595"/>
              <a:ext cx="105996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44500" indent="0" algn="r" defTabSz="495300"/>
              <a:r>
                <a:rPr lang="fr-FR" sz="1800" b="1" kern="1200" spc="-100" dirty="0" smtClean="0">
                  <a:solidFill>
                    <a:schemeClr val="bg1"/>
                  </a:solidFill>
                  <a:latin typeface="Raleway SemiBold" panose="020B0703030101060003" pitchFamily="34" charset="0"/>
                  <a:ea typeface="+mj-ea"/>
                  <a:cs typeface="+mj-cs"/>
                </a:rPr>
                <a:t>Écologie</a:t>
              </a:r>
              <a:r>
                <a:rPr lang="fr-FR" sz="1800" b="1" kern="1200" spc="-100" baseline="0" dirty="0" smtClean="0">
                  <a:solidFill>
                    <a:schemeClr val="bg1"/>
                  </a:solidFill>
                  <a:latin typeface="Raleway SemiBold" panose="020B0703030101060003" pitchFamily="34" charset="0"/>
                  <a:ea typeface="+mj-ea"/>
                  <a:cs typeface="+mj-cs"/>
                </a:rPr>
                <a:t> fonctionnelle et écotoxicologie des agroécosystèmes</a:t>
              </a:r>
              <a:r>
                <a:rPr lang="fr-FR" sz="1800" b="1" kern="1200" spc="-100" dirty="0" smtClean="0">
                  <a:solidFill>
                    <a:schemeClr val="bg1"/>
                  </a:solidFill>
                  <a:latin typeface="Raleway SemiBold" panose="020B0703030101060003" pitchFamily="34" charset="0"/>
                  <a:ea typeface="+mj-ea"/>
                  <a:cs typeface="+mj-cs"/>
                </a:rPr>
                <a:t> </a:t>
              </a:r>
            </a:p>
          </p:txBody>
        </p:sp>
      </p:grpSp>
      <p:pic>
        <p:nvPicPr>
          <p:cNvPr id="16" name="Image 15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5645953"/>
            <a:ext cx="10058400" cy="89881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8F33C8C-4663-47F8-AAC2-AA7669DF27C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3275" y="5966825"/>
            <a:ext cx="1008000" cy="272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5768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2336" y="1747095"/>
            <a:ext cx="9724504" cy="4009911"/>
          </a:xfrm>
          <a:prstGeom prst="rect">
            <a:avLst/>
          </a:prstGeom>
        </p:spPr>
        <p:txBody>
          <a:bodyPr/>
          <a:lstStyle>
            <a:lvl1pPr>
              <a:defRPr sz="2400" b="0"/>
            </a:lvl1pPr>
            <a:lvl2pPr>
              <a:defRPr sz="2200"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40F9627-3E1A-4004-ABFB-AFCBC126ED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192" y="149638"/>
            <a:ext cx="10216343" cy="888251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0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EA145E71-E6DC-460B-BD9E-537A5B24AA29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1122336" y="858842"/>
            <a:ext cx="9837199" cy="6790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7566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pic>
        <p:nvPicPr>
          <p:cNvPr id="6" name="Imag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0976" y="6044556"/>
            <a:ext cx="7907197" cy="74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643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2336" y="1537860"/>
            <a:ext cx="4401589" cy="4351339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200"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45996" y="1537860"/>
            <a:ext cx="4401589" cy="4351339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200"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F91C4CC-48F8-459E-8260-CB6FFD7E8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192" y="149638"/>
            <a:ext cx="10216343" cy="888251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0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AFD9EB01-BC37-475E-8D86-8ADA8009556E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1122336" y="858842"/>
            <a:ext cx="9837199" cy="6790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7566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pic>
        <p:nvPicPr>
          <p:cNvPr id="7" name="Imag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0976" y="6044556"/>
            <a:ext cx="7907197" cy="74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7182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2336" y="1537860"/>
            <a:ext cx="4330297" cy="81759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2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2336" y="2355454"/>
            <a:ext cx="4330297" cy="336939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04140" y="1537860"/>
            <a:ext cx="4351624" cy="81759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2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04140" y="2355454"/>
            <a:ext cx="4351624" cy="336939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F8A4CBC-A3CA-47B3-81F3-C727E0427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192" y="149638"/>
            <a:ext cx="10216343" cy="888251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0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B1D175C3-B714-432E-8A1F-D0A82822D0DC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1122336" y="858842"/>
            <a:ext cx="9837199" cy="6790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7566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pic>
        <p:nvPicPr>
          <p:cNvPr id="9" name="Imag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0976" y="6044556"/>
            <a:ext cx="7907197" cy="74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04472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C31F39E2-47D4-4E2A-8889-FBAB04A15B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192" y="149638"/>
            <a:ext cx="10216343" cy="888251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0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pic>
        <p:nvPicPr>
          <p:cNvPr id="3" name="Imag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0976" y="6044556"/>
            <a:ext cx="7907197" cy="74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154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2604" y="581891"/>
            <a:ext cx="4109957" cy="910244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24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581891"/>
            <a:ext cx="6172200" cy="506245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1A161D90-8CEB-43C5-B5C5-E16450DD9099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1112060" y="1492139"/>
            <a:ext cx="3740501" cy="11014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7566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B498EB6-14FF-4794-BB07-42C86721F093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112060" y="2593571"/>
            <a:ext cx="3740501" cy="305077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7" name="Imag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0976" y="6044556"/>
            <a:ext cx="7907197" cy="74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7146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581894"/>
            <a:ext cx="6172200" cy="503751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934FCCB7-9322-4303-8EEA-24D510DAF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604" y="581891"/>
            <a:ext cx="4109957" cy="910244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24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902AEB53-71C1-4969-9341-68037EF54F31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1112060" y="1492139"/>
            <a:ext cx="3740501" cy="11014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7566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98FA8FB2-CADF-4B7B-9982-D532987D5500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112060" y="2593571"/>
            <a:ext cx="3740501" cy="305077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7" name="Imag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0976" y="6044556"/>
            <a:ext cx="7907197" cy="74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2409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1_Disposition personnalisé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660" y="1424048"/>
            <a:ext cx="9713421" cy="4413334"/>
          </a:xfrm>
          <a:prstGeom prst="rect">
            <a:avLst/>
          </a:prstGeom>
        </p:spPr>
        <p:txBody>
          <a:bodyPr vert="eaVert"/>
          <a:lstStyle>
            <a:lvl1pPr>
              <a:defRPr sz="2400"/>
            </a:lvl1pPr>
            <a:lvl2pPr>
              <a:defRPr sz="2200"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40E54DF-C1EA-4882-A6F1-99592839E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192" y="149638"/>
            <a:ext cx="10216343" cy="888251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0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81A144AD-A97F-4337-A396-D74ADA0CB30F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1122336" y="858842"/>
            <a:ext cx="9837199" cy="6790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7566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pic>
        <p:nvPicPr>
          <p:cNvPr id="6" name="Imag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0976" y="6044556"/>
            <a:ext cx="7907197" cy="74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06109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8429" y="365132"/>
            <a:ext cx="1755371" cy="5811839"/>
          </a:xfrm>
          <a:prstGeom prst="rect">
            <a:avLst/>
          </a:prstGeom>
        </p:spPr>
        <p:txBody>
          <a:bodyPr vert="eaVert"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10" y="365132"/>
            <a:ext cx="8241047" cy="58118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F0C85A8C-AE66-4CB1-AC77-8A0677F197D5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 rot="5400000">
            <a:off x="6626017" y="2818371"/>
            <a:ext cx="5811839" cy="9053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7566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pic>
        <p:nvPicPr>
          <p:cNvPr id="6" name="Imag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0976" y="6044556"/>
            <a:ext cx="7907197" cy="74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69885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18211" y="1537856"/>
            <a:ext cx="4401589" cy="4351338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1870" y="1537856"/>
            <a:ext cx="4401589" cy="4351338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049260C-DFCE-4742-A383-0E8E40516B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1109" y="149630"/>
            <a:ext cx="10216343" cy="888251"/>
          </a:xfrm>
        </p:spPr>
        <p:txBody>
          <a:bodyPr anchor="ctr" anchorCtr="0">
            <a:normAutofit/>
          </a:bodyPr>
          <a:lstStyle>
            <a:lvl1pPr>
              <a:defRPr sz="30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481FB95A-986F-409A-BA0C-DB98244D370D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1667278" y="858838"/>
            <a:ext cx="9680172" cy="679018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7566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pic>
        <p:nvPicPr>
          <p:cNvPr id="7" name="Imag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0976" y="6044556"/>
            <a:ext cx="7907197" cy="74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42360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2D72F5C4-C7B0-4DC4-859A-A0EF010A93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1109" y="149630"/>
            <a:ext cx="10216343" cy="888251"/>
          </a:xfrm>
        </p:spPr>
        <p:txBody>
          <a:bodyPr anchor="ctr" anchorCtr="0">
            <a:normAutofit/>
          </a:bodyPr>
          <a:lstStyle>
            <a:lvl1pPr>
              <a:defRPr sz="3000">
                <a:latin typeface="Raleway Light" panose="020B0403030101060003" pitchFamily="34" charset="0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pic>
        <p:nvPicPr>
          <p:cNvPr id="4" name="Imag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0976" y="6044556"/>
            <a:ext cx="7907197" cy="74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729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29296" y="1747089"/>
            <a:ext cx="9724504" cy="4009910"/>
          </a:xfrm>
        </p:spPr>
        <p:txBody>
          <a:bodyPr/>
          <a:lstStyle>
            <a:lvl1pPr>
              <a:defRPr sz="2400" b="0"/>
            </a:lvl1pPr>
            <a:lvl2pPr>
              <a:defRPr sz="2200"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00E4042-F103-41C7-A8C2-1E73691C4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1109" y="149630"/>
            <a:ext cx="10216343" cy="888251"/>
          </a:xfrm>
        </p:spPr>
        <p:txBody>
          <a:bodyPr anchor="ctr" anchorCtr="0">
            <a:normAutofit/>
          </a:bodyPr>
          <a:lstStyle>
            <a:lvl1pPr>
              <a:defRPr sz="30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3D16F62D-3288-44C0-94E9-C3D02F2826CC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1667278" y="858838"/>
            <a:ext cx="9680172" cy="679018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7566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2167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Page intermédi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920240"/>
            <a:ext cx="12192000" cy="1057708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161463"/>
            <a:ext cx="9144000" cy="1684857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27566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48530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age class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1109" y="149630"/>
            <a:ext cx="10216343" cy="888251"/>
          </a:xfrm>
        </p:spPr>
        <p:txBody>
          <a:bodyPr anchor="ctr" anchorCtr="0">
            <a:normAutofit/>
          </a:bodyPr>
          <a:lstStyle>
            <a:lvl1pPr>
              <a:defRPr sz="30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7278" y="1537856"/>
            <a:ext cx="9680172" cy="4006733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C77E12C6-00F3-439F-A2FE-1D2F0A604A8D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1667278" y="858838"/>
            <a:ext cx="9680171" cy="679018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7566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0760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userDrawn="1">
  <p:cSld name="Titre et contenu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>
          <a:xfrm>
            <a:off x="816865" y="228600"/>
            <a:ext cx="10871199" cy="9906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fr-FR"/>
              <a:t>Modifiez le style du titre</a:t>
            </a:r>
            <a:endParaRPr lang="en-US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 bwMode="auto">
          <a:xfrm>
            <a:off x="816865" y="1600200"/>
            <a:ext cx="10871199" cy="4495800"/>
          </a:xfrm>
          <a:prstGeom prst="rect">
            <a:avLst/>
          </a:prstGeom>
        </p:spPr>
        <p:txBody>
          <a:bodyPr/>
          <a:lstStyle/>
          <a:p>
            <a:pPr lvl="0">
              <a:defRPr/>
            </a:pPr>
            <a:r>
              <a:rPr lang="fr-FR"/>
              <a:t>Modifiez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13"/>
          <p:cNvSpPr>
            <a:spLocks noGrp="1"/>
          </p:cNvSpPr>
          <p:nvPr>
            <p:ph type="dt" sz="half" idx="10"/>
          </p:nvPr>
        </p:nvSpPr>
        <p:spPr bwMode="auto">
          <a:xfrm>
            <a:off x="8128000" y="6248401"/>
            <a:ext cx="3556000" cy="365125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59520407-E359-43AA-A11D-C96E2825E1A2}" type="datetimeFigureOut">
              <a:rPr lang="fr-FR"/>
              <a:t>21/02/2024</a:t>
            </a:fld>
            <a:endParaRPr lang="fr-FR"/>
          </a:p>
        </p:txBody>
      </p:sp>
      <p:sp>
        <p:nvSpPr>
          <p:cNvPr id="5" name="Espace réservé du pied de page 2"/>
          <p:cNvSpPr>
            <a:spLocks noGrp="1"/>
          </p:cNvSpPr>
          <p:nvPr>
            <p:ph type="ftr" sz="quarter" idx="11"/>
          </p:nvPr>
        </p:nvSpPr>
        <p:spPr bwMode="auto">
          <a:xfrm>
            <a:off x="812801" y="6248401"/>
            <a:ext cx="7228417" cy="365125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22"/>
          <p:cNvSpPr>
            <a:spLocks noGrp="1"/>
          </p:cNvSpPr>
          <p:nvPr>
            <p:ph type="sldNum" sz="quarter" idx="12"/>
          </p:nvPr>
        </p:nvSpPr>
        <p:spPr bwMode="auto">
          <a:xfrm>
            <a:off x="0" y="1271588"/>
            <a:ext cx="711200" cy="244475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0E6EA89C-AF8B-4E74-ADA3-8F73AE322BE8}" type="slidenum">
              <a:rPr lang="fr-FR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age couran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0"/>
            <a:ext cx="12192000" cy="740701"/>
          </a:xfrm>
          <a:prstGeom prst="rect">
            <a:avLst/>
          </a:prstGeom>
          <a:solidFill>
            <a:srgbClr val="00A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space réservé du numéro de diapositive 3"/>
          <p:cNvSpPr txBox="1">
            <a:spLocks/>
          </p:cNvSpPr>
          <p:nvPr userDrawn="1"/>
        </p:nvSpPr>
        <p:spPr>
          <a:xfrm>
            <a:off x="10689383" y="191981"/>
            <a:ext cx="1498303" cy="332513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BE" sz="2133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</a:t>
            </a:r>
            <a:fld id="{CF4668DC-857F-487D-BFFA-8C0CA5037977}" type="slidenum">
              <a:rPr lang="fr-BE" sz="2133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pPr algn="r"/>
              <a:t>‹N°›</a:t>
            </a:fld>
            <a:endParaRPr lang="fr-BE" sz="2133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8F33C8C-4663-47F8-AAC2-AA7669DF27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146563"/>
            <a:ext cx="1567296" cy="423351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EBF5AA71-3F4D-4E9E-BA5E-688B6C5A5C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73611" y="146563"/>
            <a:ext cx="9144000" cy="603632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 algn="l">
              <a:buFontTx/>
              <a:buNone/>
              <a:defRPr sz="2667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0"/>
          </p:nvPr>
        </p:nvSpPr>
        <p:spPr>
          <a:xfrm>
            <a:off x="431800" y="1028701"/>
            <a:ext cx="11328400" cy="5568951"/>
          </a:xfrm>
          <a:prstGeom prst="rect">
            <a:avLst/>
          </a:prstGeom>
        </p:spPr>
        <p:txBody>
          <a:bodyPr/>
          <a:lstStyle>
            <a:lvl1pPr>
              <a:defRPr sz="2400" b="1"/>
            </a:lvl1pPr>
            <a:lvl2pPr>
              <a:defRPr sz="2133" b="1"/>
            </a:lvl2pPr>
            <a:lvl3pPr>
              <a:defRPr sz="2133" i="1"/>
            </a:lvl3pPr>
            <a:lvl4pPr>
              <a:defRPr sz="1867"/>
            </a:lvl4pPr>
            <a:lvl5pPr>
              <a:defRPr sz="1600"/>
            </a:lvl5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4741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e de titre - Version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405A067-B49C-4F11-A938-80BC29FEEB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94290"/>
            <a:ext cx="4076700" cy="279082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C5A9449-A06C-4EA1-A540-CB2DC3C4934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9308" y="2418921"/>
            <a:ext cx="314325" cy="42862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A9A26A8-F041-4097-AF69-174D33070FC9}"/>
              </a:ext>
            </a:extLst>
          </p:cNvPr>
          <p:cNvSpPr/>
          <p:nvPr userDrawn="1"/>
        </p:nvSpPr>
        <p:spPr>
          <a:xfrm>
            <a:off x="0" y="5994603"/>
            <a:ext cx="12192000" cy="8645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 sz="1800">
              <a:ln>
                <a:noFill/>
              </a:ln>
              <a:solidFill>
                <a:schemeClr val="bg1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BF5AA71-3F4D-4E9E-BA5E-688B6C5A5C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01843" y="2323859"/>
            <a:ext cx="9144000" cy="1057708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 algn="l">
              <a:buFontTx/>
              <a:buNone/>
              <a:defRPr sz="36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74FC2D0F-6FA4-4470-9D28-7A04906292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01843" y="3191097"/>
            <a:ext cx="9144000" cy="65492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solidFill>
                  <a:srgbClr val="27566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pic>
        <p:nvPicPr>
          <p:cNvPr id="3" name="Image 2" descr="Une image contenant dessin, signe&#10;&#10;Description générée automatiquement">
            <a:extLst>
              <a:ext uri="{FF2B5EF4-FFF2-40B4-BE49-F238E27FC236}">
                <a16:creationId xmlns:a16="http://schemas.microsoft.com/office/drawing/2014/main" id="{D18E85FD-4D63-460A-8FAE-B85C5520CB8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843" y="5628463"/>
            <a:ext cx="2286000" cy="897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3742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 - Version 2">
    <p:bg>
      <p:bgPr>
        <a:solidFill>
          <a:srgbClr val="00A3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48F33C8C-4663-47F8-AAC2-AA7669DF27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852" y="1272218"/>
            <a:ext cx="1546667" cy="41777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405A067-B49C-4F11-A938-80BC29FEEB6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" y="2837638"/>
            <a:ext cx="4076190" cy="279047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C5A9449-A06C-4EA1-A540-CB2DC3C4934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9315" y="2825325"/>
            <a:ext cx="314286" cy="42857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A9A26A8-F041-4097-AF69-174D33070FC9}"/>
              </a:ext>
            </a:extLst>
          </p:cNvPr>
          <p:cNvSpPr/>
          <p:nvPr userDrawn="1"/>
        </p:nvSpPr>
        <p:spPr>
          <a:xfrm>
            <a:off x="0" y="5994603"/>
            <a:ext cx="12192000" cy="864524"/>
          </a:xfrm>
          <a:prstGeom prst="rect">
            <a:avLst/>
          </a:prstGeom>
          <a:solidFill>
            <a:srgbClr val="00A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 sz="1800">
              <a:ln>
                <a:noFill/>
              </a:ln>
              <a:solidFill>
                <a:schemeClr val="bg1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BF5AA71-3F4D-4E9E-BA5E-688B6C5A5C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01843" y="2767207"/>
            <a:ext cx="9144000" cy="1057708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 algn="l">
              <a:buFontTx/>
              <a:buNone/>
              <a:defRPr sz="36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74FC2D0F-6FA4-4470-9D28-7A04906292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01843" y="3634445"/>
            <a:ext cx="9144000" cy="65492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solidFill>
                  <a:srgbClr val="27566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35099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age class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192" y="149638"/>
            <a:ext cx="10216343" cy="888251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0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2345" y="1537856"/>
            <a:ext cx="9680172" cy="40067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C77E12C6-00F3-439F-A2FE-1D2F0A604A8D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1122336" y="858842"/>
            <a:ext cx="9680171" cy="6790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7566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54646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2336" y="1747095"/>
            <a:ext cx="9724504" cy="4009911"/>
          </a:xfrm>
          <a:prstGeom prst="rect">
            <a:avLst/>
          </a:prstGeom>
        </p:spPr>
        <p:txBody>
          <a:bodyPr/>
          <a:lstStyle>
            <a:lvl1pPr>
              <a:defRPr sz="2400" b="0"/>
            </a:lvl1pPr>
            <a:lvl2pPr>
              <a:defRPr sz="2200"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40F9627-3E1A-4004-ABFB-AFCBC126ED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192" y="149638"/>
            <a:ext cx="10216343" cy="888251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0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EA145E71-E6DC-460B-BD9E-537A5B24AA29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1122336" y="858842"/>
            <a:ext cx="9837199" cy="6790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7566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8867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15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18" Type="http://schemas.openxmlformats.org/officeDocument/2006/relationships/image" Target="../media/image5.png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3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Image 6" descr="fond-de-page.jpg"/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0" y="4895851"/>
            <a:ext cx="12192000" cy="197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 algn="ctr" defTabSz="457200">
        <a:spcBef>
          <a:spcPts val="0"/>
        </a:spcBef>
        <a:spcAft>
          <a:spcPts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>
        <a:spcBef>
          <a:spcPts val="0"/>
        </a:spcBef>
        <a:spcAft>
          <a:spcPts val="0"/>
        </a:spcAft>
        <a:defRPr sz="4400">
          <a:solidFill>
            <a:schemeClr val="tx1"/>
          </a:solidFill>
          <a:latin typeface="Arial Narrow"/>
        </a:defRPr>
      </a:lvl2pPr>
      <a:lvl3pPr algn="ctr" defTabSz="457200">
        <a:spcBef>
          <a:spcPts val="0"/>
        </a:spcBef>
        <a:spcAft>
          <a:spcPts val="0"/>
        </a:spcAft>
        <a:defRPr sz="4400">
          <a:solidFill>
            <a:schemeClr val="tx1"/>
          </a:solidFill>
          <a:latin typeface="Arial Narrow"/>
        </a:defRPr>
      </a:lvl3pPr>
      <a:lvl4pPr algn="ctr" defTabSz="457200">
        <a:spcBef>
          <a:spcPts val="0"/>
        </a:spcBef>
        <a:spcAft>
          <a:spcPts val="0"/>
        </a:spcAft>
        <a:defRPr sz="4400">
          <a:solidFill>
            <a:schemeClr val="tx1"/>
          </a:solidFill>
          <a:latin typeface="Arial Narrow"/>
        </a:defRPr>
      </a:lvl4pPr>
      <a:lvl5pPr algn="ctr" defTabSz="457200">
        <a:spcBef>
          <a:spcPts val="0"/>
        </a:spcBef>
        <a:spcAft>
          <a:spcPts val="0"/>
        </a:spcAft>
        <a:defRPr sz="4400">
          <a:solidFill>
            <a:schemeClr val="tx1"/>
          </a:solidFill>
          <a:latin typeface="Arial Narrow"/>
        </a:defRPr>
      </a:lvl5pPr>
      <a:lvl6pPr marL="457200" algn="ctr" defTabSz="457200">
        <a:spcBef>
          <a:spcPts val="0"/>
        </a:spcBef>
        <a:spcAft>
          <a:spcPts val="0"/>
        </a:spcAft>
        <a:defRPr sz="4400">
          <a:solidFill>
            <a:schemeClr val="tx1"/>
          </a:solidFill>
          <a:latin typeface="Arial Narrow"/>
        </a:defRPr>
      </a:lvl6pPr>
      <a:lvl7pPr marL="914400" algn="ctr" defTabSz="457200">
        <a:spcBef>
          <a:spcPts val="0"/>
        </a:spcBef>
        <a:spcAft>
          <a:spcPts val="0"/>
        </a:spcAft>
        <a:defRPr sz="4400">
          <a:solidFill>
            <a:schemeClr val="tx1"/>
          </a:solidFill>
          <a:latin typeface="Arial Narrow"/>
        </a:defRPr>
      </a:lvl7pPr>
      <a:lvl8pPr marL="1371600" algn="ctr" defTabSz="457200">
        <a:spcBef>
          <a:spcPts val="0"/>
        </a:spcBef>
        <a:spcAft>
          <a:spcPts val="0"/>
        </a:spcAft>
        <a:defRPr sz="4400">
          <a:solidFill>
            <a:schemeClr val="tx1"/>
          </a:solidFill>
          <a:latin typeface="Arial Narrow"/>
        </a:defRPr>
      </a:lvl8pPr>
      <a:lvl9pPr marL="1828800" algn="ctr" defTabSz="457200">
        <a:spcBef>
          <a:spcPts val="0"/>
        </a:spcBef>
        <a:spcAft>
          <a:spcPts val="0"/>
        </a:spcAft>
        <a:defRPr sz="4400">
          <a:solidFill>
            <a:schemeClr val="tx1"/>
          </a:solidFill>
          <a:latin typeface="Arial Narrow"/>
        </a:defRPr>
      </a:lvl9pPr>
    </p:titleStyle>
    <p:bodyStyle>
      <a:lvl1pPr marL="342900" indent="-342900" algn="l" defTabSz="457200">
        <a:spcBef>
          <a:spcPts val="0"/>
        </a:spcBef>
        <a:spcAft>
          <a:spcPts val="0"/>
        </a:spcAft>
        <a:buFont typeface="Arial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>
        <a:spcBef>
          <a:spcPts val="0"/>
        </a:spcBef>
        <a:spcAft>
          <a:spcPts val="0"/>
        </a:spcAft>
        <a:buFont typeface="Arial"/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>
        <a:spcBef>
          <a:spcPts val="0"/>
        </a:spcBef>
        <a:spcAft>
          <a:spcPts val="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>
        <a:spcBef>
          <a:spcPts val="0"/>
        </a:spcBef>
        <a:spcAft>
          <a:spcPts val="0"/>
        </a:spcAft>
        <a:buFont typeface="Arial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>
        <a:spcBef>
          <a:spcPts val="0"/>
        </a:spcBef>
        <a:spcAft>
          <a:spcPts val="0"/>
        </a:spcAft>
        <a:buFont typeface="Arial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83984AF6-CFFF-410E-AD4D-4FAE1D461E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765405"/>
          </a:xfrm>
          <a:prstGeom prst="rect">
            <a:avLst/>
          </a:prstGeom>
        </p:spPr>
        <p:txBody>
          <a:bodyPr vert="horz" lIns="0" tIns="4680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2D6F15B8-BCC4-4139-B523-9F37938B7A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424045"/>
            <a:ext cx="7886700" cy="20049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85EF67C-DB3C-4ADC-829F-14D87A8664F8}"/>
              </a:ext>
            </a:extLst>
          </p:cNvPr>
          <p:cNvSpPr txBox="1"/>
          <p:nvPr userDrawn="1"/>
        </p:nvSpPr>
        <p:spPr>
          <a:xfrm>
            <a:off x="9923119" y="6337738"/>
            <a:ext cx="20889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 b="0" dirty="0">
                <a:solidFill>
                  <a:srgbClr val="00A3A6"/>
                </a:solidFill>
                <a:latin typeface="Raleway" panose="020B0503030101060003" pitchFamily="34" charset="0"/>
              </a:rPr>
              <a:t>p. </a:t>
            </a:r>
            <a:fld id="{10B4F56D-375A-4CA4-ABA3-E73F3ECBB440}" type="slidenum">
              <a:rPr lang="fr-FR" sz="1200" b="0" smtClean="0">
                <a:solidFill>
                  <a:srgbClr val="00A3A6"/>
                </a:solidFill>
                <a:latin typeface="Raleway" panose="020B0503030101060003" pitchFamily="34" charset="0"/>
              </a:rPr>
              <a:pPr algn="r"/>
              <a:t>‹N°›</a:t>
            </a:fld>
            <a:endParaRPr lang="fr-FR" sz="1200" b="0" dirty="0">
              <a:solidFill>
                <a:srgbClr val="00A3A6"/>
              </a:solidFill>
              <a:latin typeface="Raleway" panose="020B0503030101060003" pitchFamily="34" charset="0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C31A273F-8B3B-4FFA-A6A7-5A556F5FD6D4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76187"/>
            <a:ext cx="2000250" cy="80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686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86" r:id="rId16"/>
  </p:sldLayoutIdLst>
  <p:txStyles>
    <p:titleStyle>
      <a:lvl1pPr marL="457200" indent="-457200" algn="l" defTabSz="914400" rtl="0" eaLnBrk="1" latinLnBrk="0" hangingPunct="1">
        <a:lnSpc>
          <a:spcPct val="90000"/>
        </a:lnSpc>
        <a:spcBef>
          <a:spcPct val="0"/>
        </a:spcBef>
        <a:buFontTx/>
        <a:buBlip>
          <a:blip r:embed="rId19"/>
        </a:buBlip>
        <a:defRPr sz="3000" b="1" kern="1200">
          <a:solidFill>
            <a:srgbClr val="00A3A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600" kern="1200">
          <a:solidFill>
            <a:srgbClr val="00A3A6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83984AF6-CFFF-410E-AD4D-4FAE1D461E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765405"/>
          </a:xfrm>
          <a:prstGeom prst="rect">
            <a:avLst/>
          </a:prstGeom>
        </p:spPr>
        <p:txBody>
          <a:bodyPr vert="horz" lIns="0" tIns="4680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2D6F15B8-BCC4-4139-B523-9F37938B7A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424045"/>
            <a:ext cx="7886700" cy="20049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85EF67C-DB3C-4ADC-829F-14D87A8664F8}"/>
              </a:ext>
            </a:extLst>
          </p:cNvPr>
          <p:cNvSpPr txBox="1"/>
          <p:nvPr userDrawn="1"/>
        </p:nvSpPr>
        <p:spPr>
          <a:xfrm>
            <a:off x="9923119" y="6337738"/>
            <a:ext cx="20889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 b="0" dirty="0">
                <a:solidFill>
                  <a:srgbClr val="00A3A6"/>
                </a:solidFill>
                <a:latin typeface="Raleway" panose="020B0503030101060003" pitchFamily="34" charset="0"/>
              </a:rPr>
              <a:t>p. </a:t>
            </a:r>
            <a:fld id="{10B4F56D-375A-4CA4-ABA3-E73F3ECBB440}" type="slidenum">
              <a:rPr lang="fr-FR" sz="1200" b="0" smtClean="0">
                <a:solidFill>
                  <a:srgbClr val="00A3A6"/>
                </a:solidFill>
                <a:latin typeface="Raleway" panose="020B0503030101060003" pitchFamily="34" charset="0"/>
              </a:rPr>
              <a:pPr algn="r"/>
              <a:t>‹N°›</a:t>
            </a:fld>
            <a:endParaRPr lang="fr-FR" sz="1200" b="0" dirty="0">
              <a:solidFill>
                <a:srgbClr val="00A3A6"/>
              </a:solidFill>
              <a:latin typeface="Raleway" panose="020B0503030101060003" pitchFamily="34" charset="0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C31A273F-8B3B-4FFA-A6A7-5A556F5FD6D4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76187"/>
            <a:ext cx="2000250" cy="800100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DB30FD33-E435-4A46-B168-E07C4F5FE24A}"/>
              </a:ext>
            </a:extLst>
          </p:cNvPr>
          <p:cNvSpPr txBox="1"/>
          <p:nvPr userDrawn="1"/>
        </p:nvSpPr>
        <p:spPr>
          <a:xfrm>
            <a:off x="1142999" y="6350734"/>
            <a:ext cx="671611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 smtClean="0">
                <a:solidFill>
                  <a:srgbClr val="275662"/>
                </a:solidFill>
                <a:latin typeface="+mn-lt"/>
              </a:rPr>
              <a:t>CoPil QualiAgro – Synthèse résultats</a:t>
            </a:r>
            <a:endParaRPr lang="fr-FR" sz="1000" dirty="0">
              <a:solidFill>
                <a:srgbClr val="275662"/>
              </a:solidFill>
              <a:latin typeface="+mn-lt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8EB41401-1E18-450D-B56F-5BE5E627703C}"/>
              </a:ext>
            </a:extLst>
          </p:cNvPr>
          <p:cNvSpPr txBox="1"/>
          <p:nvPr userDrawn="1"/>
        </p:nvSpPr>
        <p:spPr>
          <a:xfrm>
            <a:off x="1142999" y="6533137"/>
            <a:ext cx="671611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 smtClean="0">
                <a:solidFill>
                  <a:srgbClr val="00A3A6"/>
                </a:solidFill>
                <a:latin typeface="+mj-lt"/>
              </a:rPr>
              <a:t>05/02/2021 – C.</a:t>
            </a:r>
            <a:r>
              <a:rPr lang="fr-FR" sz="1000" baseline="0" dirty="0" smtClean="0">
                <a:solidFill>
                  <a:srgbClr val="00A3A6"/>
                </a:solidFill>
                <a:latin typeface="+mj-lt"/>
              </a:rPr>
              <a:t> </a:t>
            </a:r>
            <a:r>
              <a:rPr lang="fr-FR" sz="1000" dirty="0" smtClean="0">
                <a:solidFill>
                  <a:srgbClr val="00A3A6"/>
                </a:solidFill>
                <a:latin typeface="+mj-lt"/>
              </a:rPr>
              <a:t>Resseguier, S. Houot</a:t>
            </a:r>
            <a:endParaRPr lang="fr-FR" sz="1000" dirty="0">
              <a:solidFill>
                <a:srgbClr val="00A3A6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22718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  <p:sldLayoutId id="2147483684" r:id="rId14"/>
    <p:sldLayoutId id="2147483685" r:id="rId15"/>
  </p:sldLayoutIdLst>
  <p:timing>
    <p:tnLst>
      <p:par>
        <p:cTn id="1" dur="indefinite" restart="never" nodeType="tmRoot"/>
      </p:par>
    </p:tnLst>
  </p:timing>
  <p:txStyles>
    <p:titleStyle>
      <a:lvl1pPr marL="457200" indent="-457200" algn="l" defTabSz="914400" rtl="0" eaLnBrk="1" latinLnBrk="0" hangingPunct="1">
        <a:lnSpc>
          <a:spcPct val="90000"/>
        </a:lnSpc>
        <a:spcBef>
          <a:spcPct val="0"/>
        </a:spcBef>
        <a:buFontTx/>
        <a:buBlip>
          <a:blip r:embed="rId18"/>
        </a:buBlip>
        <a:defRPr sz="3000" b="1" kern="1200">
          <a:solidFill>
            <a:srgbClr val="00A3A6"/>
          </a:solidFill>
          <a:latin typeface="Raleway Light" panose="020B0403030101060003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600" kern="1200">
          <a:solidFill>
            <a:srgbClr val="00A3A6"/>
          </a:solidFill>
          <a:latin typeface="Raleway" panose="020B0503030101060003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Raleway" panose="020B0503030101060003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Raleway" panose="020B0503030101060003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aleway" panose="020B0503030101060003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aleway" panose="020B0503030101060003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g"/><Relationship Id="rId3" Type="http://schemas.openxmlformats.org/officeDocument/2006/relationships/image" Target="../media/image12.jpg"/><Relationship Id="rId7" Type="http://schemas.openxmlformats.org/officeDocument/2006/relationships/image" Target="../media/image16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g"/><Relationship Id="rId5" Type="http://schemas.openxmlformats.org/officeDocument/2006/relationships/image" Target="../media/image14.png"/><Relationship Id="rId10" Type="http://schemas.openxmlformats.org/officeDocument/2006/relationships/image" Target="../media/image19.jpg"/><Relationship Id="rId4" Type="http://schemas.openxmlformats.org/officeDocument/2006/relationships/image" Target="../media/image13.jpg"/><Relationship Id="rId9" Type="http://schemas.openxmlformats.org/officeDocument/2006/relationships/image" Target="../media/image18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5.emf"/><Relationship Id="rId4" Type="http://schemas.openxmlformats.org/officeDocument/2006/relationships/image" Target="../media/image44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46.jp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6.jp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7" Type="http://schemas.openxmlformats.org/officeDocument/2006/relationships/image" Target="../media/image62.jp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jpeg"/><Relationship Id="rId3" Type="http://schemas.openxmlformats.org/officeDocument/2006/relationships/image" Target="../media/image64.jpeg"/><Relationship Id="rId7" Type="http://schemas.openxmlformats.org/officeDocument/2006/relationships/image" Target="../media/image68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7.png"/><Relationship Id="rId5" Type="http://schemas.openxmlformats.org/officeDocument/2006/relationships/image" Target="../media/image66.jpeg"/><Relationship Id="rId10" Type="http://schemas.openxmlformats.org/officeDocument/2006/relationships/image" Target="../media/image71.jpeg"/><Relationship Id="rId4" Type="http://schemas.openxmlformats.org/officeDocument/2006/relationships/image" Target="../media/image65.jpeg"/><Relationship Id="rId9" Type="http://schemas.openxmlformats.org/officeDocument/2006/relationships/image" Target="../media/image7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74.png"/><Relationship Id="rId7" Type="http://schemas.openxmlformats.org/officeDocument/2006/relationships/image" Target="../media/image78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75.png"/><Relationship Id="rId7" Type="http://schemas.openxmlformats.org/officeDocument/2006/relationships/image" Target="../media/image78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7.xml"/><Relationship Id="rId6" Type="http://schemas.openxmlformats.org/officeDocument/2006/relationships/hyperlink" Target="https://www6.inrae.fr/valor-pro" TargetMode="External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2.jpeg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3.png"/><Relationship Id="rId4" Type="http://schemas.openxmlformats.org/officeDocument/2006/relationships/image" Target="../media/image2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g"/><Relationship Id="rId3" Type="http://schemas.openxmlformats.org/officeDocument/2006/relationships/image" Target="../media/image31.jpg"/><Relationship Id="rId7" Type="http://schemas.openxmlformats.org/officeDocument/2006/relationships/image" Target="../media/image35.jp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4.jpg"/><Relationship Id="rId5" Type="http://schemas.openxmlformats.org/officeDocument/2006/relationships/image" Target="../media/image33.jpg"/><Relationship Id="rId10" Type="http://schemas.openxmlformats.org/officeDocument/2006/relationships/image" Target="../media/image38.jpeg"/><Relationship Id="rId4" Type="http://schemas.openxmlformats.org/officeDocument/2006/relationships/image" Target="../media/image32.jpg"/><Relationship Id="rId9" Type="http://schemas.openxmlformats.org/officeDocument/2006/relationships/image" Target="../media/image37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2.jpg"/><Relationship Id="rId5" Type="http://schemas.openxmlformats.org/officeDocument/2006/relationships/image" Target="../media/image41.png"/><Relationship Id="rId4" Type="http://schemas.openxmlformats.org/officeDocument/2006/relationships/image" Target="../media/image4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2290" name="Image 1" descr="visuel AnaEE france[version recommandée].pdf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9259614" y="138986"/>
            <a:ext cx="2680666" cy="11903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Titre 3"/>
          <p:cNvSpPr txBox="1"/>
          <p:nvPr/>
        </p:nvSpPr>
        <p:spPr bwMode="auto">
          <a:xfrm>
            <a:off x="2262072" y="1646239"/>
            <a:ext cx="7759158" cy="1474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>
              <a:lnSpc>
                <a:spcPts val="5400"/>
              </a:lnSpc>
              <a:defRPr/>
            </a:pPr>
            <a:r>
              <a:rPr lang="fr-FR" sz="4000" b="1" dirty="0">
                <a:solidFill>
                  <a:schemeClr val="tx2"/>
                </a:solidFill>
                <a:latin typeface="Calibri"/>
              </a:rPr>
              <a:t>Infrastructure nationale en biologie</a:t>
            </a:r>
            <a:endParaRPr dirty="0"/>
          </a:p>
          <a:p>
            <a:pPr algn="ctr">
              <a:lnSpc>
                <a:spcPts val="5400"/>
              </a:lnSpc>
              <a:defRPr/>
            </a:pPr>
            <a:r>
              <a:rPr lang="fr-FR" sz="4000" b="1" dirty="0" err="1">
                <a:solidFill>
                  <a:schemeClr val="tx2"/>
                </a:solidFill>
                <a:latin typeface="Calibri"/>
              </a:rPr>
              <a:t>AnaEE</a:t>
            </a:r>
            <a:r>
              <a:rPr lang="fr-FR" sz="4000" b="1" dirty="0">
                <a:solidFill>
                  <a:schemeClr val="tx2"/>
                </a:solidFill>
                <a:latin typeface="Calibri"/>
              </a:rPr>
              <a:t>-France</a:t>
            </a:r>
            <a:endParaRPr dirty="0"/>
          </a:p>
        </p:txBody>
      </p:sp>
      <p:sp>
        <p:nvSpPr>
          <p:cNvPr id="12292" name="Espace réservé du texte 5"/>
          <p:cNvSpPr txBox="1"/>
          <p:nvPr/>
        </p:nvSpPr>
        <p:spPr bwMode="auto">
          <a:xfrm>
            <a:off x="1654399" y="3045473"/>
            <a:ext cx="8919013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>
              <a:buFont typeface="Arial"/>
              <a:buNone/>
              <a:defRPr/>
            </a:pPr>
            <a:r>
              <a:rPr lang="fr-FR" sz="3200" dirty="0" smtClean="0">
                <a:solidFill>
                  <a:srgbClr val="7DB4DA"/>
                </a:solidFill>
                <a:latin typeface="Calibri"/>
              </a:rPr>
              <a:t>Analyses et Expérimentations sur les Ecosystèmes </a:t>
            </a:r>
            <a:endParaRPr dirty="0"/>
          </a:p>
        </p:txBody>
      </p:sp>
      <p:sp>
        <p:nvSpPr>
          <p:cNvPr id="12293" name="Espace réservé du texte 2"/>
          <p:cNvSpPr txBox="1"/>
          <p:nvPr/>
        </p:nvSpPr>
        <p:spPr bwMode="auto">
          <a:xfrm>
            <a:off x="8277397" y="5526692"/>
            <a:ext cx="3707782" cy="44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pPr>
              <a:tabLst>
                <a:tab pos="7443788" algn="r"/>
              </a:tabLst>
              <a:defRPr/>
            </a:pPr>
            <a:r>
              <a:rPr lang="fr-FR" dirty="0" err="1" smtClean="0"/>
              <a:t>ECOScience</a:t>
            </a:r>
            <a:r>
              <a:rPr lang="fr-FR" dirty="0" smtClean="0"/>
              <a:t> ECOSYS, - 9 février 2024</a:t>
            </a:r>
            <a:endParaRPr dirty="0"/>
          </a:p>
        </p:txBody>
      </p:sp>
      <p:pic>
        <p:nvPicPr>
          <p:cNvPr id="12296" name="Picture 4" descr="D:\Home\lgreiveldin\Documents\AnaEE-France\Ressources\logo CNRS Version_filaire_72dpi.jp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3770933" y="6194669"/>
            <a:ext cx="654000" cy="65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4558059" y="6310145"/>
            <a:ext cx="1377257" cy="362681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6021296" y="6216150"/>
            <a:ext cx="1096745" cy="642781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1529058" y="6263896"/>
            <a:ext cx="2108751" cy="540510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606088" y="307020"/>
            <a:ext cx="1230919" cy="1207983"/>
          </a:xfrm>
          <a:prstGeom prst="rect">
            <a:avLst/>
          </a:prstGeom>
        </p:spPr>
      </p:pic>
      <p:pic>
        <p:nvPicPr>
          <p:cNvPr id="13" name="Image 12"/>
          <p:cNvPicPr/>
          <p:nvPr/>
        </p:nvPicPr>
        <p:blipFill>
          <a:blip r:embed="rId8"/>
          <a:stretch/>
        </p:blipFill>
        <p:spPr bwMode="auto">
          <a:xfrm>
            <a:off x="7146008" y="6340331"/>
            <a:ext cx="1162918" cy="387639"/>
          </a:xfrm>
          <a:prstGeom prst="rect">
            <a:avLst/>
          </a:prstGeom>
        </p:spPr>
      </p:pic>
      <p:pic>
        <p:nvPicPr>
          <p:cNvPr id="14" name="Image 13"/>
          <p:cNvPicPr/>
          <p:nvPr/>
        </p:nvPicPr>
        <p:blipFill>
          <a:blip r:embed="rId9"/>
          <a:stretch/>
        </p:blipFill>
        <p:spPr bwMode="auto">
          <a:xfrm>
            <a:off x="8364862" y="6278215"/>
            <a:ext cx="1168586" cy="486911"/>
          </a:xfrm>
          <a:prstGeom prst="rect">
            <a:avLst/>
          </a:prstGeom>
        </p:spPr>
      </p:pic>
      <p:sp>
        <p:nvSpPr>
          <p:cNvPr id="16" name="Espace réservé du texte 5"/>
          <p:cNvSpPr txBox="1"/>
          <p:nvPr/>
        </p:nvSpPr>
        <p:spPr bwMode="auto">
          <a:xfrm>
            <a:off x="2295525" y="3944989"/>
            <a:ext cx="7443788" cy="12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>
              <a:buFont typeface="Arial"/>
              <a:buNone/>
              <a:defRPr/>
            </a:pPr>
            <a:r>
              <a:rPr lang="fr-FR" sz="2400" i="1" dirty="0">
                <a:latin typeface="Calibri"/>
              </a:rPr>
              <a:t>Christian Mougin, </a:t>
            </a:r>
            <a:r>
              <a:rPr lang="fr-FR" sz="2400" i="1" dirty="0" smtClean="0">
                <a:latin typeface="Calibri"/>
              </a:rPr>
              <a:t>Raluca Ciuraru, Sabine Houot</a:t>
            </a:r>
          </a:p>
          <a:p>
            <a:pPr algn="ctr">
              <a:buFont typeface="Arial"/>
              <a:buNone/>
              <a:defRPr/>
            </a:pPr>
            <a:r>
              <a:rPr lang="fr-FR" sz="2400" i="1" dirty="0" smtClean="0">
                <a:latin typeface="Calibri"/>
              </a:rPr>
              <a:t>Alyssa Clavreul, Jean-François </a:t>
            </a:r>
            <a:r>
              <a:rPr lang="fr-FR" sz="2400" i="1" dirty="0">
                <a:latin typeface="Calibri"/>
              </a:rPr>
              <a:t>le Galliard, Laurence </a:t>
            </a:r>
            <a:r>
              <a:rPr lang="fr-FR" sz="2400" i="1" dirty="0" smtClean="0">
                <a:latin typeface="Calibri"/>
              </a:rPr>
              <a:t>Denaix</a:t>
            </a:r>
          </a:p>
          <a:p>
            <a:pPr algn="ctr">
              <a:buFont typeface="Arial"/>
              <a:buNone/>
              <a:defRPr/>
            </a:pPr>
            <a:r>
              <a:rPr lang="fr-FR" sz="2400" i="1" dirty="0">
                <a:latin typeface="Calibri"/>
              </a:rPr>
              <a:t>e</a:t>
            </a:r>
            <a:r>
              <a:rPr lang="fr-FR" sz="2400" i="1" dirty="0" smtClean="0">
                <a:latin typeface="Calibri"/>
              </a:rPr>
              <a:t>t al.</a:t>
            </a:r>
            <a:endParaRPr sz="2400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10"/>
          <a:stretch/>
        </p:blipFill>
        <p:spPr bwMode="auto">
          <a:xfrm>
            <a:off x="9538814" y="6332817"/>
            <a:ext cx="1109586" cy="39515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5362" name="Picture 2" descr="D:\Home\lgreiveldin\Documents\AnaEE-France\Ressources\Logo AnaEE-S\Logo-AnaEE---France.pn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9487500" y="115888"/>
            <a:ext cx="2389187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Espace réservé du titre 2"/>
          <p:cNvSpPr txBox="1"/>
          <p:nvPr/>
        </p:nvSpPr>
        <p:spPr bwMode="auto">
          <a:xfrm>
            <a:off x="1061110" y="17464"/>
            <a:ext cx="6627813" cy="1011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>
              <a:defRPr/>
            </a:pPr>
            <a:r>
              <a:rPr lang="fr-FR" sz="2400" b="1" dirty="0">
                <a:solidFill>
                  <a:schemeClr val="tx2"/>
                </a:solidFill>
                <a:latin typeface="Calibri"/>
              </a:rPr>
              <a:t>Organigramme fonctionnel d’</a:t>
            </a:r>
            <a:r>
              <a:rPr lang="fr-FR" sz="2400" b="1" dirty="0" err="1">
                <a:solidFill>
                  <a:schemeClr val="tx2"/>
                </a:solidFill>
                <a:latin typeface="Calibri"/>
              </a:rPr>
              <a:t>AnaEE</a:t>
            </a:r>
            <a:r>
              <a:rPr lang="fr-FR" sz="2400" b="1" dirty="0">
                <a:solidFill>
                  <a:schemeClr val="tx2"/>
                </a:solidFill>
                <a:latin typeface="Calibri"/>
              </a:rPr>
              <a:t> France</a:t>
            </a:r>
            <a:endParaRPr dirty="0"/>
          </a:p>
        </p:txBody>
      </p:sp>
      <p:grpSp>
        <p:nvGrpSpPr>
          <p:cNvPr id="8" name="Groupe 7"/>
          <p:cNvGrpSpPr/>
          <p:nvPr/>
        </p:nvGrpSpPr>
        <p:grpSpPr>
          <a:xfrm>
            <a:off x="1539812" y="1168605"/>
            <a:ext cx="9128189" cy="5384431"/>
            <a:chOff x="1539812" y="1168605"/>
            <a:chExt cx="9128189" cy="5384431"/>
          </a:xfrm>
        </p:grpSpPr>
        <p:pic>
          <p:nvPicPr>
            <p:cNvPr id="4" name="Image 3"/>
            <p:cNvPicPr>
              <a:picLocks noChangeAspect="1"/>
            </p:cNvPicPr>
            <p:nvPr/>
          </p:nvPicPr>
          <p:blipFill>
            <a:blip r:embed="rId3"/>
            <a:stretch/>
          </p:blipFill>
          <p:spPr bwMode="auto">
            <a:xfrm>
              <a:off x="1539812" y="1168605"/>
              <a:ext cx="9128189" cy="5384431"/>
            </a:xfrm>
            <a:prstGeom prst="rect">
              <a:avLst/>
            </a:prstGeom>
          </p:spPr>
        </p:pic>
        <p:sp>
          <p:nvSpPr>
            <p:cNvPr id="2" name="ZoneTexte 1"/>
            <p:cNvSpPr txBox="1"/>
            <p:nvPr/>
          </p:nvSpPr>
          <p:spPr>
            <a:xfrm>
              <a:off x="8870731" y="2375339"/>
              <a:ext cx="1786760" cy="276999"/>
            </a:xfrm>
            <a:prstGeom prst="rect">
              <a:avLst/>
            </a:prstGeom>
            <a:solidFill>
              <a:srgbClr val="CC9900"/>
            </a:solidFill>
          </p:spPr>
          <p:txBody>
            <a:bodyPr wrap="square" rtlCol="0">
              <a:spAutoFit/>
            </a:bodyPr>
            <a:lstStyle/>
            <a:p>
              <a:r>
                <a:rPr lang="fr-FR" sz="1200" dirty="0"/>
                <a:t>Philippe Vandenkoornhuyse</a:t>
              </a:r>
            </a:p>
          </p:txBody>
        </p:sp>
        <p:sp>
          <p:nvSpPr>
            <p:cNvPr id="6" name="ZoneTexte 5"/>
            <p:cNvSpPr txBox="1"/>
            <p:nvPr/>
          </p:nvSpPr>
          <p:spPr bwMode="auto">
            <a:xfrm>
              <a:off x="7961596" y="5081747"/>
              <a:ext cx="1786760" cy="261610"/>
            </a:xfrm>
            <a:prstGeom prst="rect">
              <a:avLst/>
            </a:prstGeom>
            <a:solidFill>
              <a:schemeClr val="accent5"/>
            </a:solidFill>
          </p:spPr>
          <p:txBody>
            <a:bodyPr wrap="square" rtlCol="0">
              <a:spAutoFit/>
            </a:bodyPr>
            <a:lstStyle/>
            <a:p>
              <a:r>
                <a:rPr lang="fr-FR" sz="1100" dirty="0"/>
                <a:t>Philippe Vandenkoornhuyse</a:t>
              </a:r>
            </a:p>
          </p:txBody>
        </p:sp>
        <p:sp>
          <p:nvSpPr>
            <p:cNvPr id="3" name="Rectangle 2"/>
            <p:cNvSpPr/>
            <p:nvPr/>
          </p:nvSpPr>
          <p:spPr bwMode="auto">
            <a:xfrm>
              <a:off x="8744621" y="4803226"/>
              <a:ext cx="648000" cy="144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" name="ZoneTexte 10"/>
            <p:cNvSpPr txBox="1"/>
            <p:nvPr/>
          </p:nvSpPr>
          <p:spPr bwMode="auto">
            <a:xfrm>
              <a:off x="9837691" y="5978924"/>
              <a:ext cx="630611" cy="307777"/>
            </a:xfrm>
            <a:prstGeom prst="rect">
              <a:avLst/>
            </a:prstGeom>
            <a:solidFill>
              <a:schemeClr val="accent5"/>
            </a:solidFill>
          </p:spPr>
          <p:txBody>
            <a:bodyPr wrap="square" rtlCol="0">
              <a:spAutoFit/>
            </a:bodyPr>
            <a:lstStyle/>
            <a:p>
              <a:r>
                <a:rPr lang="fr-FR" sz="1200" b="1" dirty="0" smtClean="0"/>
                <a:t>/ </a:t>
              </a:r>
              <a:r>
                <a:rPr lang="fr-FR" sz="1200" dirty="0" smtClean="0"/>
                <a:t> </a:t>
              </a:r>
              <a:r>
                <a:rPr lang="fr-FR" sz="1400" b="1" dirty="0" err="1" smtClean="0"/>
                <a:t>Ech</a:t>
              </a:r>
              <a:r>
                <a:rPr lang="fr-FR" sz="1400" b="1" dirty="0" smtClean="0"/>
                <a:t>.</a:t>
              </a:r>
              <a:endParaRPr lang="fr-FR" sz="1400" b="1" dirty="0"/>
            </a:p>
          </p:txBody>
        </p:sp>
        <p:sp>
          <p:nvSpPr>
            <p:cNvPr id="12" name="ZoneTexte 11"/>
            <p:cNvSpPr txBox="1"/>
            <p:nvPr/>
          </p:nvSpPr>
          <p:spPr bwMode="auto">
            <a:xfrm>
              <a:off x="5465398" y="4924211"/>
              <a:ext cx="1502983" cy="261610"/>
            </a:xfrm>
            <a:prstGeom prst="rect">
              <a:avLst/>
            </a:prstGeom>
            <a:solidFill>
              <a:schemeClr val="accent5"/>
            </a:solidFill>
          </p:spPr>
          <p:txBody>
            <a:bodyPr wrap="square" rtlCol="0">
              <a:spAutoFit/>
            </a:bodyPr>
            <a:lstStyle/>
            <a:p>
              <a:r>
                <a:rPr lang="fr-FR" sz="1100" dirty="0" smtClean="0"/>
                <a:t>Laurence Denaix</a:t>
              </a:r>
              <a:endParaRPr lang="fr-FR" sz="1100" dirty="0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5362" name="Picture 2" descr="D:\Home\lgreiveldin\Documents\AnaEE-France\Ressources\Logo AnaEE-S\Logo-AnaEE---France.pn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9445460" y="178948"/>
            <a:ext cx="2389187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Espace réservé du titre 2"/>
          <p:cNvSpPr txBox="1"/>
          <p:nvPr/>
        </p:nvSpPr>
        <p:spPr bwMode="auto">
          <a:xfrm>
            <a:off x="1092639" y="28222"/>
            <a:ext cx="6627813" cy="1011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>
              <a:defRPr/>
            </a:pPr>
            <a:r>
              <a:rPr lang="fr-FR" sz="2400" b="1" dirty="0" err="1" smtClean="0">
                <a:solidFill>
                  <a:schemeClr val="tx2"/>
                </a:solidFill>
                <a:latin typeface="Calibri"/>
              </a:rPr>
              <a:t>AnaEE-F</a:t>
            </a:r>
            <a:endParaRPr dirty="0"/>
          </a:p>
        </p:txBody>
      </p:sp>
      <p:sp>
        <p:nvSpPr>
          <p:cNvPr id="9" name="Rectangle 8"/>
          <p:cNvSpPr/>
          <p:nvPr/>
        </p:nvSpPr>
        <p:spPr>
          <a:xfrm>
            <a:off x="402683" y="1135254"/>
            <a:ext cx="957114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400" rtl="0">
              <a:buClr>
                <a:srgbClr val="00A3A6"/>
              </a:buClr>
            </a:pPr>
            <a:r>
              <a:rPr lang="fr-FR" sz="2400" b="1" kern="1200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Pour en savoir plus</a:t>
            </a:r>
          </a:p>
          <a:p>
            <a:pPr marL="285750" indent="-285750" algn="just" defTabSz="914400" rtl="0">
              <a:buClr>
                <a:srgbClr val="00A3A6"/>
              </a:buClr>
              <a:buFont typeface="Arial" panose="020B0604020202020204" pitchFamily="34" charset="0"/>
              <a:buChar char="•"/>
            </a:pPr>
            <a:endParaRPr lang="fr-FR" sz="2000" b="1" kern="1200" dirty="0" smtClean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30238" indent="-342900">
              <a:buClr>
                <a:srgbClr val="00A3A6"/>
              </a:buClr>
              <a:buFont typeface="Arial" panose="020B0604020202020204" pitchFamily="34" charset="0"/>
              <a:buChar char="•"/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Site web </a:t>
            </a:r>
            <a:r>
              <a:rPr lang="fr-FR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: https</a:t>
            </a: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://www.anaee-france.fr</a:t>
            </a:r>
            <a:r>
              <a:rPr lang="fr-FR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/ </a:t>
            </a: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1729410" y="2361400"/>
            <a:ext cx="30732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https://</a:t>
            </a:r>
            <a:r>
              <a:rPr lang="fr-FR" b="1" dirty="0" smtClean="0"/>
              <a:t>hal.inrae.fr/hal-02630722 </a:t>
            </a:r>
            <a:endParaRPr lang="fr-FR" b="1" dirty="0"/>
          </a:p>
        </p:txBody>
      </p:sp>
      <p:sp>
        <p:nvSpPr>
          <p:cNvPr id="12" name="ZoneTexte 11"/>
          <p:cNvSpPr txBox="1"/>
          <p:nvPr/>
        </p:nvSpPr>
        <p:spPr>
          <a:xfrm>
            <a:off x="7248128" y="2361400"/>
            <a:ext cx="30748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https://hal.science/hal-01773144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6844" y="2909405"/>
            <a:ext cx="2361472" cy="3096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54639" y="2909405"/>
            <a:ext cx="2349637" cy="3096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735405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5362" name="Picture 2" descr="D:\Home\lgreiveldin\Documents\AnaEE-France\Ressources\Logo AnaEE-S\Logo-AnaEE---France.pn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9445460" y="178948"/>
            <a:ext cx="2389187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Espace réservé du titre 2"/>
          <p:cNvSpPr txBox="1"/>
          <p:nvPr/>
        </p:nvSpPr>
        <p:spPr bwMode="auto">
          <a:xfrm>
            <a:off x="1092639" y="28222"/>
            <a:ext cx="6627813" cy="1011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>
              <a:defRPr/>
            </a:pPr>
            <a:r>
              <a:rPr lang="fr-FR" sz="2400" b="1" dirty="0" smtClean="0">
                <a:solidFill>
                  <a:schemeClr val="tx2"/>
                </a:solidFill>
                <a:latin typeface="Calibri"/>
              </a:rPr>
              <a:t>Biochem-Env</a:t>
            </a:r>
            <a:endParaRPr dirty="0"/>
          </a:p>
        </p:txBody>
      </p:sp>
      <p:sp>
        <p:nvSpPr>
          <p:cNvPr id="9" name="Rectangle 8"/>
          <p:cNvSpPr/>
          <p:nvPr/>
        </p:nvSpPr>
        <p:spPr>
          <a:xfrm>
            <a:off x="381657" y="1009131"/>
            <a:ext cx="1094521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defTabSz="914400" rtl="0">
              <a:buClr>
                <a:srgbClr val="00A3A6"/>
              </a:buClr>
              <a:buFont typeface="Arial" panose="020B0604020202020204" pitchFamily="34" charset="0"/>
              <a:buChar char="•"/>
            </a:pPr>
            <a:r>
              <a:rPr lang="fr-FR" sz="2000" b="1" kern="1200" dirty="0" smtClean="0">
                <a:solidFill>
                  <a:prstClr val="black"/>
                </a:solidFill>
                <a:latin typeface="Calibri"/>
                <a:cs typeface="Arial" pitchFamily="34" charset="0"/>
              </a:rPr>
              <a:t>Quelle ambition ?</a:t>
            </a:r>
          </a:p>
          <a:p>
            <a:pPr marL="285750" indent="-285750" algn="just" defTabSz="914400" rtl="0">
              <a:buClr>
                <a:srgbClr val="00A3A6"/>
              </a:buClr>
              <a:buFont typeface="Arial" panose="020B0604020202020204" pitchFamily="34" charset="0"/>
              <a:buChar char="•"/>
            </a:pPr>
            <a:endParaRPr lang="fr-FR" sz="2000" b="1" kern="1200" dirty="0" smtClean="0">
              <a:solidFill>
                <a:prstClr val="black"/>
              </a:solidFill>
              <a:latin typeface="Calibri"/>
              <a:cs typeface="Arial" pitchFamily="34" charset="0"/>
            </a:endParaRPr>
          </a:p>
          <a:p>
            <a:pPr marL="714375" indent="-285750" algn="just" defTabSz="914400" rtl="0">
              <a:buClr>
                <a:srgbClr val="00A3A6"/>
              </a:buClr>
              <a:buFont typeface="Arial" panose="020B0604020202020204" pitchFamily="34" charset="0"/>
              <a:buChar char="•"/>
            </a:pPr>
            <a:r>
              <a:rPr lang="fr-FR" sz="2000" b="1" kern="1200" dirty="0" smtClean="0">
                <a:solidFill>
                  <a:prstClr val="black"/>
                </a:solidFill>
                <a:latin typeface="Calibri"/>
                <a:cs typeface="Arial" pitchFamily="34" charset="0"/>
              </a:rPr>
              <a:t>Disposer </a:t>
            </a:r>
            <a:r>
              <a:rPr lang="fr-FR" sz="2000" b="1" kern="1200" dirty="0">
                <a:solidFill>
                  <a:prstClr val="black"/>
                </a:solidFill>
                <a:latin typeface="Calibri"/>
                <a:cs typeface="Arial" pitchFamily="34" charset="0"/>
              </a:rPr>
              <a:t>d’indicateurs biochimiques </a:t>
            </a:r>
            <a:r>
              <a:rPr lang="fr-FR" sz="2000" b="1" kern="1200" dirty="0" smtClean="0">
                <a:solidFill>
                  <a:prstClr val="black"/>
                </a:solidFill>
                <a:latin typeface="Calibri"/>
                <a:cs typeface="Arial" pitchFamily="34" charset="0"/>
              </a:rPr>
              <a:t>fiables </a:t>
            </a:r>
            <a:r>
              <a:rPr lang="fr-FR" sz="2000" kern="1200" dirty="0" smtClean="0">
                <a:solidFill>
                  <a:prstClr val="black"/>
                </a:solidFill>
                <a:latin typeface="Calibri"/>
                <a:cs typeface="Arial" pitchFamily="34" charset="0"/>
              </a:rPr>
              <a:t>pour </a:t>
            </a:r>
            <a:r>
              <a:rPr lang="fr-FR" sz="2000" kern="1200" dirty="0">
                <a:solidFill>
                  <a:prstClr val="black"/>
                </a:solidFill>
                <a:latin typeface="Calibri"/>
                <a:cs typeface="Arial" pitchFamily="34" charset="0"/>
              </a:rPr>
              <a:t>connaitre l’état des écosystèmes, mettre en place, suivre et assurer les actions pour leur protection et leur </a:t>
            </a:r>
            <a:r>
              <a:rPr lang="fr-FR" sz="2000" kern="1200" dirty="0" smtClean="0">
                <a:solidFill>
                  <a:prstClr val="black"/>
                </a:solidFill>
                <a:latin typeface="Calibri"/>
                <a:cs typeface="Arial" pitchFamily="34" charset="0"/>
              </a:rPr>
              <a:t>gestion</a:t>
            </a:r>
            <a:endParaRPr lang="fr-FR" sz="2000" b="1" kern="1200" dirty="0">
              <a:solidFill>
                <a:prstClr val="black"/>
              </a:solidFill>
              <a:latin typeface="Calibri"/>
              <a:cs typeface="+mn-cs"/>
            </a:endParaRPr>
          </a:p>
          <a:p>
            <a:pPr marL="714375" indent="-285750" algn="just" defTabSz="914400" rtl="0">
              <a:buClr>
                <a:srgbClr val="00A3A6"/>
              </a:buClr>
              <a:buFont typeface="Arial" panose="020B0604020202020204" pitchFamily="34" charset="0"/>
              <a:buChar char="•"/>
            </a:pPr>
            <a:endParaRPr lang="fr-FR" sz="2000" b="1" kern="1200" dirty="0">
              <a:solidFill>
                <a:prstClr val="black"/>
              </a:solidFill>
              <a:latin typeface="Calibri"/>
              <a:cs typeface="+mn-cs"/>
            </a:endParaRPr>
          </a:p>
          <a:p>
            <a:pPr marL="714375" indent="-285750" algn="just" defTabSz="914400" rtl="0">
              <a:buClr>
                <a:srgbClr val="00A3A6"/>
              </a:buClr>
              <a:buFont typeface="Arial" panose="020B0604020202020204" pitchFamily="34" charset="0"/>
              <a:buChar char="•"/>
            </a:pPr>
            <a:r>
              <a:rPr lang="fr-FR" sz="2000" b="1" kern="1200" dirty="0" smtClean="0">
                <a:solidFill>
                  <a:prstClr val="black"/>
                </a:solidFill>
                <a:latin typeface="Calibri"/>
                <a:cs typeface="+mn-cs"/>
              </a:rPr>
              <a:t>Innover </a:t>
            </a:r>
            <a:r>
              <a:rPr lang="fr-FR" sz="2000" b="1" kern="1200" dirty="0">
                <a:solidFill>
                  <a:prstClr val="black"/>
                </a:solidFill>
                <a:latin typeface="Calibri"/>
                <a:cs typeface="+mn-cs"/>
              </a:rPr>
              <a:t>dans la mesure des biomarqueurs enzymatiques et </a:t>
            </a:r>
            <a:r>
              <a:rPr lang="fr-FR" sz="2000" b="1" kern="1200" dirty="0" smtClean="0">
                <a:solidFill>
                  <a:prstClr val="black"/>
                </a:solidFill>
                <a:latin typeface="Calibri"/>
                <a:cs typeface="+mn-cs"/>
              </a:rPr>
              <a:t>métaboliques et leur interprétation</a:t>
            </a:r>
            <a:endParaRPr lang="fr-FR" sz="2000" kern="1200" dirty="0">
              <a:solidFill>
                <a:prstClr val="black"/>
              </a:solidFill>
              <a:latin typeface="Calibri"/>
              <a:cs typeface="+mn-cs"/>
            </a:endParaRPr>
          </a:p>
          <a:p>
            <a:pPr marL="1250950" indent="-285750" algn="just" defTabSz="914400" rtl="0"/>
            <a:r>
              <a:rPr lang="fr-FR" sz="2000" kern="1200" dirty="0">
                <a:solidFill>
                  <a:prstClr val="black"/>
                </a:solidFill>
                <a:latin typeface="Calibri"/>
                <a:cs typeface="+mn-cs"/>
              </a:rPr>
              <a:t>-Proposer des méthodes rapides, répétables, reproductibles permettant le suivi d’un grand nombre </a:t>
            </a:r>
            <a:r>
              <a:rPr lang="fr-FR" sz="2000" kern="1200" dirty="0" smtClean="0">
                <a:solidFill>
                  <a:prstClr val="black"/>
                </a:solidFill>
                <a:latin typeface="Calibri"/>
                <a:cs typeface="+mn-cs"/>
              </a:rPr>
              <a:t>d’échantillons</a:t>
            </a:r>
            <a:endParaRPr lang="fr-FR" sz="2000" kern="1200" dirty="0">
              <a:solidFill>
                <a:prstClr val="black"/>
              </a:solidFill>
              <a:latin typeface="Calibri"/>
              <a:cs typeface="+mn-cs"/>
            </a:endParaRPr>
          </a:p>
          <a:p>
            <a:pPr marL="1250950" indent="-285750" algn="just" defTabSz="914400" rtl="0"/>
            <a:r>
              <a:rPr lang="fr-FR" sz="2000" kern="1200" dirty="0">
                <a:solidFill>
                  <a:prstClr val="black"/>
                </a:solidFill>
                <a:latin typeface="Calibri"/>
                <a:cs typeface="+mn-cs"/>
              </a:rPr>
              <a:t>-Développer </a:t>
            </a:r>
            <a:r>
              <a:rPr lang="fr-FR" sz="2000" kern="1200" dirty="0" smtClean="0">
                <a:solidFill>
                  <a:prstClr val="black"/>
                </a:solidFill>
                <a:latin typeface="Calibri"/>
                <a:cs typeface="+mn-cs"/>
              </a:rPr>
              <a:t>des bases </a:t>
            </a:r>
            <a:r>
              <a:rPr lang="fr-FR" sz="2000" kern="1200" dirty="0">
                <a:solidFill>
                  <a:prstClr val="black"/>
                </a:solidFill>
                <a:latin typeface="Calibri"/>
                <a:cs typeface="+mn-cs"/>
              </a:rPr>
              <a:t>de données, </a:t>
            </a:r>
            <a:r>
              <a:rPr lang="fr-FR" sz="2000" kern="1200" dirty="0" smtClean="0">
                <a:solidFill>
                  <a:prstClr val="black"/>
                </a:solidFill>
                <a:latin typeface="Calibri"/>
                <a:cs typeface="+mn-cs"/>
              </a:rPr>
              <a:t>des référentiels </a:t>
            </a:r>
            <a:r>
              <a:rPr lang="fr-FR" sz="2000" kern="1200" dirty="0">
                <a:solidFill>
                  <a:prstClr val="black"/>
                </a:solidFill>
                <a:latin typeface="Calibri"/>
                <a:cs typeface="+mn-cs"/>
              </a:rPr>
              <a:t>et des outils d’interprétation</a:t>
            </a:r>
          </a:p>
          <a:p>
            <a:pPr marL="714375" indent="-285750" algn="just" defTabSz="914400" rtl="0"/>
            <a:endParaRPr lang="fr-FR" sz="2000" kern="1200" dirty="0">
              <a:solidFill>
                <a:prstClr val="black"/>
              </a:solidFill>
              <a:latin typeface="Calibri"/>
              <a:cs typeface="+mn-cs"/>
            </a:endParaRPr>
          </a:p>
          <a:p>
            <a:pPr marL="714375" indent="-285750" algn="just" defTabSz="914400" rtl="0">
              <a:buClr>
                <a:srgbClr val="00A3A6"/>
              </a:buClr>
              <a:buFont typeface="Arial" panose="020B0604020202020204" pitchFamily="34" charset="0"/>
              <a:buChar char="•"/>
            </a:pPr>
            <a:r>
              <a:rPr lang="fr-FR" sz="2000" b="1" kern="1200" dirty="0" smtClean="0">
                <a:solidFill>
                  <a:prstClr val="black"/>
                </a:solidFill>
                <a:latin typeface="Calibri"/>
                <a:cs typeface="Arial" pitchFamily="34" charset="0"/>
              </a:rPr>
              <a:t>Construire </a:t>
            </a:r>
            <a:r>
              <a:rPr lang="fr-FR" sz="2000" b="1" kern="1200" dirty="0">
                <a:solidFill>
                  <a:prstClr val="black"/>
                </a:solidFill>
                <a:latin typeface="Calibri"/>
                <a:cs typeface="Arial" pitchFamily="34" charset="0"/>
              </a:rPr>
              <a:t>une plateforme </a:t>
            </a:r>
            <a:r>
              <a:rPr lang="fr-FR" sz="2000" b="1" kern="1200" dirty="0" smtClean="0">
                <a:solidFill>
                  <a:prstClr val="black"/>
                </a:solidFill>
                <a:latin typeface="Calibri"/>
                <a:cs typeface="Arial" pitchFamily="34" charset="0"/>
              </a:rPr>
              <a:t>pour </a:t>
            </a:r>
            <a:r>
              <a:rPr lang="fr-FR" sz="2000" b="1" kern="1200" dirty="0">
                <a:solidFill>
                  <a:prstClr val="black"/>
                </a:solidFill>
                <a:latin typeface="Calibri"/>
                <a:cs typeface="Arial" pitchFamily="34" charset="0"/>
              </a:rPr>
              <a:t>accroitre notre connaissance </a:t>
            </a:r>
            <a:r>
              <a:rPr lang="fr-FR" sz="2000" kern="1200" dirty="0">
                <a:solidFill>
                  <a:prstClr val="black"/>
                </a:solidFill>
                <a:latin typeface="Calibri"/>
                <a:cs typeface="Arial" pitchFamily="34" charset="0"/>
              </a:rPr>
              <a:t>des indicateurs biochimiques</a:t>
            </a:r>
            <a:r>
              <a:rPr lang="fr-FR" sz="2000" b="1" kern="1200" dirty="0">
                <a:solidFill>
                  <a:prstClr val="black"/>
                </a:solidFill>
                <a:latin typeface="Calibri"/>
                <a:cs typeface="Arial" pitchFamily="34" charset="0"/>
              </a:rPr>
              <a:t>, faciliter leur utilisation </a:t>
            </a:r>
            <a:r>
              <a:rPr lang="fr-FR" sz="2000" kern="1200" dirty="0">
                <a:solidFill>
                  <a:prstClr val="black"/>
                </a:solidFill>
                <a:latin typeface="Calibri"/>
                <a:cs typeface="Arial" pitchFamily="34" charset="0"/>
              </a:rPr>
              <a:t>par la communauté scientifique </a:t>
            </a:r>
            <a:r>
              <a:rPr lang="fr-FR" sz="2000" kern="1200" dirty="0" smtClean="0">
                <a:solidFill>
                  <a:prstClr val="black"/>
                </a:solidFill>
                <a:latin typeface="Calibri"/>
                <a:cs typeface="Arial" pitchFamily="34" charset="0"/>
              </a:rPr>
              <a:t>académique et privée, ainsi que </a:t>
            </a:r>
            <a:r>
              <a:rPr lang="fr-FR" sz="2000" kern="1200" dirty="0">
                <a:solidFill>
                  <a:prstClr val="black"/>
                </a:solidFill>
                <a:latin typeface="Calibri"/>
                <a:cs typeface="Arial" pitchFamily="34" charset="0"/>
              </a:rPr>
              <a:t>par les différents acteurs de la société civile </a:t>
            </a:r>
            <a:endParaRPr lang="fr-FR" sz="2000" kern="1200" dirty="0" smtClean="0">
              <a:solidFill>
                <a:prstClr val="black"/>
              </a:solidFill>
              <a:latin typeface="Calibri"/>
              <a:cs typeface="Arial" pitchFamily="34" charset="0"/>
            </a:endParaRPr>
          </a:p>
          <a:p>
            <a:pPr marL="714375" indent="-285750" algn="just" defTabSz="914400" rtl="0">
              <a:buClr>
                <a:srgbClr val="00A3A6"/>
              </a:buClr>
              <a:buFont typeface="Arial" panose="020B0604020202020204" pitchFamily="34" charset="0"/>
              <a:buChar char="•"/>
            </a:pPr>
            <a:endParaRPr lang="fr-FR" sz="2000" kern="1200" dirty="0">
              <a:solidFill>
                <a:prstClr val="black"/>
              </a:solidFill>
              <a:latin typeface="Calibri"/>
              <a:cs typeface="Arial" pitchFamily="34" charset="0"/>
            </a:endParaRPr>
          </a:p>
          <a:p>
            <a:pPr marL="714375" indent="-285750" algn="just" defTabSz="914400" rtl="0">
              <a:buClr>
                <a:srgbClr val="00A3A6"/>
              </a:buClr>
              <a:buFont typeface="Arial" panose="020B0604020202020204" pitchFamily="34" charset="0"/>
              <a:buChar char="•"/>
            </a:pPr>
            <a:r>
              <a:rPr lang="fr-FR" sz="2000" b="1" kern="1200" dirty="0" smtClean="0">
                <a:solidFill>
                  <a:prstClr val="black"/>
                </a:solidFill>
                <a:latin typeface="Calibri"/>
                <a:cs typeface="Arial" pitchFamily="34" charset="0"/>
              </a:rPr>
              <a:t>Intégrer les exigences européennes</a:t>
            </a:r>
            <a:r>
              <a:rPr lang="fr-FR" sz="2000" kern="1200" dirty="0" smtClean="0">
                <a:solidFill>
                  <a:prstClr val="black"/>
                </a:solidFill>
                <a:latin typeface="Calibri"/>
                <a:cs typeface="Arial" pitchFamily="34" charset="0"/>
              </a:rPr>
              <a:t> en matière de plateformes</a:t>
            </a:r>
            <a:endParaRPr lang="fr-FR" sz="2000" kern="1200" dirty="0">
              <a:solidFill>
                <a:prstClr val="black"/>
              </a:solidFill>
              <a:latin typeface="Calibri"/>
              <a:cs typeface="Arial" pitchFamily="34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7066" y="190406"/>
            <a:ext cx="2154547" cy="933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486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5362" name="Picture 2" descr="D:\Home\lgreiveldin\Documents\AnaEE-France\Ressources\Logo AnaEE-S\Logo-AnaEE---France.pn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9445460" y="178948"/>
            <a:ext cx="2389187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Espace réservé du titre 2"/>
          <p:cNvSpPr txBox="1"/>
          <p:nvPr/>
        </p:nvSpPr>
        <p:spPr bwMode="auto">
          <a:xfrm>
            <a:off x="1092639" y="28222"/>
            <a:ext cx="6627813" cy="1011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>
              <a:defRPr/>
            </a:pPr>
            <a:r>
              <a:rPr lang="fr-FR" sz="2400" b="1" dirty="0" smtClean="0">
                <a:solidFill>
                  <a:schemeClr val="tx2"/>
                </a:solidFill>
                <a:latin typeface="Calibri"/>
              </a:rPr>
              <a:t>Biochem-Env</a:t>
            </a:r>
            <a:endParaRPr dirty="0"/>
          </a:p>
        </p:txBody>
      </p:sp>
      <p:sp>
        <p:nvSpPr>
          <p:cNvPr id="9" name="Rectangle 8"/>
          <p:cNvSpPr/>
          <p:nvPr/>
        </p:nvSpPr>
        <p:spPr>
          <a:xfrm>
            <a:off x="402683" y="1135254"/>
            <a:ext cx="10945216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400" rtl="0">
              <a:buClr>
                <a:srgbClr val="00A3A6"/>
              </a:buClr>
            </a:pPr>
            <a:r>
              <a:rPr lang="fr-FR" sz="2400" b="1" kern="1200" dirty="0" smtClean="0">
                <a:solidFill>
                  <a:prstClr val="black"/>
                </a:solidFill>
                <a:latin typeface="Calibri"/>
                <a:cs typeface="Arial" pitchFamily="34" charset="0"/>
              </a:rPr>
              <a:t>Quelle offre ?</a:t>
            </a:r>
          </a:p>
          <a:p>
            <a:pPr marL="285750" indent="-285750" algn="just" defTabSz="914400" rtl="0">
              <a:buClr>
                <a:srgbClr val="00A3A6"/>
              </a:buClr>
              <a:buFont typeface="Arial" panose="020B0604020202020204" pitchFamily="34" charset="0"/>
              <a:buChar char="•"/>
            </a:pPr>
            <a:endParaRPr lang="fr-FR" sz="2000" b="1" kern="1200" dirty="0" smtClean="0">
              <a:solidFill>
                <a:prstClr val="black"/>
              </a:solidFill>
              <a:latin typeface="Calibri"/>
              <a:cs typeface="Arial" pitchFamily="34" charset="0"/>
            </a:endParaRPr>
          </a:p>
          <a:p>
            <a:pPr lvl="0" algn="just" defTabSz="914400" rtl="0">
              <a:buClr>
                <a:srgbClr val="4BACC6">
                  <a:lumMod val="50000"/>
                </a:srgbClr>
              </a:buClr>
            </a:pPr>
            <a:r>
              <a:rPr lang="fr-FR" sz="2000" b="1" kern="1200" dirty="0">
                <a:solidFill>
                  <a:prstClr val="black"/>
                </a:solidFill>
                <a:latin typeface="Calibri"/>
                <a:cs typeface="+mn-cs"/>
              </a:rPr>
              <a:t>Biochem-Env est une plateforme scientifique et technique centrée sur le développement et la mesure d’indicateurs biochimiques dans les milieux et les organismes des écosystèmes continentaux </a:t>
            </a:r>
          </a:p>
          <a:p>
            <a:pPr lvl="0" algn="just" defTabSz="914400" rtl="0">
              <a:buClr>
                <a:srgbClr val="4BACC6">
                  <a:lumMod val="50000"/>
                </a:srgbClr>
              </a:buClr>
            </a:pPr>
            <a:endParaRPr lang="fr-FR" sz="1400" kern="1200" dirty="0">
              <a:solidFill>
                <a:prstClr val="black"/>
              </a:solidFill>
              <a:latin typeface="Calibri"/>
              <a:cs typeface="+mn-cs"/>
            </a:endParaRPr>
          </a:p>
          <a:p>
            <a:pPr lvl="0" algn="just" defTabSz="914400" rtl="0">
              <a:buClr>
                <a:srgbClr val="4BACC6">
                  <a:lumMod val="50000"/>
                </a:srgbClr>
              </a:buClr>
            </a:pPr>
            <a:r>
              <a:rPr lang="fr-FR" sz="2000" b="1" kern="1200" dirty="0">
                <a:solidFill>
                  <a:prstClr val="black"/>
                </a:solidFill>
                <a:latin typeface="Calibri"/>
                <a:cs typeface="+mn-cs"/>
              </a:rPr>
              <a:t>Ses missions sont </a:t>
            </a:r>
            <a:r>
              <a:rPr lang="fr-FR" sz="2000" b="1" kern="1200" dirty="0" smtClean="0">
                <a:solidFill>
                  <a:prstClr val="black"/>
                </a:solidFill>
                <a:latin typeface="Calibri"/>
                <a:cs typeface="+mn-cs"/>
              </a:rPr>
              <a:t>:</a:t>
            </a:r>
          </a:p>
          <a:p>
            <a:pPr lvl="0" algn="just" defTabSz="914400" rtl="0">
              <a:buClr>
                <a:srgbClr val="4BACC6">
                  <a:lumMod val="50000"/>
                </a:srgbClr>
              </a:buClr>
            </a:pPr>
            <a:endParaRPr lang="fr-FR" sz="2000" b="1" kern="1200" dirty="0">
              <a:solidFill>
                <a:prstClr val="black"/>
              </a:solidFill>
              <a:latin typeface="Calibri"/>
              <a:cs typeface="+mn-cs"/>
            </a:endParaRPr>
          </a:p>
          <a:p>
            <a:pPr marL="714375" lvl="0" indent="-285750" algn="just" defTabSz="914400" rtl="0">
              <a:buClr>
                <a:srgbClr val="00A3A6"/>
              </a:buClr>
              <a:buFont typeface="Arial" panose="020B0604020202020204" pitchFamily="34" charset="0"/>
              <a:buChar char="•"/>
            </a:pPr>
            <a:r>
              <a:rPr lang="fr-FR" sz="2000" kern="1200" dirty="0">
                <a:solidFill>
                  <a:prstClr val="black"/>
                </a:solidFill>
                <a:latin typeface="Calibri"/>
                <a:cs typeface="+mn-cs"/>
              </a:rPr>
              <a:t>La conduite de projets de recherche et la réalisation de prestations portant sur l’expérimentation et l’observation sur les écosystèmes, dans le contexte de l’Open Science,</a:t>
            </a:r>
          </a:p>
          <a:p>
            <a:pPr marL="714375" lvl="0" indent="-285750" algn="just" defTabSz="914400" rtl="0">
              <a:buClr>
                <a:srgbClr val="00A3A6"/>
              </a:buClr>
              <a:buFont typeface="Arial" panose="020B0604020202020204" pitchFamily="34" charset="0"/>
              <a:buChar char="•"/>
            </a:pPr>
            <a:r>
              <a:rPr lang="fr-FR" sz="2000" kern="1200" dirty="0">
                <a:solidFill>
                  <a:prstClr val="black"/>
                </a:solidFill>
                <a:latin typeface="Calibri"/>
                <a:cs typeface="+mn-cs"/>
              </a:rPr>
              <a:t>Le développement, la validation et le transfert des méthodes d’analyse et d’interprétation des résultats, incluant la normalisation,</a:t>
            </a:r>
          </a:p>
          <a:p>
            <a:pPr marL="714375" lvl="0" indent="-285750" algn="just" defTabSz="914400" rtl="0">
              <a:buClr>
                <a:srgbClr val="00A3A6"/>
              </a:buClr>
              <a:buFont typeface="Arial" panose="020B0604020202020204" pitchFamily="34" charset="0"/>
              <a:buChar char="•"/>
            </a:pPr>
            <a:r>
              <a:rPr lang="fr-FR" sz="2000" kern="1200" dirty="0">
                <a:solidFill>
                  <a:prstClr val="black"/>
                </a:solidFill>
                <a:latin typeface="Calibri"/>
                <a:cs typeface="+mn-cs"/>
              </a:rPr>
              <a:t>La mise à disposition de compétences, de matériels et de locaux pour l’analyse,</a:t>
            </a:r>
          </a:p>
          <a:p>
            <a:pPr marL="714375" lvl="0" indent="-285750" algn="just" defTabSz="914400" rtl="0">
              <a:buClr>
                <a:srgbClr val="00A3A6"/>
              </a:buClr>
              <a:buFont typeface="Arial" panose="020B0604020202020204" pitchFamily="34" charset="0"/>
              <a:buChar char="•"/>
            </a:pPr>
            <a:r>
              <a:rPr lang="fr-FR" sz="2000" kern="1200" dirty="0">
                <a:solidFill>
                  <a:prstClr val="black"/>
                </a:solidFill>
                <a:latin typeface="Calibri"/>
                <a:cs typeface="+mn-cs"/>
              </a:rPr>
              <a:t>La réalisation d’actions d’expertise, de veille scientifique et technique, ainsi que de formation.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947436" y="5424698"/>
            <a:ext cx="1016482" cy="1292312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09366" y="5593581"/>
            <a:ext cx="1236397" cy="372074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6165208" y="5197905"/>
            <a:ext cx="1420646" cy="1420646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 bwMode="auto">
          <a:xfrm>
            <a:off x="8705300" y="5197905"/>
            <a:ext cx="1398838" cy="1405083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97066" y="190406"/>
            <a:ext cx="2154547" cy="933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465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5362" name="Picture 2" descr="D:\Home\lgreiveldin\Documents\AnaEE-France\Ressources\Logo AnaEE-S\Logo-AnaEE---France.pn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9445460" y="178948"/>
            <a:ext cx="2389187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Espace réservé du titre 2"/>
          <p:cNvSpPr txBox="1"/>
          <p:nvPr/>
        </p:nvSpPr>
        <p:spPr bwMode="auto">
          <a:xfrm>
            <a:off x="1092639" y="28222"/>
            <a:ext cx="6627813" cy="1011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>
              <a:defRPr/>
            </a:pPr>
            <a:r>
              <a:rPr lang="fr-FR" sz="2400" b="1" dirty="0" smtClean="0">
                <a:solidFill>
                  <a:schemeClr val="tx2"/>
                </a:solidFill>
                <a:latin typeface="Calibri"/>
              </a:rPr>
              <a:t>Biochem-Env</a:t>
            </a:r>
            <a:endParaRPr dirty="0"/>
          </a:p>
        </p:txBody>
      </p:sp>
      <p:sp>
        <p:nvSpPr>
          <p:cNvPr id="9" name="Rectangle 8"/>
          <p:cNvSpPr/>
          <p:nvPr/>
        </p:nvSpPr>
        <p:spPr>
          <a:xfrm>
            <a:off x="402683" y="1135254"/>
            <a:ext cx="957114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400" rtl="0">
              <a:buClr>
                <a:srgbClr val="00A3A6"/>
              </a:buClr>
            </a:pPr>
            <a:r>
              <a:rPr lang="fr-FR" sz="2400" b="1" kern="1200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Pour en savoir plus</a:t>
            </a:r>
          </a:p>
          <a:p>
            <a:pPr marL="285750" indent="-285750" algn="just" defTabSz="914400" rtl="0">
              <a:buClr>
                <a:srgbClr val="00A3A6"/>
              </a:buClr>
              <a:buFont typeface="Arial" panose="020B0604020202020204" pitchFamily="34" charset="0"/>
              <a:buChar char="•"/>
            </a:pPr>
            <a:endParaRPr lang="fr-FR" sz="2000" b="1" kern="1200" dirty="0" smtClean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30238" indent="-342900">
              <a:buClr>
                <a:srgbClr val="00A3A6"/>
              </a:buClr>
              <a:buFont typeface="Arial" panose="020B0604020202020204" pitchFamily="34" charset="0"/>
              <a:buChar char="•"/>
            </a:pPr>
            <a:r>
              <a:rPr lang="fr-FR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Séminaire inter unités du 27 mars 2023</a:t>
            </a:r>
          </a:p>
          <a:p>
            <a:pPr marL="630238" indent="-342900">
              <a:buClr>
                <a:srgbClr val="00A3A6"/>
              </a:buClr>
              <a:buFont typeface="Arial" panose="020B0604020202020204" pitchFamily="34" charset="0"/>
              <a:buChar char="•"/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Publication : https://hal.science/hal-01655394 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1729410" y="2540073"/>
            <a:ext cx="28758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https://www.biochemenv.fr/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7248128" y="2540073"/>
            <a:ext cx="34030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https://hal.inrae.fr/BIOCHEMENV/</a:t>
            </a:r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43" r="1451" b="6303"/>
          <a:stretch/>
        </p:blipFill>
        <p:spPr>
          <a:xfrm>
            <a:off x="6312024" y="3116137"/>
            <a:ext cx="5400000" cy="251058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" name="Image 1"/>
          <p:cNvPicPr preferRelativeResize="0">
            <a:picLocks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76" t="16904" r="1776" b="6279"/>
          <a:stretch/>
        </p:blipFill>
        <p:spPr>
          <a:xfrm>
            <a:off x="446455" y="3116136"/>
            <a:ext cx="5400000" cy="2484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97066" y="190406"/>
            <a:ext cx="2154547" cy="933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480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865515" y="131801"/>
            <a:ext cx="9144000" cy="603632"/>
          </a:xfrm>
        </p:spPr>
        <p:txBody>
          <a:bodyPr/>
          <a:lstStyle/>
          <a:p>
            <a:r>
              <a:rPr lang="fr-FR" i="1" dirty="0" smtClean="0"/>
              <a:t>PTRMS ET OUTILS ASSOCIES</a:t>
            </a:r>
            <a:endParaRPr lang="fr-FR" dirty="0"/>
          </a:p>
        </p:txBody>
      </p:sp>
      <p:grpSp>
        <p:nvGrpSpPr>
          <p:cNvPr id="270" name="Groupe 269"/>
          <p:cNvGrpSpPr/>
          <p:nvPr/>
        </p:nvGrpSpPr>
        <p:grpSpPr>
          <a:xfrm>
            <a:off x="10608501" y="4536329"/>
            <a:ext cx="2016224" cy="875595"/>
            <a:chOff x="3511920" y="13086798"/>
            <a:chExt cx="2041736" cy="1095058"/>
          </a:xfrm>
        </p:grpSpPr>
        <p:grpSp>
          <p:nvGrpSpPr>
            <p:cNvPr id="271" name="Groupe 270"/>
            <p:cNvGrpSpPr/>
            <p:nvPr/>
          </p:nvGrpSpPr>
          <p:grpSpPr>
            <a:xfrm>
              <a:off x="3511920" y="13086798"/>
              <a:ext cx="2041736" cy="1010201"/>
              <a:chOff x="723866" y="9421529"/>
              <a:chExt cx="1157426" cy="913408"/>
            </a:xfrm>
          </p:grpSpPr>
          <p:sp>
            <p:nvSpPr>
              <p:cNvPr id="273" name="Ellipse 272"/>
              <p:cNvSpPr/>
              <p:nvPr/>
            </p:nvSpPr>
            <p:spPr>
              <a:xfrm>
                <a:off x="766618" y="9559841"/>
                <a:ext cx="64155" cy="179338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1733">
                  <a:solidFill>
                    <a:prstClr val="white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274" name="ZoneTexte 273"/>
              <p:cNvSpPr txBox="1"/>
              <p:nvPr/>
            </p:nvSpPr>
            <p:spPr>
              <a:xfrm>
                <a:off x="855992" y="9421529"/>
                <a:ext cx="720612" cy="47558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fr-FR" sz="2133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H</a:t>
                </a:r>
                <a:r>
                  <a:rPr lang="fr-FR" sz="2133" baseline="-25000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3</a:t>
                </a:r>
                <a:r>
                  <a:rPr lang="fr-FR" sz="2133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O</a:t>
                </a:r>
                <a:r>
                  <a:rPr lang="fr-FR" sz="2133" baseline="30000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+</a:t>
                </a:r>
                <a:endParaRPr lang="fr-FR" sz="8000" baseline="30000" dirty="0">
                  <a:solidFill>
                    <a:prstClr val="black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275" name="Ellipse 274"/>
              <p:cNvSpPr/>
              <p:nvPr/>
            </p:nvSpPr>
            <p:spPr>
              <a:xfrm>
                <a:off x="766618" y="9819079"/>
                <a:ext cx="61696" cy="177303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1733">
                  <a:solidFill>
                    <a:prstClr val="white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276" name="ZoneTexte 275"/>
              <p:cNvSpPr txBox="1"/>
              <p:nvPr/>
            </p:nvSpPr>
            <p:spPr>
              <a:xfrm>
                <a:off x="855992" y="9701823"/>
                <a:ext cx="1025300" cy="38284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fr-FR" sz="1600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COVH+</a:t>
                </a:r>
                <a:r>
                  <a:rPr lang="fr-FR" sz="1600" baseline="-25000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 </a:t>
                </a:r>
                <a:r>
                  <a:rPr lang="fr-FR" sz="1600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léger</a:t>
                </a:r>
                <a:endParaRPr lang="fr-FR" sz="1600" baseline="-25000" dirty="0">
                  <a:solidFill>
                    <a:prstClr val="black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277" name="Ellipse 276"/>
              <p:cNvSpPr/>
              <p:nvPr/>
            </p:nvSpPr>
            <p:spPr>
              <a:xfrm>
                <a:off x="766618" y="10076282"/>
                <a:ext cx="103676" cy="24709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1733">
                  <a:solidFill>
                    <a:prstClr val="white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278" name="Rectangle 277"/>
              <p:cNvSpPr/>
              <p:nvPr/>
            </p:nvSpPr>
            <p:spPr>
              <a:xfrm>
                <a:off x="723866" y="9421529"/>
                <a:ext cx="1151080" cy="91340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fr-FR">
                  <a:solidFill>
                    <a:prstClr val="black"/>
                  </a:solidFill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72" name="ZoneTexte 271"/>
            <p:cNvSpPr txBox="1"/>
            <p:nvPr/>
          </p:nvSpPr>
          <p:spPr>
            <a:xfrm>
              <a:off x="3733799" y="13758445"/>
              <a:ext cx="1808662" cy="42341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fr-FR" sz="1600" dirty="0" err="1">
                  <a:solidFill>
                    <a:prstClr val="black"/>
                  </a:solidFill>
                  <a:cs typeface="Arial" panose="020B0604020202020204" pitchFamily="34" charset="0"/>
                </a:rPr>
                <a:t>COVH+lourd</a:t>
              </a:r>
              <a:endParaRPr lang="fr-FR" sz="1600" baseline="-25000" dirty="0">
                <a:solidFill>
                  <a:prstClr val="black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280" name="ZoneTexte 279"/>
          <p:cNvSpPr txBox="1"/>
          <p:nvPr/>
        </p:nvSpPr>
        <p:spPr>
          <a:xfrm>
            <a:off x="1" y="1558815"/>
            <a:ext cx="6815852" cy="954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189" indent="-457189">
              <a:buFont typeface="Wingdings" panose="05000000000000000000" pitchFamily="2" charset="2"/>
              <a:buChar char="ü"/>
            </a:pPr>
            <a:r>
              <a:rPr lang="en-US" sz="1867" dirty="0" err="1"/>
              <a:t>Ionisation</a:t>
            </a:r>
            <a:r>
              <a:rPr lang="en-US" sz="1867" dirty="0"/>
              <a:t> </a:t>
            </a:r>
            <a:r>
              <a:rPr lang="en-US" sz="1867" dirty="0" err="1"/>
              <a:t>chimique</a:t>
            </a:r>
            <a:r>
              <a:rPr lang="en-US" sz="1867" dirty="0"/>
              <a:t> </a:t>
            </a:r>
            <a:r>
              <a:rPr lang="en-US" sz="1867" dirty="0" err="1"/>
              <a:t>douce</a:t>
            </a:r>
            <a:r>
              <a:rPr lang="en-US" sz="1867" dirty="0"/>
              <a:t> par </a:t>
            </a:r>
            <a:r>
              <a:rPr lang="en-US" sz="1867" dirty="0" err="1"/>
              <a:t>Transfert</a:t>
            </a:r>
            <a:r>
              <a:rPr lang="en-US" sz="1867" dirty="0"/>
              <a:t> de proton</a:t>
            </a:r>
          </a:p>
          <a:p>
            <a:r>
              <a:rPr lang="en-US" sz="1867" b="1" dirty="0"/>
              <a:t>	COV + H</a:t>
            </a:r>
            <a:r>
              <a:rPr lang="en-US" sz="1867" b="1" baseline="-25000" dirty="0"/>
              <a:t>3</a:t>
            </a:r>
            <a:r>
              <a:rPr lang="en-US" sz="1867" b="1" dirty="0"/>
              <a:t>0</a:t>
            </a:r>
            <a:r>
              <a:rPr lang="en-US" sz="1867" b="1" baseline="30000" dirty="0"/>
              <a:t>+</a:t>
            </a:r>
            <a:r>
              <a:rPr lang="en-US" sz="1867" b="1" dirty="0"/>
              <a:t> -&gt; COVH</a:t>
            </a:r>
            <a:r>
              <a:rPr lang="en-US" sz="1867" b="1" baseline="30000" dirty="0"/>
              <a:t>+ </a:t>
            </a:r>
            <a:r>
              <a:rPr lang="en-US" sz="1867" b="1" dirty="0"/>
              <a:t>+ H</a:t>
            </a:r>
            <a:r>
              <a:rPr lang="en-US" sz="1867" b="1" baseline="-25000" dirty="0"/>
              <a:t>2</a:t>
            </a:r>
            <a:r>
              <a:rPr lang="en-US" sz="1867" b="1" dirty="0"/>
              <a:t>O</a:t>
            </a:r>
          </a:p>
          <a:p>
            <a:pPr marL="457189" indent="-457189">
              <a:buFont typeface="Wingdings" panose="05000000000000000000" pitchFamily="2" charset="2"/>
              <a:buChar char="ü"/>
            </a:pPr>
            <a:r>
              <a:rPr lang="en-US" sz="1867" dirty="0" err="1"/>
              <a:t>Séparation</a:t>
            </a:r>
            <a:r>
              <a:rPr lang="en-US" sz="1867" dirty="0"/>
              <a:t> des ions </a:t>
            </a:r>
            <a:r>
              <a:rPr lang="en-US" sz="1867" dirty="0" err="1"/>
              <a:t>produits</a:t>
            </a:r>
            <a:r>
              <a:rPr lang="en-US" sz="1867" dirty="0"/>
              <a:t> </a:t>
            </a:r>
            <a:r>
              <a:rPr lang="en-US" sz="1867" dirty="0" err="1"/>
              <a:t>en</a:t>
            </a:r>
            <a:r>
              <a:rPr lang="en-US" sz="1867" dirty="0"/>
              <a:t> </a:t>
            </a:r>
            <a:r>
              <a:rPr lang="en-US" sz="1867" dirty="0" err="1"/>
              <a:t>fonction</a:t>
            </a:r>
            <a:r>
              <a:rPr lang="en-US" sz="1867" dirty="0"/>
              <a:t> de </a:t>
            </a:r>
            <a:r>
              <a:rPr lang="en-US" sz="1867" dirty="0" err="1"/>
              <a:t>leur</a:t>
            </a:r>
            <a:r>
              <a:rPr lang="en-US" sz="1867" dirty="0"/>
              <a:t> masse</a:t>
            </a:r>
          </a:p>
        </p:txBody>
      </p:sp>
      <p:sp>
        <p:nvSpPr>
          <p:cNvPr id="286" name="ZoneTexte 285"/>
          <p:cNvSpPr txBox="1"/>
          <p:nvPr/>
        </p:nvSpPr>
        <p:spPr>
          <a:xfrm>
            <a:off x="8737899" y="120772"/>
            <a:ext cx="16129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PTR-Qi-TOF-MS</a:t>
            </a:r>
            <a:endParaRPr lang="en-US" b="1" dirty="0"/>
          </a:p>
        </p:txBody>
      </p:sp>
      <p:pic>
        <p:nvPicPr>
          <p:cNvPr id="287" name="Image 286" descr="visuel AnaEE france[version recommandée].pd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1288" y="5854741"/>
            <a:ext cx="2102737" cy="933579"/>
          </a:xfrm>
          <a:prstGeom prst="rect">
            <a:avLst/>
          </a:prstGeom>
        </p:spPr>
      </p:pic>
      <p:pic>
        <p:nvPicPr>
          <p:cNvPr id="288" name="Image 28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0498" y="938388"/>
            <a:ext cx="5844677" cy="3574353"/>
          </a:xfrm>
          <a:prstGeom prst="rect">
            <a:avLst/>
          </a:prstGeom>
        </p:spPr>
      </p:pic>
      <p:sp>
        <p:nvSpPr>
          <p:cNvPr id="289" name="ZoneTexte 288"/>
          <p:cNvSpPr txBox="1"/>
          <p:nvPr/>
        </p:nvSpPr>
        <p:spPr>
          <a:xfrm>
            <a:off x="1" y="740769"/>
            <a:ext cx="6245621" cy="9131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667" b="1" dirty="0"/>
              <a:t>Spectromètre de masse à transfert de proton </a:t>
            </a:r>
          </a:p>
          <a:p>
            <a:r>
              <a:rPr lang="fr-FR" sz="2667" b="1" dirty="0"/>
              <a:t>détecteur à temps de vol</a:t>
            </a:r>
            <a:endParaRPr lang="en-US" sz="2667" b="1" dirty="0"/>
          </a:p>
        </p:txBody>
      </p:sp>
      <p:sp>
        <p:nvSpPr>
          <p:cNvPr id="290" name="Ellipse 289"/>
          <p:cNvSpPr/>
          <p:nvPr/>
        </p:nvSpPr>
        <p:spPr>
          <a:xfrm>
            <a:off x="10787881" y="4929287"/>
            <a:ext cx="67796" cy="8440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1733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291" name="Ellipse 290"/>
          <p:cNvSpPr/>
          <p:nvPr/>
        </p:nvSpPr>
        <p:spPr>
          <a:xfrm>
            <a:off x="10841518" y="5099010"/>
            <a:ext cx="60959" cy="9443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1733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292" name="ZoneTexte 291"/>
          <p:cNvSpPr txBox="1"/>
          <p:nvPr/>
        </p:nvSpPr>
        <p:spPr>
          <a:xfrm>
            <a:off x="251139" y="2825379"/>
            <a:ext cx="5870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Spectre de masse </a:t>
            </a:r>
            <a:r>
              <a:rPr lang="fr-FR" dirty="0"/>
              <a:t>(signal en fonction de m/z) </a:t>
            </a:r>
          </a:p>
        </p:txBody>
      </p:sp>
      <p:grpSp>
        <p:nvGrpSpPr>
          <p:cNvPr id="293" name="Groupe 292"/>
          <p:cNvGrpSpPr/>
          <p:nvPr/>
        </p:nvGrpSpPr>
        <p:grpSpPr>
          <a:xfrm>
            <a:off x="-5517" y="3213748"/>
            <a:ext cx="5951309" cy="1566755"/>
            <a:chOff x="1538525" y="1131014"/>
            <a:chExt cx="5318175" cy="2160530"/>
          </a:xfrm>
        </p:grpSpPr>
        <p:pic>
          <p:nvPicPr>
            <p:cNvPr id="294" name="Picture 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5374" y="1131014"/>
              <a:ext cx="5151326" cy="20651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95" name="ZoneTexte 294"/>
            <p:cNvSpPr txBox="1"/>
            <p:nvPr/>
          </p:nvSpPr>
          <p:spPr>
            <a:xfrm rot="16200000">
              <a:off x="647972" y="2123666"/>
              <a:ext cx="2058431" cy="27732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ctr">
                <a:lnSpc>
                  <a:spcPts val="1733"/>
                </a:lnSpc>
              </a:pPr>
              <a:r>
                <a:rPr lang="fr-FR" sz="1867" dirty="0"/>
                <a:t>Signal (en </a:t>
              </a:r>
              <a:r>
                <a:rPr lang="fr-FR" sz="1867" dirty="0" err="1"/>
                <a:t>cps</a:t>
              </a:r>
              <a:r>
                <a:rPr lang="fr-FR" sz="1867" dirty="0"/>
                <a:t>)</a:t>
              </a:r>
            </a:p>
          </p:txBody>
        </p:sp>
      </p:grpSp>
      <p:grpSp>
        <p:nvGrpSpPr>
          <p:cNvPr id="296" name="Groupe 295"/>
          <p:cNvGrpSpPr/>
          <p:nvPr/>
        </p:nvGrpSpPr>
        <p:grpSpPr>
          <a:xfrm>
            <a:off x="3626215" y="5105034"/>
            <a:ext cx="5349899" cy="1830515"/>
            <a:chOff x="1741627" y="2651050"/>
            <a:chExt cx="7109908" cy="2650194"/>
          </a:xfrm>
        </p:grpSpPr>
        <p:grpSp>
          <p:nvGrpSpPr>
            <p:cNvPr id="297" name="Groupe 296"/>
            <p:cNvGrpSpPr/>
            <p:nvPr/>
          </p:nvGrpSpPr>
          <p:grpSpPr>
            <a:xfrm>
              <a:off x="1741627" y="2651050"/>
              <a:ext cx="7109908" cy="2472328"/>
              <a:chOff x="2020958" y="2664753"/>
              <a:chExt cx="7109908" cy="2472328"/>
            </a:xfrm>
          </p:grpSpPr>
          <p:pic>
            <p:nvPicPr>
              <p:cNvPr id="299" name="Image 298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083640" y="2978556"/>
                <a:ext cx="7047226" cy="1881823"/>
              </a:xfrm>
              <a:prstGeom prst="rect">
                <a:avLst/>
              </a:prstGeom>
            </p:spPr>
          </p:pic>
          <p:sp>
            <p:nvSpPr>
              <p:cNvPr id="300" name="ZoneTexte 299"/>
              <p:cNvSpPr txBox="1"/>
              <p:nvPr/>
            </p:nvSpPr>
            <p:spPr>
              <a:xfrm rot="16200000">
                <a:off x="991013" y="3694698"/>
                <a:ext cx="2472328" cy="41243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ts val="1733"/>
                  </a:lnSpc>
                </a:pPr>
                <a:r>
                  <a:rPr lang="fr-FR" sz="1867" dirty="0" err="1"/>
                  <a:t>concnetration</a:t>
                </a:r>
                <a:endParaRPr lang="fr-FR" sz="1867" dirty="0"/>
              </a:p>
            </p:txBody>
          </p:sp>
        </p:grpSp>
        <p:sp>
          <p:nvSpPr>
            <p:cNvPr id="298" name="ZoneTexte 297"/>
            <p:cNvSpPr txBox="1"/>
            <p:nvPr/>
          </p:nvSpPr>
          <p:spPr>
            <a:xfrm>
              <a:off x="4829718" y="4811090"/>
              <a:ext cx="1296143" cy="4901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dirty="0"/>
                <a:t>Temps</a:t>
              </a:r>
            </a:p>
          </p:txBody>
        </p:sp>
      </p:grpSp>
      <p:sp>
        <p:nvSpPr>
          <p:cNvPr id="301" name="ZoneTexte 300"/>
          <p:cNvSpPr txBox="1"/>
          <p:nvPr/>
        </p:nvSpPr>
        <p:spPr>
          <a:xfrm>
            <a:off x="4547447" y="4838344"/>
            <a:ext cx="4884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Traces </a:t>
            </a:r>
            <a:r>
              <a:rPr lang="fr-FR" b="1" dirty="0" smtClean="0"/>
              <a:t>en </a:t>
            </a:r>
            <a:r>
              <a:rPr lang="fr-FR" b="1" dirty="0"/>
              <a:t>fonction du </a:t>
            </a:r>
            <a:r>
              <a:rPr lang="fr-FR" b="1" dirty="0" smtClean="0"/>
              <a:t>temps</a:t>
            </a:r>
            <a:endParaRPr lang="fr-FR" b="1" dirty="0"/>
          </a:p>
        </p:txBody>
      </p:sp>
      <p:sp>
        <p:nvSpPr>
          <p:cNvPr id="302" name="ZoneTexte 301"/>
          <p:cNvSpPr txBox="1"/>
          <p:nvPr/>
        </p:nvSpPr>
        <p:spPr>
          <a:xfrm>
            <a:off x="-157662" y="5505928"/>
            <a:ext cx="3254135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867" i="1" dirty="0"/>
              <a:t>Toutes les 100 msec à 1 sec selon fréquence d’acquisition </a:t>
            </a:r>
            <a:endParaRPr lang="en-US" sz="1867" i="1" dirty="0"/>
          </a:p>
        </p:txBody>
      </p:sp>
      <p:sp>
        <p:nvSpPr>
          <p:cNvPr id="303" name="Flèche courbée vers la droite 302"/>
          <p:cNvSpPr/>
          <p:nvPr/>
        </p:nvSpPr>
        <p:spPr>
          <a:xfrm rot="19826561">
            <a:off x="2821220" y="4870798"/>
            <a:ext cx="590139" cy="1281239"/>
          </a:xfrm>
          <a:prstGeom prst="curved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6118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1835589" y="175933"/>
            <a:ext cx="9144000" cy="603632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FontTx/>
              <a:buNone/>
              <a:defRPr sz="2000" b="1" kern="120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fr-FR" sz="2667" i="1" dirty="0"/>
              <a:t>PTRMS ET OUTILS ASSOCIES</a:t>
            </a:r>
            <a:endParaRPr lang="fr-FR" sz="2667" dirty="0"/>
          </a:p>
        </p:txBody>
      </p:sp>
      <p:sp>
        <p:nvSpPr>
          <p:cNvPr id="7" name="ZoneTexte 6"/>
          <p:cNvSpPr txBox="1"/>
          <p:nvPr/>
        </p:nvSpPr>
        <p:spPr>
          <a:xfrm>
            <a:off x="6089681" y="196435"/>
            <a:ext cx="40607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En conditions contrôlées / semi-contrôlées</a:t>
            </a:r>
            <a:endParaRPr lang="en-US" b="1" dirty="0"/>
          </a:p>
        </p:txBody>
      </p:sp>
      <p:pic>
        <p:nvPicPr>
          <p:cNvPr id="28" name="Picture 2" descr="D:\Documents\ProjetsExperimentations\2010_2012_ADEME_NH3_volatilisation_standard_401\photos\IMG_007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3" t="32864" r="13034" b="6386"/>
          <a:stretch/>
        </p:blipFill>
        <p:spPr bwMode="auto">
          <a:xfrm>
            <a:off x="2127508" y="1312887"/>
            <a:ext cx="2162336" cy="2397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Image 2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74" t="23934" r="32854" b="19029"/>
          <a:stretch/>
        </p:blipFill>
        <p:spPr>
          <a:xfrm rot="5400000">
            <a:off x="190729" y="1030786"/>
            <a:ext cx="1990491" cy="1755852"/>
          </a:xfrm>
          <a:prstGeom prst="rect">
            <a:avLst/>
          </a:prstGeom>
        </p:spPr>
      </p:pic>
      <p:pic>
        <p:nvPicPr>
          <p:cNvPr id="30" name="Image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62" y="4029521"/>
            <a:ext cx="2745847" cy="2059387"/>
          </a:xfrm>
          <a:prstGeom prst="rect">
            <a:avLst/>
          </a:prstGeom>
        </p:spPr>
      </p:pic>
      <p:sp>
        <p:nvSpPr>
          <p:cNvPr id="31" name="Titre 1"/>
          <p:cNvSpPr txBox="1">
            <a:spLocks/>
          </p:cNvSpPr>
          <p:nvPr/>
        </p:nvSpPr>
        <p:spPr>
          <a:xfrm>
            <a:off x="4233807" y="5959512"/>
            <a:ext cx="3290688" cy="467611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FontTx/>
              <a:buNone/>
              <a:defRPr sz="2000" b="1" kern="120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fr-FR" sz="2400" dirty="0">
                <a:solidFill>
                  <a:schemeClr val="tx1"/>
                </a:solidFill>
              </a:rPr>
              <a:t>Substrats remaniés</a:t>
            </a:r>
          </a:p>
        </p:txBody>
      </p:sp>
      <p:sp>
        <p:nvSpPr>
          <p:cNvPr id="33" name="Titre 1"/>
          <p:cNvSpPr txBox="1">
            <a:spLocks/>
          </p:cNvSpPr>
          <p:nvPr/>
        </p:nvSpPr>
        <p:spPr>
          <a:xfrm>
            <a:off x="2800081" y="3585543"/>
            <a:ext cx="1537115" cy="461292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fr-FR" sz="1600" b="1" i="1" dirty="0"/>
              <a:t>Genermont</a:t>
            </a:r>
          </a:p>
        </p:txBody>
      </p:sp>
      <p:sp>
        <p:nvSpPr>
          <p:cNvPr id="34" name="ZoneTexte 33"/>
          <p:cNvSpPr txBox="1"/>
          <p:nvPr/>
        </p:nvSpPr>
        <p:spPr>
          <a:xfrm>
            <a:off x="3343042" y="660652"/>
            <a:ext cx="5360763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667" b="1" dirty="0"/>
              <a:t>Mesure de flux en chambre dynamique</a:t>
            </a:r>
            <a:endParaRPr lang="en-US" sz="2667" b="1" dirty="0"/>
          </a:p>
        </p:txBody>
      </p:sp>
      <p:sp>
        <p:nvSpPr>
          <p:cNvPr id="39" name="Titre 1"/>
          <p:cNvSpPr txBox="1">
            <a:spLocks/>
          </p:cNvSpPr>
          <p:nvPr/>
        </p:nvSpPr>
        <p:spPr>
          <a:xfrm>
            <a:off x="308049" y="2927565"/>
            <a:ext cx="1948969" cy="797891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FontTx/>
              <a:buNone/>
              <a:defRPr sz="2000" b="1" kern="120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fr-FR" sz="2667" dirty="0">
                <a:solidFill>
                  <a:schemeClr val="tx1"/>
                </a:solidFill>
              </a:rPr>
              <a:t>Sols structurés</a:t>
            </a:r>
          </a:p>
        </p:txBody>
      </p:sp>
      <p:sp>
        <p:nvSpPr>
          <p:cNvPr id="41" name="Flèche droite 40"/>
          <p:cNvSpPr/>
          <p:nvPr/>
        </p:nvSpPr>
        <p:spPr>
          <a:xfrm>
            <a:off x="4502347" y="1742063"/>
            <a:ext cx="688555" cy="20720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7"/>
          </a:p>
        </p:txBody>
      </p:sp>
      <p:sp>
        <p:nvSpPr>
          <p:cNvPr id="42" name="Flèche droite 41"/>
          <p:cNvSpPr/>
          <p:nvPr/>
        </p:nvSpPr>
        <p:spPr>
          <a:xfrm>
            <a:off x="6679011" y="1777144"/>
            <a:ext cx="688555" cy="20720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7"/>
          </a:p>
        </p:txBody>
      </p:sp>
      <p:sp>
        <p:nvSpPr>
          <p:cNvPr id="44" name="ZoneTexte 43"/>
          <p:cNvSpPr txBox="1"/>
          <p:nvPr/>
        </p:nvSpPr>
        <p:spPr>
          <a:xfrm>
            <a:off x="4567427" y="1427710"/>
            <a:ext cx="728640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67" dirty="0"/>
              <a:t>Air 0</a:t>
            </a:r>
            <a:endParaRPr lang="en-US" sz="1867" dirty="0"/>
          </a:p>
        </p:txBody>
      </p:sp>
      <p:sp>
        <p:nvSpPr>
          <p:cNvPr id="45" name="ZoneTexte 44"/>
          <p:cNvSpPr txBox="1"/>
          <p:nvPr/>
        </p:nvSpPr>
        <p:spPr>
          <a:xfrm>
            <a:off x="6494443" y="1443195"/>
            <a:ext cx="1165928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67" dirty="0"/>
              <a:t>Air + COV</a:t>
            </a:r>
            <a:endParaRPr lang="en-US" sz="1867" dirty="0"/>
          </a:p>
        </p:txBody>
      </p:sp>
      <p:grpSp>
        <p:nvGrpSpPr>
          <p:cNvPr id="51" name="Groupe 50"/>
          <p:cNvGrpSpPr/>
          <p:nvPr/>
        </p:nvGrpSpPr>
        <p:grpSpPr>
          <a:xfrm>
            <a:off x="5190902" y="1246328"/>
            <a:ext cx="1425062" cy="966336"/>
            <a:chOff x="3743240" y="2217755"/>
            <a:chExt cx="2016224" cy="1152128"/>
          </a:xfrm>
        </p:grpSpPr>
        <p:grpSp>
          <p:nvGrpSpPr>
            <p:cNvPr id="46" name="Groupe 45"/>
            <p:cNvGrpSpPr/>
            <p:nvPr/>
          </p:nvGrpSpPr>
          <p:grpSpPr>
            <a:xfrm>
              <a:off x="3743240" y="2217755"/>
              <a:ext cx="2016224" cy="1152128"/>
              <a:chOff x="5508104" y="1047684"/>
              <a:chExt cx="2016224" cy="1152128"/>
            </a:xfrm>
          </p:grpSpPr>
          <p:sp>
            <p:nvSpPr>
              <p:cNvPr id="40" name="Rectangle 39"/>
              <p:cNvSpPr/>
              <p:nvPr/>
            </p:nvSpPr>
            <p:spPr>
              <a:xfrm>
                <a:off x="5508104" y="1047684"/>
                <a:ext cx="2016224" cy="1152128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1867" dirty="0"/>
                  <a:t>COV</a:t>
                </a:r>
                <a:endParaRPr lang="en-US" sz="1867" dirty="0"/>
              </a:p>
            </p:txBody>
          </p:sp>
          <p:sp>
            <p:nvSpPr>
              <p:cNvPr id="43" name="Rectangle 42"/>
              <p:cNvSpPr/>
              <p:nvPr/>
            </p:nvSpPr>
            <p:spPr>
              <a:xfrm>
                <a:off x="5561515" y="1869735"/>
                <a:ext cx="1900066" cy="225602"/>
              </a:xfrm>
              <a:prstGeom prst="rect">
                <a:avLst/>
              </a:prstGeom>
              <a:solidFill>
                <a:srgbClr val="C0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67"/>
              </a:p>
            </p:txBody>
          </p:sp>
        </p:grpSp>
        <p:sp>
          <p:nvSpPr>
            <p:cNvPr id="47" name="ZoneTexte 46"/>
            <p:cNvSpPr txBox="1"/>
            <p:nvPr/>
          </p:nvSpPr>
          <p:spPr>
            <a:xfrm>
              <a:off x="3883456" y="2396066"/>
              <a:ext cx="862287" cy="4526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867" dirty="0"/>
                <a:t>COV</a:t>
              </a:r>
              <a:endParaRPr lang="en-US" sz="1867" dirty="0"/>
            </a:p>
          </p:txBody>
        </p:sp>
        <p:sp>
          <p:nvSpPr>
            <p:cNvPr id="48" name="ZoneTexte 47"/>
            <p:cNvSpPr txBox="1"/>
            <p:nvPr/>
          </p:nvSpPr>
          <p:spPr>
            <a:xfrm>
              <a:off x="4180179" y="2687258"/>
              <a:ext cx="862287" cy="4526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867" dirty="0"/>
                <a:t>COV</a:t>
              </a:r>
              <a:endParaRPr lang="en-US" sz="1867" dirty="0"/>
            </a:p>
          </p:txBody>
        </p:sp>
        <p:sp>
          <p:nvSpPr>
            <p:cNvPr id="49" name="ZoneTexte 48"/>
            <p:cNvSpPr txBox="1"/>
            <p:nvPr/>
          </p:nvSpPr>
          <p:spPr>
            <a:xfrm>
              <a:off x="4739984" y="2262999"/>
              <a:ext cx="862287" cy="4526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867" dirty="0"/>
                <a:t>COV</a:t>
              </a:r>
              <a:endParaRPr lang="en-US" sz="1867" dirty="0"/>
            </a:p>
          </p:txBody>
        </p:sp>
      </p:grpSp>
      <p:sp>
        <p:nvSpPr>
          <p:cNvPr id="52" name="ZoneTexte 51"/>
          <p:cNvSpPr txBox="1"/>
          <p:nvPr/>
        </p:nvSpPr>
        <p:spPr>
          <a:xfrm>
            <a:off x="4564090" y="2325289"/>
            <a:ext cx="3204723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133" b="1" dirty="0"/>
              <a:t>Flux = Concentration / débit </a:t>
            </a:r>
            <a:endParaRPr lang="en-US" sz="2133" b="1" dirty="0"/>
          </a:p>
        </p:txBody>
      </p:sp>
      <p:pic>
        <p:nvPicPr>
          <p:cNvPr id="53" name="Image 5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39" t="17497" r="15208" b="12333"/>
          <a:stretch/>
        </p:blipFill>
        <p:spPr>
          <a:xfrm>
            <a:off x="2985696" y="4005675"/>
            <a:ext cx="2043043" cy="1702536"/>
          </a:xfrm>
          <a:prstGeom prst="rect">
            <a:avLst/>
          </a:prstGeom>
        </p:spPr>
      </p:pic>
      <p:sp>
        <p:nvSpPr>
          <p:cNvPr id="66" name="Flèche courbée vers la droite 65"/>
          <p:cNvSpPr/>
          <p:nvPr/>
        </p:nvSpPr>
        <p:spPr>
          <a:xfrm rot="9765137">
            <a:off x="4231897" y="2949981"/>
            <a:ext cx="535140" cy="1273964"/>
          </a:xfrm>
          <a:prstGeom prst="curved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67" name="Image 6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4514" y="3523935"/>
            <a:ext cx="2964909" cy="2223683"/>
          </a:xfrm>
          <a:prstGeom prst="rect">
            <a:avLst/>
          </a:prstGeom>
        </p:spPr>
      </p:pic>
      <p:sp>
        <p:nvSpPr>
          <p:cNvPr id="69" name="ZoneTexte 68"/>
          <p:cNvSpPr txBox="1"/>
          <p:nvPr/>
        </p:nvSpPr>
        <p:spPr>
          <a:xfrm>
            <a:off x="5615947" y="3431322"/>
            <a:ext cx="1330814" cy="6669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867" b="1" dirty="0"/>
              <a:t>27*55*20 cm</a:t>
            </a:r>
          </a:p>
          <a:p>
            <a:r>
              <a:rPr lang="fr-FR" sz="1867" b="1" dirty="0"/>
              <a:t>30l</a:t>
            </a:r>
            <a:endParaRPr lang="en-US" sz="1867" b="1" dirty="0"/>
          </a:p>
        </p:txBody>
      </p:sp>
      <p:sp>
        <p:nvSpPr>
          <p:cNvPr id="70" name="Titre 1"/>
          <p:cNvSpPr txBox="1">
            <a:spLocks/>
          </p:cNvSpPr>
          <p:nvPr/>
        </p:nvSpPr>
        <p:spPr>
          <a:xfrm>
            <a:off x="8694174" y="4607600"/>
            <a:ext cx="3445329" cy="1306957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FontTx/>
              <a:buNone/>
              <a:defRPr sz="2000" b="1" kern="120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fr-FR" sz="2667" dirty="0">
                <a:solidFill>
                  <a:srgbClr val="002060"/>
                </a:solidFill>
              </a:rPr>
              <a:t> Chambres de simulation atmosphérique</a:t>
            </a:r>
          </a:p>
          <a:p>
            <a:pPr algn="ctr"/>
            <a:r>
              <a:rPr lang="fr-FR" sz="2667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71" name="Titre 1"/>
          <p:cNvSpPr txBox="1">
            <a:spLocks/>
          </p:cNvSpPr>
          <p:nvPr/>
        </p:nvSpPr>
        <p:spPr>
          <a:xfrm>
            <a:off x="345074" y="6446470"/>
            <a:ext cx="5296517" cy="60367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FontTx/>
              <a:buNone/>
              <a:defRPr sz="2000" b="1" kern="120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fr-FR" sz="2400" dirty="0">
                <a:solidFill>
                  <a:srgbClr val="002060"/>
                </a:solidFill>
              </a:rPr>
              <a:t>Cellules de volatilisation -&gt; COV</a:t>
            </a:r>
          </a:p>
        </p:txBody>
      </p:sp>
      <p:sp>
        <p:nvSpPr>
          <p:cNvPr id="72" name="ZoneTexte 71"/>
          <p:cNvSpPr txBox="1"/>
          <p:nvPr/>
        </p:nvSpPr>
        <p:spPr>
          <a:xfrm>
            <a:off x="-10845" y="3909053"/>
            <a:ext cx="740908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867" b="1" dirty="0"/>
              <a:t>125ml</a:t>
            </a:r>
            <a:endParaRPr lang="en-US" sz="1867" b="1" dirty="0"/>
          </a:p>
        </p:txBody>
      </p:sp>
      <p:pic>
        <p:nvPicPr>
          <p:cNvPr id="73" name="Image 7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80" t="3872" r="18700" b="16765"/>
          <a:stretch/>
        </p:blipFill>
        <p:spPr>
          <a:xfrm>
            <a:off x="8812235" y="1190422"/>
            <a:ext cx="3189707" cy="3269449"/>
          </a:xfrm>
          <a:prstGeom prst="rect">
            <a:avLst/>
          </a:prstGeom>
        </p:spPr>
      </p:pic>
      <p:sp>
        <p:nvSpPr>
          <p:cNvPr id="74" name="Rectangle 73"/>
          <p:cNvSpPr/>
          <p:nvPr/>
        </p:nvSpPr>
        <p:spPr>
          <a:xfrm>
            <a:off x="8851880" y="1324055"/>
            <a:ext cx="1500732" cy="6669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867" b="1" dirty="0"/>
              <a:t>~ 60*60*60 cm</a:t>
            </a:r>
          </a:p>
          <a:p>
            <a:r>
              <a:rPr lang="fr-FR" sz="1867" b="1" dirty="0"/>
              <a:t>180L </a:t>
            </a:r>
            <a:endParaRPr lang="en-US" sz="1867" dirty="0"/>
          </a:p>
        </p:txBody>
      </p:sp>
      <p:sp>
        <p:nvSpPr>
          <p:cNvPr id="75" name="Titre 1"/>
          <p:cNvSpPr txBox="1">
            <a:spLocks/>
          </p:cNvSpPr>
          <p:nvPr/>
        </p:nvSpPr>
        <p:spPr>
          <a:xfrm>
            <a:off x="7275117" y="5632066"/>
            <a:ext cx="1537115" cy="461292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fr-FR" sz="1600" b="1" i="1" dirty="0"/>
              <a:t>Ciuraru</a:t>
            </a:r>
          </a:p>
        </p:txBody>
      </p:sp>
      <p:sp>
        <p:nvSpPr>
          <p:cNvPr id="76" name="Titre 1"/>
          <p:cNvSpPr txBox="1">
            <a:spLocks/>
          </p:cNvSpPr>
          <p:nvPr/>
        </p:nvSpPr>
        <p:spPr>
          <a:xfrm>
            <a:off x="10511460" y="4376955"/>
            <a:ext cx="1537115" cy="461292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fr-FR" sz="1600" b="1" i="1" dirty="0"/>
              <a:t>Ciuraru</a:t>
            </a:r>
          </a:p>
        </p:txBody>
      </p:sp>
      <p:sp>
        <p:nvSpPr>
          <p:cNvPr id="77" name="Titre 1"/>
          <p:cNvSpPr txBox="1">
            <a:spLocks/>
          </p:cNvSpPr>
          <p:nvPr/>
        </p:nvSpPr>
        <p:spPr>
          <a:xfrm>
            <a:off x="1813005" y="6082857"/>
            <a:ext cx="1010003" cy="283316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fr-FR" sz="1600" b="1" i="1" dirty="0" err="1"/>
              <a:t>Abis</a:t>
            </a:r>
            <a:endParaRPr lang="fr-FR" sz="1600" b="1" i="1" dirty="0"/>
          </a:p>
        </p:txBody>
      </p:sp>
      <p:sp>
        <p:nvSpPr>
          <p:cNvPr id="78" name="Titre 1"/>
          <p:cNvSpPr txBox="1">
            <a:spLocks/>
          </p:cNvSpPr>
          <p:nvPr/>
        </p:nvSpPr>
        <p:spPr>
          <a:xfrm>
            <a:off x="4096584" y="5692205"/>
            <a:ext cx="1010003" cy="283316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fr-FR" sz="1600" b="1" i="1" dirty="0"/>
              <a:t>Massad</a:t>
            </a:r>
          </a:p>
        </p:txBody>
      </p:sp>
      <p:sp>
        <p:nvSpPr>
          <p:cNvPr id="79" name="ZoneTexte 78"/>
          <p:cNvSpPr txBox="1"/>
          <p:nvPr/>
        </p:nvSpPr>
        <p:spPr>
          <a:xfrm>
            <a:off x="2863174" y="3922323"/>
            <a:ext cx="10134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/>
              <a:t>Diam 12.5 </a:t>
            </a:r>
          </a:p>
          <a:p>
            <a:r>
              <a:rPr lang="fr-FR" sz="1600" b="1" dirty="0" err="1"/>
              <a:t>Htr</a:t>
            </a:r>
            <a:r>
              <a:rPr lang="fr-FR" sz="1600" b="1" dirty="0"/>
              <a:t> 4.5 cm</a:t>
            </a:r>
            <a:endParaRPr lang="en-US" sz="1600" b="1" dirty="0"/>
          </a:p>
        </p:txBody>
      </p:sp>
      <p:cxnSp>
        <p:nvCxnSpPr>
          <p:cNvPr id="81" name="Connecteur droit avec flèche 80"/>
          <p:cNvCxnSpPr>
            <a:stCxn id="70" idx="2"/>
          </p:cNvCxnSpPr>
          <p:nvPr/>
        </p:nvCxnSpPr>
        <p:spPr>
          <a:xfrm flipH="1">
            <a:off x="10416838" y="5914557"/>
            <a:ext cx="1" cy="278760"/>
          </a:xfrm>
          <a:prstGeom prst="straightConnector1">
            <a:avLst/>
          </a:prstGeom>
          <a:ln w="1905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ZoneTexte 85"/>
          <p:cNvSpPr txBox="1"/>
          <p:nvPr/>
        </p:nvSpPr>
        <p:spPr>
          <a:xfrm>
            <a:off x="9614096" y="6155183"/>
            <a:ext cx="15921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002060"/>
                </a:solidFill>
              </a:rPr>
              <a:t>COV + aérosols</a:t>
            </a:r>
            <a:endParaRPr lang="en-US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7266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Image 153"/>
          <p:cNvPicPr>
            <a:picLocks noChangeAspect="1"/>
          </p:cNvPicPr>
          <p:nvPr/>
        </p:nvPicPr>
        <p:blipFill rotWithShape="1">
          <a:blip r:embed="rId2"/>
          <a:srcRect r="26327"/>
          <a:stretch/>
        </p:blipFill>
        <p:spPr>
          <a:xfrm>
            <a:off x="4835941" y="5930168"/>
            <a:ext cx="855817" cy="869309"/>
          </a:xfrm>
          <a:prstGeom prst="rect">
            <a:avLst/>
          </a:prstGeom>
        </p:spPr>
      </p:pic>
      <p:pic>
        <p:nvPicPr>
          <p:cNvPr id="16" name="Picture 6" descr="C:\Users\loubet\Documents\Documents\Benjamin\windows\textes\projets\2015_COV3ER\web page\photos-pour-web\IMGP0961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378" t="14680"/>
          <a:stretch/>
        </p:blipFill>
        <p:spPr bwMode="auto">
          <a:xfrm>
            <a:off x="4040787" y="4228113"/>
            <a:ext cx="1837220" cy="1196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re 1"/>
          <p:cNvSpPr txBox="1">
            <a:spLocks/>
          </p:cNvSpPr>
          <p:nvPr/>
        </p:nvSpPr>
        <p:spPr>
          <a:xfrm>
            <a:off x="1847088" y="162733"/>
            <a:ext cx="9144000" cy="603632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FontTx/>
              <a:buNone/>
              <a:defRPr sz="2000" b="1" kern="120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fr-FR" sz="2667" i="1" dirty="0"/>
              <a:t>PTRMS ET OUTILS ASSOCIES</a:t>
            </a:r>
            <a:endParaRPr lang="fr-FR" sz="2667" dirty="0"/>
          </a:p>
        </p:txBody>
      </p:sp>
      <p:sp>
        <p:nvSpPr>
          <p:cNvPr id="7" name="ZoneTexte 6"/>
          <p:cNvSpPr txBox="1"/>
          <p:nvPr/>
        </p:nvSpPr>
        <p:spPr>
          <a:xfrm>
            <a:off x="8185428" y="167249"/>
            <a:ext cx="15648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i="1" dirty="0" smtClean="0"/>
              <a:t>Mesures in situ</a:t>
            </a:r>
            <a:endParaRPr lang="en-US" b="1" i="1" dirty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7"/>
          <a:stretch/>
        </p:blipFill>
        <p:spPr>
          <a:xfrm>
            <a:off x="33188" y="1935666"/>
            <a:ext cx="2042915" cy="1634095"/>
          </a:xfrm>
          <a:prstGeom prst="rect">
            <a:avLst/>
          </a:prstGeom>
        </p:spPr>
      </p:pic>
      <p:pic>
        <p:nvPicPr>
          <p:cNvPr id="17" name="Picture 3" descr="C:\Users\loubet\Documents\Documents\Benjamin\windows\textes\projets\2015_COV3ER\web page\photos-pour-web\IMG_0273.jpg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3813"/>
          <a:stretch/>
        </p:blipFill>
        <p:spPr bwMode="auto">
          <a:xfrm>
            <a:off x="10434055" y="1336714"/>
            <a:ext cx="1562296" cy="5028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ZoneTexte 23"/>
          <p:cNvSpPr txBox="1"/>
          <p:nvPr/>
        </p:nvSpPr>
        <p:spPr>
          <a:xfrm>
            <a:off x="2354817" y="3495921"/>
            <a:ext cx="1918580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33" b="1" dirty="0">
                <a:solidFill>
                  <a:srgbClr val="002060"/>
                </a:solidFill>
              </a:rPr>
              <a:t>PTR-TOF-MS</a:t>
            </a:r>
          </a:p>
        </p:txBody>
      </p:sp>
      <p:sp>
        <p:nvSpPr>
          <p:cNvPr id="29" name="ZoneTexte 28"/>
          <p:cNvSpPr txBox="1"/>
          <p:nvPr/>
        </p:nvSpPr>
        <p:spPr>
          <a:xfrm>
            <a:off x="-68143" y="3721624"/>
            <a:ext cx="1325325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33" b="1" dirty="0" err="1">
                <a:solidFill>
                  <a:srgbClr val="002060"/>
                </a:solidFill>
              </a:rPr>
              <a:t>Labview</a:t>
            </a:r>
            <a:endParaRPr lang="en-US" sz="2133" b="1" dirty="0">
              <a:solidFill>
                <a:srgbClr val="002060"/>
              </a:solidFill>
            </a:endParaRPr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51" y="4113868"/>
            <a:ext cx="2075389" cy="867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ZoneTexte 34"/>
          <p:cNvSpPr txBox="1"/>
          <p:nvPr/>
        </p:nvSpPr>
        <p:spPr>
          <a:xfrm>
            <a:off x="3665800" y="1229908"/>
            <a:ext cx="1540806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33" b="1" dirty="0" err="1">
                <a:solidFill>
                  <a:srgbClr val="002060"/>
                </a:solidFill>
              </a:rPr>
              <a:t>Chambre</a:t>
            </a:r>
            <a:r>
              <a:rPr lang="en-US" sz="2133" b="1" dirty="0">
                <a:solidFill>
                  <a:srgbClr val="002060"/>
                </a:solidFill>
              </a:rPr>
              <a:t> sol</a:t>
            </a:r>
          </a:p>
        </p:txBody>
      </p:sp>
      <p:sp>
        <p:nvSpPr>
          <p:cNvPr id="37" name="ZoneTexte 36"/>
          <p:cNvSpPr txBox="1"/>
          <p:nvPr/>
        </p:nvSpPr>
        <p:spPr>
          <a:xfrm>
            <a:off x="-25634" y="5375350"/>
            <a:ext cx="2541156" cy="12416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67" b="1" dirty="0" err="1"/>
              <a:t>Automatisation</a:t>
            </a:r>
            <a:r>
              <a:rPr lang="en-US" sz="1867" b="1" dirty="0"/>
              <a:t> </a:t>
            </a:r>
            <a:r>
              <a:rPr lang="en-US" sz="1867" b="1" dirty="0" err="1"/>
              <a:t>Voies</a:t>
            </a:r>
            <a:endParaRPr lang="en-US" sz="1867" b="1" dirty="0"/>
          </a:p>
          <a:p>
            <a:r>
              <a:rPr lang="en-US" sz="1867" b="1" dirty="0" err="1"/>
              <a:t>Chaine</a:t>
            </a:r>
            <a:r>
              <a:rPr lang="en-US" sz="1867" b="1" dirty="0"/>
              <a:t> </a:t>
            </a:r>
            <a:r>
              <a:rPr lang="en-US" sz="1867" b="1" dirty="0" err="1"/>
              <a:t>d’acquisition</a:t>
            </a:r>
            <a:r>
              <a:rPr lang="en-US" sz="1867" b="1" dirty="0"/>
              <a:t> et </a:t>
            </a:r>
            <a:r>
              <a:rPr lang="en-US" sz="1867" b="1" dirty="0" err="1"/>
              <a:t>traitement</a:t>
            </a:r>
            <a:r>
              <a:rPr lang="en-US" sz="1867" b="1" dirty="0"/>
              <a:t> </a:t>
            </a:r>
            <a:r>
              <a:rPr lang="en-US" sz="1867" b="1" dirty="0" err="1"/>
              <a:t>Labview</a:t>
            </a:r>
            <a:r>
              <a:rPr lang="en-US" sz="1867" b="1" dirty="0"/>
              <a:t> </a:t>
            </a:r>
          </a:p>
          <a:p>
            <a:r>
              <a:rPr lang="en-US" sz="1867" b="1" dirty="0"/>
              <a:t>Post-</a:t>
            </a:r>
            <a:r>
              <a:rPr lang="en-US" sz="1867" b="1" dirty="0" err="1"/>
              <a:t>traitement</a:t>
            </a:r>
            <a:r>
              <a:rPr lang="en-US" sz="1867" b="1" dirty="0"/>
              <a:t> R</a:t>
            </a:r>
          </a:p>
        </p:txBody>
      </p:sp>
      <p:pic>
        <p:nvPicPr>
          <p:cNvPr id="55" name="Image 54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6796" y="1713481"/>
            <a:ext cx="1919445" cy="2598153"/>
          </a:xfrm>
          <a:prstGeom prst="rect">
            <a:avLst/>
          </a:prstGeom>
          <a:noFill/>
        </p:spPr>
      </p:pic>
      <p:pic>
        <p:nvPicPr>
          <p:cNvPr id="57" name="Image 5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25"/>
          <a:stretch/>
        </p:blipFill>
        <p:spPr>
          <a:xfrm>
            <a:off x="8478012" y="3635255"/>
            <a:ext cx="1881025" cy="2706452"/>
          </a:xfrm>
          <a:prstGeom prst="rect">
            <a:avLst/>
          </a:prstGeom>
        </p:spPr>
      </p:pic>
      <p:pic>
        <p:nvPicPr>
          <p:cNvPr id="65" name="Picture 4" descr="C:\Users\loubet\Documents\Documents\Benjamin\windows\textes\projets\2015_COV3ER\web page\photos-pour-web\IMGP0959.jpg"/>
          <p:cNvPicPr>
            <a:picLocks noChangeAspect="1" noChangeArrowheads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3139"/>
          <a:stretch/>
        </p:blipFill>
        <p:spPr bwMode="auto">
          <a:xfrm>
            <a:off x="2413371" y="3909304"/>
            <a:ext cx="1455440" cy="2817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6" name="ZoneTexte 65"/>
          <p:cNvSpPr txBox="1"/>
          <p:nvPr/>
        </p:nvSpPr>
        <p:spPr>
          <a:xfrm>
            <a:off x="8556018" y="2554013"/>
            <a:ext cx="1579278" cy="10770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133" b="1" dirty="0" err="1">
                <a:solidFill>
                  <a:srgbClr val="002060"/>
                </a:solidFill>
              </a:rPr>
              <a:t>Profil</a:t>
            </a:r>
            <a:r>
              <a:rPr lang="en-US" sz="2133" b="1" dirty="0">
                <a:solidFill>
                  <a:srgbClr val="002060"/>
                </a:solidFill>
              </a:rPr>
              <a:t> </a:t>
            </a:r>
          </a:p>
          <a:p>
            <a:pPr algn="ctr"/>
            <a:r>
              <a:rPr lang="en-US" sz="2133" b="1" dirty="0" err="1">
                <a:solidFill>
                  <a:srgbClr val="002060"/>
                </a:solidFill>
              </a:rPr>
              <a:t>dans</a:t>
            </a:r>
            <a:r>
              <a:rPr lang="en-US" sz="2133" b="1" dirty="0">
                <a:solidFill>
                  <a:srgbClr val="002060"/>
                </a:solidFill>
              </a:rPr>
              <a:t> </a:t>
            </a:r>
            <a:r>
              <a:rPr lang="en-US" sz="2133" b="1" dirty="0" err="1">
                <a:solidFill>
                  <a:srgbClr val="002060"/>
                </a:solidFill>
              </a:rPr>
              <a:t>couvert</a:t>
            </a:r>
            <a:endParaRPr lang="en-US" sz="2133" b="1" dirty="0">
              <a:solidFill>
                <a:srgbClr val="002060"/>
              </a:solidFill>
            </a:endParaRPr>
          </a:p>
          <a:p>
            <a:pPr algn="ctr"/>
            <a:r>
              <a:rPr lang="en-US" sz="2133" b="1" dirty="0">
                <a:solidFill>
                  <a:srgbClr val="002060"/>
                </a:solidFill>
              </a:rPr>
              <a:t> 5 </a:t>
            </a:r>
            <a:r>
              <a:rPr lang="en-US" sz="2133" b="1" dirty="0" err="1">
                <a:solidFill>
                  <a:srgbClr val="002060"/>
                </a:solidFill>
              </a:rPr>
              <a:t>niveaux</a:t>
            </a:r>
            <a:endParaRPr lang="en-US" sz="2133" b="1" dirty="0">
              <a:solidFill>
                <a:srgbClr val="002060"/>
              </a:solidFill>
            </a:endParaRPr>
          </a:p>
        </p:txBody>
      </p:sp>
      <p:cxnSp>
        <p:nvCxnSpPr>
          <p:cNvPr id="75" name="Connecteur en arc 74"/>
          <p:cNvCxnSpPr>
            <a:endCxn id="57" idx="2"/>
          </p:cNvCxnSpPr>
          <p:nvPr/>
        </p:nvCxnSpPr>
        <p:spPr>
          <a:xfrm>
            <a:off x="5053695" y="4826603"/>
            <a:ext cx="4364829" cy="1515104"/>
          </a:xfrm>
          <a:prstGeom prst="curvedConnector4">
            <a:avLst>
              <a:gd name="adj1" fmla="val 33915"/>
              <a:gd name="adj2" fmla="val 108783"/>
            </a:avLst>
          </a:prstGeom>
          <a:ln w="53975">
            <a:solidFill>
              <a:schemeClr val="bg1">
                <a:lumMod val="65000"/>
              </a:schemeClr>
            </a:solidFill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onnecteur en arc 83"/>
          <p:cNvCxnSpPr>
            <a:endCxn id="17" idx="2"/>
          </p:cNvCxnSpPr>
          <p:nvPr/>
        </p:nvCxnSpPr>
        <p:spPr>
          <a:xfrm>
            <a:off x="5024999" y="4980377"/>
            <a:ext cx="6190204" cy="1384447"/>
          </a:xfrm>
          <a:prstGeom prst="curvedConnector4">
            <a:avLst>
              <a:gd name="adj1" fmla="val 20249"/>
              <a:gd name="adj2" fmla="val 129458"/>
            </a:avLst>
          </a:prstGeom>
          <a:ln w="53975">
            <a:solidFill>
              <a:schemeClr val="bg1">
                <a:lumMod val="65000"/>
              </a:schemeClr>
            </a:solidFill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ZoneTexte 98"/>
          <p:cNvSpPr txBox="1"/>
          <p:nvPr/>
        </p:nvSpPr>
        <p:spPr>
          <a:xfrm>
            <a:off x="10608503" y="806269"/>
            <a:ext cx="1248139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33" b="1" dirty="0">
                <a:solidFill>
                  <a:srgbClr val="002060"/>
                </a:solidFill>
              </a:rPr>
              <a:t>Flux </a:t>
            </a:r>
          </a:p>
        </p:txBody>
      </p:sp>
      <p:sp>
        <p:nvSpPr>
          <p:cNvPr id="100" name="ZoneTexte 99"/>
          <p:cNvSpPr txBox="1"/>
          <p:nvPr/>
        </p:nvSpPr>
        <p:spPr>
          <a:xfrm>
            <a:off x="6377392" y="1186159"/>
            <a:ext cx="1877437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33" b="1" dirty="0" err="1">
                <a:solidFill>
                  <a:srgbClr val="002060"/>
                </a:solidFill>
              </a:rPr>
              <a:t>Chambre</a:t>
            </a:r>
            <a:r>
              <a:rPr lang="en-US" sz="2133" b="1" dirty="0">
                <a:solidFill>
                  <a:srgbClr val="002060"/>
                </a:solidFill>
              </a:rPr>
              <a:t> </a:t>
            </a:r>
            <a:r>
              <a:rPr lang="en-US" sz="2133" b="1" dirty="0" err="1">
                <a:solidFill>
                  <a:srgbClr val="002060"/>
                </a:solidFill>
              </a:rPr>
              <a:t>plante</a:t>
            </a:r>
            <a:endParaRPr lang="en-US" sz="2133" b="1" dirty="0">
              <a:solidFill>
                <a:srgbClr val="002060"/>
              </a:solidFill>
            </a:endParaRPr>
          </a:p>
        </p:txBody>
      </p:sp>
      <p:cxnSp>
        <p:nvCxnSpPr>
          <p:cNvPr id="107" name="Connecteur en arc 106"/>
          <p:cNvCxnSpPr/>
          <p:nvPr/>
        </p:nvCxnSpPr>
        <p:spPr>
          <a:xfrm flipV="1">
            <a:off x="5138849" y="2982686"/>
            <a:ext cx="3229100" cy="1673652"/>
          </a:xfrm>
          <a:prstGeom prst="curvedConnector3">
            <a:avLst>
              <a:gd name="adj1" fmla="val 104326"/>
            </a:avLst>
          </a:prstGeom>
          <a:ln w="53975">
            <a:solidFill>
              <a:schemeClr val="bg1">
                <a:lumMod val="65000"/>
              </a:schemeClr>
            </a:solidFill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Connecteur droit 124"/>
          <p:cNvCxnSpPr>
            <a:endCxn id="55" idx="3"/>
          </p:cNvCxnSpPr>
          <p:nvPr/>
        </p:nvCxnSpPr>
        <p:spPr>
          <a:xfrm flipV="1">
            <a:off x="8006902" y="3012558"/>
            <a:ext cx="359340" cy="142044"/>
          </a:xfrm>
          <a:prstGeom prst="line">
            <a:avLst/>
          </a:prstGeom>
          <a:ln w="666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2" name="Picture 5" descr="D:\COV3ER\Photos\Noras photo\143_1807\IMGP1141.JPG"/>
          <p:cNvPicPr>
            <a:picLocks noChangeAspect="1" noChangeArrowheads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4137" t="10450" r="27525" b="12459"/>
          <a:stretch/>
        </p:blipFill>
        <p:spPr bwMode="auto">
          <a:xfrm>
            <a:off x="3779592" y="1740829"/>
            <a:ext cx="1564945" cy="165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" name="ZoneTexte 132"/>
          <p:cNvSpPr txBox="1"/>
          <p:nvPr/>
        </p:nvSpPr>
        <p:spPr>
          <a:xfrm>
            <a:off x="6447130" y="4779354"/>
            <a:ext cx="2106667" cy="7487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33" b="1" i="1" dirty="0"/>
              <a:t>Gaines </a:t>
            </a:r>
            <a:r>
              <a:rPr lang="en-US" sz="2133" b="1" i="1" dirty="0" err="1"/>
              <a:t>chauffées</a:t>
            </a:r>
            <a:r>
              <a:rPr lang="en-US" sz="2133" b="1" i="1" dirty="0"/>
              <a:t> </a:t>
            </a:r>
          </a:p>
          <a:p>
            <a:r>
              <a:rPr lang="fr-FR" sz="2133" b="1" i="1" dirty="0"/>
              <a:t>Débits régulés</a:t>
            </a:r>
            <a:endParaRPr lang="en-US" sz="2133" b="1" i="1" dirty="0"/>
          </a:p>
        </p:txBody>
      </p:sp>
      <p:cxnSp>
        <p:nvCxnSpPr>
          <p:cNvPr id="143" name="Connecteur en arc 142"/>
          <p:cNvCxnSpPr/>
          <p:nvPr/>
        </p:nvCxnSpPr>
        <p:spPr>
          <a:xfrm rot="16200000" flipH="1">
            <a:off x="3911717" y="4843749"/>
            <a:ext cx="1271839" cy="1132719"/>
          </a:xfrm>
          <a:prstGeom prst="curvedConnector3">
            <a:avLst>
              <a:gd name="adj1" fmla="val 83861"/>
            </a:avLst>
          </a:prstGeom>
          <a:ln w="53975">
            <a:solidFill>
              <a:schemeClr val="bg1">
                <a:lumMod val="65000"/>
              </a:schemeClr>
            </a:solidFill>
            <a:headEnd type="none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0" name="ZoneTexte 149"/>
          <p:cNvSpPr txBox="1"/>
          <p:nvPr/>
        </p:nvSpPr>
        <p:spPr>
          <a:xfrm>
            <a:off x="5548641" y="6426119"/>
            <a:ext cx="1055097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133" b="1" dirty="0">
                <a:solidFill>
                  <a:srgbClr val="002060"/>
                </a:solidFill>
              </a:rPr>
              <a:t>Pompes</a:t>
            </a:r>
            <a:endParaRPr lang="en-US" sz="2133" b="1" dirty="0">
              <a:solidFill>
                <a:srgbClr val="002060"/>
              </a:solidFill>
            </a:endParaRPr>
          </a:p>
        </p:txBody>
      </p:sp>
      <p:cxnSp>
        <p:nvCxnSpPr>
          <p:cNvPr id="160" name="Connecteur en arc 159"/>
          <p:cNvCxnSpPr>
            <a:endCxn id="132" idx="0"/>
          </p:cNvCxnSpPr>
          <p:nvPr/>
        </p:nvCxnSpPr>
        <p:spPr>
          <a:xfrm rot="16200000" flipV="1">
            <a:off x="3438685" y="2864211"/>
            <a:ext cx="2816433" cy="569672"/>
          </a:xfrm>
          <a:prstGeom prst="curvedConnector5">
            <a:avLst>
              <a:gd name="adj1" fmla="val 25779"/>
              <a:gd name="adj2" fmla="val -82411"/>
              <a:gd name="adj3" fmla="val 103272"/>
            </a:avLst>
          </a:prstGeom>
          <a:ln w="53975">
            <a:solidFill>
              <a:schemeClr val="bg1">
                <a:lumMod val="65000"/>
              </a:schemeClr>
            </a:solidFill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Connecteur droit 181"/>
          <p:cNvCxnSpPr/>
          <p:nvPr/>
        </p:nvCxnSpPr>
        <p:spPr>
          <a:xfrm flipV="1">
            <a:off x="3779591" y="4880665"/>
            <a:ext cx="859795" cy="825216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Connecteur droit 189"/>
          <p:cNvCxnSpPr/>
          <p:nvPr/>
        </p:nvCxnSpPr>
        <p:spPr>
          <a:xfrm flipV="1">
            <a:off x="3828913" y="4889489"/>
            <a:ext cx="1035723" cy="804945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1" name="ZoneTexte 200"/>
          <p:cNvSpPr txBox="1"/>
          <p:nvPr/>
        </p:nvSpPr>
        <p:spPr>
          <a:xfrm>
            <a:off x="3964669" y="3844711"/>
            <a:ext cx="1967205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133" b="1" dirty="0">
                <a:solidFill>
                  <a:srgbClr val="002060"/>
                </a:solidFill>
              </a:rPr>
              <a:t>Manifold chauffé</a:t>
            </a:r>
            <a:endParaRPr lang="en-US" sz="2133" b="1" dirty="0">
              <a:solidFill>
                <a:srgbClr val="002060"/>
              </a:solidFill>
            </a:endParaRPr>
          </a:p>
        </p:txBody>
      </p:sp>
      <p:cxnSp>
        <p:nvCxnSpPr>
          <p:cNvPr id="203" name="Connecteur en angle 202"/>
          <p:cNvCxnSpPr>
            <a:endCxn id="30" idx="2"/>
          </p:cNvCxnSpPr>
          <p:nvPr/>
        </p:nvCxnSpPr>
        <p:spPr>
          <a:xfrm rot="10800000">
            <a:off x="1054647" y="4981142"/>
            <a:ext cx="1273095" cy="268321"/>
          </a:xfrm>
          <a:prstGeom prst="bentConnector2">
            <a:avLst/>
          </a:prstGeom>
          <a:ln w="22225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4" name="ZoneTexte 233"/>
          <p:cNvSpPr txBox="1"/>
          <p:nvPr/>
        </p:nvSpPr>
        <p:spPr>
          <a:xfrm>
            <a:off x="-30729" y="685642"/>
            <a:ext cx="10589153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667" b="1" dirty="0">
                <a:cs typeface="Arial" panose="020B0604020202020204" pitchFamily="34" charset="0"/>
              </a:rPr>
              <a:t>Suivi dynamique des flux dans les compartiments de l’écosystème</a:t>
            </a:r>
          </a:p>
        </p:txBody>
      </p:sp>
      <p:sp>
        <p:nvSpPr>
          <p:cNvPr id="240" name="ZoneTexte 239"/>
          <p:cNvSpPr txBox="1"/>
          <p:nvPr/>
        </p:nvSpPr>
        <p:spPr>
          <a:xfrm>
            <a:off x="-68143" y="1555751"/>
            <a:ext cx="2930307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33" b="1" dirty="0" err="1">
                <a:solidFill>
                  <a:srgbClr val="002060"/>
                </a:solidFill>
              </a:rPr>
              <a:t>Remorque</a:t>
            </a:r>
            <a:endParaRPr lang="en-US" sz="2133" b="1" dirty="0">
              <a:solidFill>
                <a:srgbClr val="002060"/>
              </a:solidFill>
            </a:endParaRPr>
          </a:p>
        </p:txBody>
      </p:sp>
      <p:sp>
        <p:nvSpPr>
          <p:cNvPr id="293" name="Arc 292"/>
          <p:cNvSpPr/>
          <p:nvPr/>
        </p:nvSpPr>
        <p:spPr>
          <a:xfrm rot="14705204">
            <a:off x="4086289" y="4545394"/>
            <a:ext cx="140832" cy="344183"/>
          </a:xfrm>
          <a:prstGeom prst="arc">
            <a:avLst/>
          </a:prstGeom>
          <a:ln w="666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179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Espace réservé du contenu 2"/>
          <p:cNvSpPr>
            <a:spLocks noGrp="1"/>
          </p:cNvSpPr>
          <p:nvPr>
            <p:ph idx="1"/>
          </p:nvPr>
        </p:nvSpPr>
        <p:spPr>
          <a:xfrm>
            <a:off x="1603905" y="785283"/>
            <a:ext cx="8964612" cy="5545138"/>
          </a:xfrm>
        </p:spPr>
        <p:txBody>
          <a:bodyPr/>
          <a:lstStyle/>
          <a:p>
            <a:r>
              <a:rPr lang="fr-FR" altLang="fr-FR" sz="2000" dirty="0">
                <a:solidFill>
                  <a:schemeClr val="tx1"/>
                </a:solidFill>
              </a:rPr>
              <a:t>Multiple effets positifs du </a:t>
            </a:r>
            <a:r>
              <a:rPr lang="fr-FR" altLang="fr-FR" sz="2000" b="1" dirty="0">
                <a:solidFill>
                  <a:schemeClr val="tx1"/>
                </a:solidFill>
              </a:rPr>
              <a:t>retour au sol des PRO </a:t>
            </a:r>
            <a:r>
              <a:rPr lang="fr-FR" altLang="fr-FR" sz="2000" dirty="0">
                <a:solidFill>
                  <a:schemeClr val="tx1"/>
                </a:solidFill>
              </a:rPr>
              <a:t>(stockage de carbone, fourniture de nutriments) mais des impacts à limiter (contamination, émissions gazeuse…)</a:t>
            </a:r>
          </a:p>
          <a:p>
            <a:r>
              <a:rPr lang="fr-FR" altLang="fr-FR" sz="2000" dirty="0">
                <a:solidFill>
                  <a:schemeClr val="tx1"/>
                </a:solidFill>
              </a:rPr>
              <a:t>Effets des PRO dépendent des caractéristiques des PRO, des systèmes de culture, du contexte pédoclimatique, etc.</a:t>
            </a:r>
          </a:p>
          <a:p>
            <a:endParaRPr lang="fr-FR" altLang="fr-FR" sz="2000" dirty="0">
              <a:solidFill>
                <a:schemeClr val="tx1"/>
              </a:solidFill>
            </a:endParaRPr>
          </a:p>
        </p:txBody>
      </p:sp>
      <p:pic>
        <p:nvPicPr>
          <p:cNvPr id="14340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8573" y="2133600"/>
            <a:ext cx="9748745" cy="417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re 1"/>
          <p:cNvSpPr txBox="1">
            <a:spLocks/>
          </p:cNvSpPr>
          <p:nvPr/>
        </p:nvSpPr>
        <p:spPr>
          <a:xfrm>
            <a:off x="813652" y="83094"/>
            <a:ext cx="8110215" cy="888251"/>
          </a:xfrm>
          <a:prstGeom prst="rect">
            <a:avLst/>
          </a:prstGeom>
        </p:spPr>
        <p:txBody>
          <a:bodyPr vert="horz" lIns="0" tIns="46800" rIns="91440" bIns="45720" rtlCol="0" anchor="ctr">
            <a:normAutofit fontScale="97500"/>
          </a:bodyPr>
          <a:lstStyle>
            <a:lvl1pPr marL="457200" indent="-457200" algn="l" defTabSz="914400" rtl="0" eaLnBrk="1" latinLnBrk="0" hangingPunct="1">
              <a:lnSpc>
                <a:spcPct val="90000"/>
              </a:lnSpc>
              <a:spcBef>
                <a:spcPct val="0"/>
              </a:spcBef>
              <a:buFontTx/>
              <a:buBlip>
                <a:blip r:embed="rId3"/>
              </a:buBlip>
              <a:defRPr sz="3000" b="1" kern="1200">
                <a:solidFill>
                  <a:srgbClr val="00A3A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 smtClean="0"/>
              <a:t>Réseau SOERE-PRO : réseau de sites </a:t>
            </a:r>
            <a:r>
              <a:rPr lang="fr-FR" i="1" dirty="0" smtClean="0"/>
              <a:t>in </a:t>
            </a:r>
            <a:r>
              <a:rPr lang="fr-FR" i="1" dirty="0" err="1" smtClean="0"/>
              <a:t>natura</a:t>
            </a:r>
            <a:endParaRPr lang="fr-FR" i="1" dirty="0"/>
          </a:p>
        </p:txBody>
      </p:sp>
    </p:spTree>
    <p:extLst>
      <p:ext uri="{BB962C8B-B14F-4D97-AF65-F5344CB8AC3E}">
        <p14:creationId xmlns:p14="http://schemas.microsoft.com/office/powerpoint/2010/main" val="42291482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6173787" y="1452932"/>
            <a:ext cx="55705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SOERE-PRO: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système d’observations et d’expérimentations pour la recherche en Environnement sur les PRO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1281" y="2478831"/>
            <a:ext cx="5574461" cy="3495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56"/>
          <a:stretch/>
        </p:blipFill>
        <p:spPr bwMode="auto">
          <a:xfrm>
            <a:off x="10668001" y="57319"/>
            <a:ext cx="1076308" cy="1146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86640" y="5851954"/>
            <a:ext cx="1693352" cy="744048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96908" y="213618"/>
            <a:ext cx="1159403" cy="305309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86640" y="684628"/>
            <a:ext cx="1276638" cy="358354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2884" y="1119182"/>
            <a:ext cx="4648593" cy="5349571"/>
          </a:xfrm>
          <a:prstGeom prst="rect">
            <a:avLst/>
          </a:prstGeom>
        </p:spPr>
      </p:pic>
      <p:sp>
        <p:nvSpPr>
          <p:cNvPr id="15" name="Titre 1"/>
          <p:cNvSpPr txBox="1">
            <a:spLocks/>
          </p:cNvSpPr>
          <p:nvPr/>
        </p:nvSpPr>
        <p:spPr>
          <a:xfrm>
            <a:off x="813652" y="83094"/>
            <a:ext cx="8110215" cy="888251"/>
          </a:xfrm>
          <a:prstGeom prst="rect">
            <a:avLst/>
          </a:prstGeom>
        </p:spPr>
        <p:txBody>
          <a:bodyPr vert="horz" lIns="0" tIns="46800" rIns="91440" bIns="45720" rtlCol="0" anchor="ctr">
            <a:normAutofit fontScale="97500"/>
          </a:bodyPr>
          <a:lstStyle>
            <a:lvl1pPr marL="457200" indent="-457200" algn="l" defTabSz="914400" rtl="0" eaLnBrk="1" latinLnBrk="0" hangingPunct="1">
              <a:lnSpc>
                <a:spcPct val="90000"/>
              </a:lnSpc>
              <a:spcBef>
                <a:spcPct val="0"/>
              </a:spcBef>
              <a:buFontTx/>
              <a:buBlip>
                <a:blip r:embed="rId8"/>
              </a:buBlip>
              <a:defRPr sz="3000" b="1" kern="1200">
                <a:solidFill>
                  <a:srgbClr val="00A3A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 smtClean="0"/>
              <a:t>Réseau SOERE-PRO : réseau de sites </a:t>
            </a:r>
            <a:r>
              <a:rPr lang="fr-FR" i="1" dirty="0" smtClean="0"/>
              <a:t>in </a:t>
            </a:r>
            <a:r>
              <a:rPr lang="fr-FR" i="1" dirty="0" err="1" smtClean="0"/>
              <a:t>natura</a:t>
            </a:r>
            <a:endParaRPr lang="fr-FR" i="1" dirty="0"/>
          </a:p>
        </p:txBody>
      </p:sp>
    </p:spTree>
    <p:extLst>
      <p:ext uri="{BB962C8B-B14F-4D97-AF65-F5344CB8AC3E}">
        <p14:creationId xmlns:p14="http://schemas.microsoft.com/office/powerpoint/2010/main" val="42612801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5362" name="Picture 2" descr="D:\Home\lgreiveldin\Documents\AnaEE-France\Ressources\Logo AnaEE-S\Logo-AnaEE---France.pn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9508527" y="231502"/>
            <a:ext cx="2389187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Espace réservé du titre 2"/>
          <p:cNvSpPr txBox="1"/>
          <p:nvPr/>
        </p:nvSpPr>
        <p:spPr bwMode="auto">
          <a:xfrm>
            <a:off x="1092645" y="151606"/>
            <a:ext cx="6627813" cy="1011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>
              <a:defRPr/>
            </a:pPr>
            <a:r>
              <a:rPr lang="fr-FR" sz="2400" b="1" dirty="0" smtClean="0">
                <a:solidFill>
                  <a:schemeClr val="tx2"/>
                </a:solidFill>
                <a:latin typeface="Calibri"/>
              </a:rPr>
              <a:t>Quelques rappels…</a:t>
            </a:r>
            <a:endParaRPr dirty="0"/>
          </a:p>
        </p:txBody>
      </p:sp>
      <p:sp>
        <p:nvSpPr>
          <p:cNvPr id="2" name="ZoneTexte 1"/>
          <p:cNvSpPr txBox="1"/>
          <p:nvPr/>
        </p:nvSpPr>
        <p:spPr>
          <a:xfrm>
            <a:off x="838033" y="984168"/>
            <a:ext cx="10565691" cy="532453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PIA INBS 2011 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: Analyse et d’expérimentation sur les écosystèmes – </a:t>
            </a: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Service &gt; 2019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Porteurs : Jean </a:t>
            </a:r>
            <a:r>
              <a:rPr lang="fr-FR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Clobert</a:t>
            </a: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(CNRS) et André Chanzy (INRA)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 eaLnBrk="1" hangingPunct="1">
              <a:spcBef>
                <a:spcPct val="0"/>
              </a:spcBef>
              <a:buClr>
                <a:srgbClr val="117791"/>
              </a:buClr>
              <a:buFont typeface="Arial" panose="020B0604020202020204" pitchFamily="34" charset="0"/>
              <a:buChar char="•"/>
              <a:defRPr/>
            </a:pPr>
            <a:r>
              <a:rPr lang="fr-FR" sz="2000" dirty="0" smtClean="0">
                <a:solidFill>
                  <a:srgbClr val="000000"/>
                </a:solidFill>
                <a:latin typeface="Calibri" panose="020F0502020204030204" pitchFamily="34" charset="0"/>
                <a:ea typeface="MS Mincho" pitchFamily="49" charset="-128"/>
                <a:cs typeface="Calibri" panose="020F0502020204030204" pitchFamily="34" charset="0"/>
              </a:rPr>
              <a:t>Objectifs : </a:t>
            </a:r>
          </a:p>
          <a:p>
            <a:pPr marL="714375" indent="-342900" algn="just" eaLnBrk="1" hangingPunct="1">
              <a:spcBef>
                <a:spcPct val="0"/>
              </a:spcBef>
              <a:buClr>
                <a:srgbClr val="117791"/>
              </a:buClr>
              <a:buFont typeface="Arial" panose="020B0604020202020204" pitchFamily="34" charset="0"/>
              <a:buChar char="•"/>
              <a:defRPr/>
            </a:pPr>
            <a:r>
              <a:rPr lang="fr-FR" sz="2000" dirty="0" smtClean="0">
                <a:solidFill>
                  <a:srgbClr val="000000"/>
                </a:solidFill>
                <a:latin typeface="Calibri" panose="020F0502020204030204" pitchFamily="34" charset="0"/>
                <a:ea typeface="MS Mincho" pitchFamily="49" charset="-128"/>
                <a:cs typeface="Calibri" panose="020F0502020204030204" pitchFamily="34" charset="0"/>
              </a:rPr>
              <a:t>Rassembler </a:t>
            </a:r>
            <a:r>
              <a:rPr lang="fr-FR" sz="2000" dirty="0">
                <a:solidFill>
                  <a:srgbClr val="000000"/>
                </a:solidFill>
                <a:latin typeface="Calibri" panose="020F0502020204030204" pitchFamily="34" charset="0"/>
                <a:ea typeface="MS Mincho" pitchFamily="49" charset="-128"/>
                <a:cs typeface="Calibri" panose="020F0502020204030204" pitchFamily="34" charset="0"/>
              </a:rPr>
              <a:t>dans un réseau les dispositifs expérimentaux, analytiques et  de modélisation majeurs en France pour la compréhension des processus biologiques des écosystèmes continentaux aquatiques et </a:t>
            </a:r>
            <a:r>
              <a:rPr lang="fr-FR" sz="2000" dirty="0" smtClean="0">
                <a:solidFill>
                  <a:srgbClr val="000000"/>
                </a:solidFill>
                <a:latin typeface="Calibri" panose="020F0502020204030204" pitchFamily="34" charset="0"/>
                <a:ea typeface="MS Mincho" pitchFamily="49" charset="-128"/>
                <a:cs typeface="Calibri" panose="020F0502020204030204" pitchFamily="34" charset="0"/>
              </a:rPr>
              <a:t>terrestres</a:t>
            </a:r>
          </a:p>
          <a:p>
            <a:pPr marL="714375" indent="-342900" algn="just" eaLnBrk="1" hangingPunct="1">
              <a:spcBef>
                <a:spcPct val="0"/>
              </a:spcBef>
              <a:buClr>
                <a:srgbClr val="117791"/>
              </a:buClr>
              <a:buFont typeface="Arial" panose="020B0604020202020204" pitchFamily="34" charset="0"/>
              <a:buChar char="•"/>
              <a:defRPr/>
            </a:pPr>
            <a:r>
              <a:rPr lang="fr-FR" sz="2000" dirty="0" smtClean="0">
                <a:solidFill>
                  <a:srgbClr val="000000"/>
                </a:solidFill>
                <a:latin typeface="Calibri" panose="020F0502020204030204" pitchFamily="34" charset="0"/>
                <a:ea typeface="MS Mincho" pitchFamily="49" charset="-128"/>
                <a:cs typeface="Calibri" panose="020F0502020204030204" pitchFamily="34" charset="0"/>
              </a:rPr>
              <a:t>Offrir </a:t>
            </a:r>
            <a:r>
              <a:rPr lang="fr-FR" sz="2000" dirty="0">
                <a:solidFill>
                  <a:srgbClr val="000000"/>
                </a:solidFill>
                <a:latin typeface="Calibri" panose="020F0502020204030204" pitchFamily="34" charset="0"/>
                <a:ea typeface="MS Mincho" pitchFamily="49" charset="-128"/>
                <a:cs typeface="Calibri" panose="020F0502020204030204" pitchFamily="34" charset="0"/>
              </a:rPr>
              <a:t>une gamme de services ouverts à la communauté </a:t>
            </a:r>
            <a:r>
              <a:rPr lang="fr-FR" sz="2000" dirty="0" smtClean="0">
                <a:solidFill>
                  <a:srgbClr val="000000"/>
                </a:solidFill>
                <a:latin typeface="Calibri" panose="020F0502020204030204" pitchFamily="34" charset="0"/>
                <a:ea typeface="MS Mincho" pitchFamily="49" charset="-128"/>
                <a:cs typeface="Calibri" panose="020F0502020204030204" pitchFamily="34" charset="0"/>
              </a:rPr>
              <a:t>scientifique </a:t>
            </a:r>
            <a:r>
              <a:rPr lang="fr-FR" sz="2000" dirty="0">
                <a:solidFill>
                  <a:srgbClr val="000000"/>
                </a:solidFill>
                <a:latin typeface="Calibri" panose="020F0502020204030204" pitchFamily="34" charset="0"/>
                <a:ea typeface="MS Mincho" pitchFamily="49" charset="-128"/>
                <a:cs typeface="Calibri" panose="020F0502020204030204" pitchFamily="34" charset="0"/>
              </a:rPr>
              <a:t>nationale et internationale, ainsi qu’à la </a:t>
            </a:r>
            <a:r>
              <a:rPr lang="fr-FR" sz="2000" dirty="0" smtClean="0">
                <a:solidFill>
                  <a:srgbClr val="000000"/>
                </a:solidFill>
                <a:latin typeface="Calibri" panose="020F0502020204030204" pitchFamily="34" charset="0"/>
                <a:ea typeface="MS Mincho" pitchFamily="49" charset="-128"/>
                <a:cs typeface="Calibri" panose="020F0502020204030204" pitchFamily="34" charset="0"/>
              </a:rPr>
              <a:t>R&amp;D</a:t>
            </a:r>
          </a:p>
          <a:p>
            <a:pPr marL="371475" algn="just" eaLnBrk="1" hangingPunct="1">
              <a:spcBef>
                <a:spcPct val="0"/>
              </a:spcBef>
              <a:buClr>
                <a:srgbClr val="117791"/>
              </a:buClr>
              <a:defRPr/>
            </a:pPr>
            <a:endParaRPr lang="fr-FR" sz="2000" dirty="0">
              <a:solidFill>
                <a:srgbClr val="000000"/>
              </a:solidFill>
              <a:latin typeface="Calibri" panose="020F0502020204030204" pitchFamily="34" charset="0"/>
              <a:ea typeface="MS Mincho" pitchFamily="49" charset="-128"/>
              <a:cs typeface="Calibri" panose="020F050202020403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Inscription 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sur la feuille de route des IR du MESR (Sciences du Système Terre et de l’Environnement</a:t>
            </a: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Financement PIA puis ANR 2020-2025 puis France 2030 ?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Gouvernance du nœud national de l’ERIC </a:t>
            </a:r>
            <a:r>
              <a:rPr lang="fr-FR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AnaEE</a:t>
            </a: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-Europe : 2020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56"/>
          <a:stretch/>
        </p:blipFill>
        <p:spPr bwMode="auto">
          <a:xfrm>
            <a:off x="10668001" y="57319"/>
            <a:ext cx="1076308" cy="1146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86640" y="5851954"/>
            <a:ext cx="1693352" cy="744048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96908" y="213618"/>
            <a:ext cx="1159403" cy="305309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86640" y="684628"/>
            <a:ext cx="1276638" cy="358354"/>
          </a:xfrm>
          <a:prstGeom prst="rect">
            <a:avLst/>
          </a:prstGeom>
        </p:spPr>
      </p:pic>
      <p:sp>
        <p:nvSpPr>
          <p:cNvPr id="14" name="ZoneTexte 30"/>
          <p:cNvSpPr txBox="1">
            <a:spLocks noChangeArrowheads="1"/>
          </p:cNvSpPr>
          <p:nvPr/>
        </p:nvSpPr>
        <p:spPr bwMode="auto">
          <a:xfrm>
            <a:off x="6381855" y="1627203"/>
            <a:ext cx="5556736" cy="3801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altLang="fr-FR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Coordination</a:t>
            </a:r>
            <a:r>
              <a:rPr kumimoji="0" lang="en-US" altLang="fr-FR" sz="18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des </a:t>
            </a:r>
            <a:r>
              <a:rPr kumimoji="0" lang="en-US" altLang="fr-FR" sz="18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mesures</a:t>
            </a:r>
            <a:r>
              <a:rPr kumimoji="0" lang="en-US" altLang="fr-FR" sz="18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altLang="fr-FR" sz="18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dans</a:t>
            </a:r>
            <a:r>
              <a:rPr kumimoji="0" lang="en-US" altLang="fr-FR" sz="18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les sites</a:t>
            </a:r>
            <a:r>
              <a:rPr kumimoji="0" lang="en-US" altLang="fr-FR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US" alt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</a:t>
            </a:r>
            <a:r>
              <a:rPr kumimoji="0" lang="en-US" altLang="fr-F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majeurs</a:t>
            </a:r>
            <a:r>
              <a:rPr kumimoji="0" lang="en-US" alt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contaminants, </a:t>
            </a:r>
            <a:r>
              <a:rPr kumimoji="0" lang="en-US" altLang="fr-F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hydrodyn</a:t>
            </a:r>
            <a:r>
              <a:rPr kumimoji="0" lang="en-US" alt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., GES) 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altLang="fr-FR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Offrir</a:t>
            </a:r>
            <a:r>
              <a:rPr kumimoji="0" lang="en-US" alt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des services </a:t>
            </a:r>
            <a:r>
              <a:rPr kumimoji="0" lang="en-US" alt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à la </a:t>
            </a:r>
            <a:r>
              <a:rPr kumimoji="0" lang="en-US" altLang="fr-F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communauté</a:t>
            </a:r>
            <a:r>
              <a:rPr kumimoji="0" lang="en-US" alt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altLang="fr-F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scientifique</a:t>
            </a:r>
            <a:r>
              <a:rPr kumimoji="0" lang="en-US" alt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(sites, </a:t>
            </a:r>
            <a:r>
              <a:rPr kumimoji="0" lang="en-US" altLang="fr-F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échantillons</a:t>
            </a:r>
            <a:r>
              <a:rPr kumimoji="0" lang="en-US" alt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US" altLang="fr-F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données</a:t>
            </a:r>
            <a:r>
              <a:rPr kumimoji="0" lang="en-US" alt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altLang="fr-FR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Créer</a:t>
            </a:r>
            <a:r>
              <a:rPr kumimoji="0" lang="en-US" alt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un </a:t>
            </a:r>
            <a:r>
              <a:rPr kumimoji="0" lang="en-US" altLang="fr-FR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système</a:t>
            </a:r>
            <a:r>
              <a:rPr kumimoji="0" lang="en-US" alt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altLang="fr-FR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d’information</a:t>
            </a:r>
            <a:r>
              <a:rPr kumimoji="0" lang="en-US" alt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alt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et </a:t>
            </a:r>
            <a:r>
              <a:rPr kumimoji="0" lang="en-US" altLang="fr-F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une</a:t>
            </a:r>
            <a:r>
              <a:rPr kumimoji="0" lang="en-US" alt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base de </a:t>
            </a:r>
            <a:r>
              <a:rPr kumimoji="0" lang="en-US" altLang="fr-F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données</a:t>
            </a:r>
            <a:r>
              <a:rPr kumimoji="0" lang="en-US" alt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altLang="fr-F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dédié</a:t>
            </a:r>
            <a:r>
              <a:rPr kumimoji="0" lang="en-US" alt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à </a:t>
            </a:r>
            <a:r>
              <a:rPr kumimoji="0" lang="en-US" altLang="fr-F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l’étude</a:t>
            </a:r>
            <a:r>
              <a:rPr kumimoji="0" lang="en-US" alt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du </a:t>
            </a:r>
            <a:r>
              <a:rPr kumimoji="0" lang="en-US" altLang="fr-F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recyclage</a:t>
            </a:r>
            <a:r>
              <a:rPr kumimoji="0" lang="en-US" alt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des PRO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altLang="fr-FR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Créer</a:t>
            </a:r>
            <a:r>
              <a:rPr kumimoji="0" lang="en-US" alt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un site web pour </a:t>
            </a:r>
            <a:r>
              <a:rPr kumimoji="0" lang="en-US" altLang="fr-FR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communiquer</a:t>
            </a:r>
            <a:r>
              <a:rPr kumimoji="0" lang="en-US" alt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alt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sur le SOERE PRO et </a:t>
            </a:r>
            <a:r>
              <a:rPr kumimoji="0" lang="en-US" altLang="fr-F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ses</a:t>
            </a:r>
            <a:r>
              <a:rPr kumimoji="0" lang="en-US" alt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altLang="fr-F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résultats</a:t>
            </a:r>
            <a:r>
              <a:rPr kumimoji="0" lang="en-US" alt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les </a:t>
            </a:r>
            <a:r>
              <a:rPr kumimoji="0" lang="en-US" altLang="fr-F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résultats</a:t>
            </a:r>
            <a:r>
              <a:rPr kumimoji="0" lang="en-US" alt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acquis par des </a:t>
            </a:r>
            <a:r>
              <a:rPr kumimoji="0" lang="en-US" altLang="fr-F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partenaires</a:t>
            </a:r>
            <a:r>
              <a:rPr kumimoji="0" lang="en-US" alt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diffuser des bulletins de </a:t>
            </a:r>
            <a:r>
              <a:rPr kumimoji="0" lang="en-US" altLang="fr-F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veille</a:t>
            </a:r>
            <a:r>
              <a:rPr kumimoji="0" lang="en-US" alt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alt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6"/>
              </a:rPr>
              <a:t>https://www6.inrae.fr/valor-pro</a:t>
            </a:r>
            <a:endParaRPr kumimoji="0" lang="en-US" alt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alt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altLang="fr-FR" sz="1800" b="0" i="1" u="none" strike="noStrike" kern="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charset="0"/>
              <a:sym typeface="Wingdings" panose="05000000000000000000" pitchFamily="2" charset="2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13084" y="1034845"/>
            <a:ext cx="4648593" cy="5349571"/>
          </a:xfrm>
          <a:prstGeom prst="rect">
            <a:avLst/>
          </a:prstGeom>
        </p:spPr>
      </p:pic>
      <p:sp>
        <p:nvSpPr>
          <p:cNvPr id="10" name="Titre 1"/>
          <p:cNvSpPr txBox="1">
            <a:spLocks/>
          </p:cNvSpPr>
          <p:nvPr/>
        </p:nvSpPr>
        <p:spPr>
          <a:xfrm>
            <a:off x="813652" y="83094"/>
            <a:ext cx="8110215" cy="888251"/>
          </a:xfrm>
          <a:prstGeom prst="rect">
            <a:avLst/>
          </a:prstGeom>
        </p:spPr>
        <p:txBody>
          <a:bodyPr vert="horz" lIns="0" tIns="46800" rIns="91440" bIns="45720" rtlCol="0" anchor="ctr">
            <a:normAutofit fontScale="97500"/>
          </a:bodyPr>
          <a:lstStyle>
            <a:lvl1pPr marL="457200" indent="-457200" algn="l" defTabSz="914400" rtl="0" eaLnBrk="1" latinLnBrk="0" hangingPunct="1">
              <a:lnSpc>
                <a:spcPct val="90000"/>
              </a:lnSpc>
              <a:spcBef>
                <a:spcPct val="0"/>
              </a:spcBef>
              <a:buFontTx/>
              <a:buBlip>
                <a:blip r:embed="rId8"/>
              </a:buBlip>
              <a:defRPr sz="3000" b="1" kern="1200">
                <a:solidFill>
                  <a:srgbClr val="00A3A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 smtClean="0"/>
              <a:t>Réseau SOERE-PRO : réseau de sites </a:t>
            </a:r>
            <a:r>
              <a:rPr lang="fr-FR" i="1" dirty="0" smtClean="0"/>
              <a:t>in </a:t>
            </a:r>
            <a:r>
              <a:rPr lang="fr-FR" i="1" dirty="0" err="1" smtClean="0"/>
              <a:t>natura</a:t>
            </a:r>
            <a:endParaRPr lang="fr-FR" i="1" dirty="0"/>
          </a:p>
        </p:txBody>
      </p:sp>
    </p:spTree>
    <p:extLst>
      <p:ext uri="{BB962C8B-B14F-4D97-AF65-F5344CB8AC3E}">
        <p14:creationId xmlns:p14="http://schemas.microsoft.com/office/powerpoint/2010/main" val="1881809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21004" y="46165"/>
            <a:ext cx="10216343" cy="888251"/>
          </a:xfrm>
        </p:spPr>
        <p:txBody>
          <a:bodyPr>
            <a:normAutofit/>
          </a:bodyPr>
          <a:lstStyle/>
          <a:p>
            <a:r>
              <a:rPr lang="fr-FR" dirty="0" smtClean="0">
                <a:latin typeface="Raleway Light" panose="020B0403030101060003" pitchFamily="34" charset="0"/>
              </a:rPr>
              <a:t>A ECOSYS: Le </a:t>
            </a:r>
            <a:r>
              <a:rPr lang="fr-FR" dirty="0">
                <a:latin typeface="Raleway Light" panose="020B0403030101060003" pitchFamily="34" charset="0"/>
              </a:rPr>
              <a:t>dispositif </a:t>
            </a:r>
            <a:r>
              <a:rPr lang="fr-FR" dirty="0" err="1" smtClean="0">
                <a:latin typeface="Raleway Light" panose="020B0403030101060003" pitchFamily="34" charset="0"/>
              </a:rPr>
              <a:t>QualiAgro</a:t>
            </a:r>
            <a:endParaRPr lang="fr-FR" dirty="0">
              <a:latin typeface="Raleway Light" panose="020B0403030101060003" pitchFamily="34" charset="0"/>
            </a:endParaRPr>
          </a:p>
        </p:txBody>
      </p:sp>
      <p:pic>
        <p:nvPicPr>
          <p:cNvPr id="186" name="Image 18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25" y="754614"/>
            <a:ext cx="6377307" cy="4241350"/>
          </a:xfrm>
          <a:prstGeom prst="rect">
            <a:avLst/>
          </a:prstGeom>
        </p:spPr>
      </p:pic>
      <p:graphicFrame>
        <p:nvGraphicFramePr>
          <p:cNvPr id="189" name="Tableau 188"/>
          <p:cNvGraphicFramePr>
            <a:graphicFrameLocks noGrp="1"/>
          </p:cNvGraphicFramePr>
          <p:nvPr>
            <p:extLst/>
          </p:nvPr>
        </p:nvGraphicFramePr>
        <p:xfrm>
          <a:off x="3349915" y="4995964"/>
          <a:ext cx="5558522" cy="1005212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1095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42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547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2846">
                <a:tc>
                  <a:txBody>
                    <a:bodyPr/>
                    <a:lstStyle/>
                    <a:p>
                      <a:r>
                        <a:rPr lang="fr-FR" sz="1600" dirty="0" smtClean="0">
                          <a:latin typeface="Raleway Light" panose="020B0403030101060003" pitchFamily="34" charset="0"/>
                        </a:rPr>
                        <a:t>Parcelles</a:t>
                      </a:r>
                      <a:endParaRPr lang="fr-FR" sz="1600" dirty="0">
                        <a:solidFill>
                          <a:schemeClr val="bg1"/>
                        </a:solidFill>
                        <a:latin typeface="Raleway Light" panose="020B0403030101060003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rgbClr val="66C1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A3A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dirty="0" smtClean="0">
                          <a:latin typeface="Raleway Light" panose="020B0403030101060003" pitchFamily="34" charset="0"/>
                        </a:rPr>
                        <a:t>Rotations culturales</a:t>
                      </a:r>
                      <a:endParaRPr lang="fr-FR" sz="1600" dirty="0">
                        <a:solidFill>
                          <a:schemeClr val="bg1"/>
                        </a:solidFill>
                        <a:latin typeface="Raleway Light" panose="020B04030301010600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66C1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C1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A3A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dirty="0" smtClean="0">
                          <a:latin typeface="Raleway Light" panose="020B0403030101060003" pitchFamily="34" charset="0"/>
                        </a:rPr>
                        <a:t> Apports de PRO</a:t>
                      </a:r>
                      <a:endParaRPr lang="fr-FR" sz="1600" dirty="0">
                        <a:solidFill>
                          <a:schemeClr val="bg1"/>
                        </a:solidFill>
                        <a:latin typeface="Raleway Light" panose="020B04030301010600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66C1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A3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4966">
                <a:tc>
                  <a:txBody>
                    <a:bodyPr/>
                    <a:lstStyle/>
                    <a:p>
                      <a:r>
                        <a:rPr lang="fr-FR" sz="1400" u="none" dirty="0" smtClean="0">
                          <a:solidFill>
                            <a:schemeClr val="tx1"/>
                          </a:solidFill>
                          <a:latin typeface="Raleway Light" panose="020B0403030101060003" pitchFamily="34" charset="0"/>
                        </a:rPr>
                        <a:t>N</a:t>
                      </a:r>
                      <a:r>
                        <a:rPr lang="fr-FR" sz="1400" u="none" baseline="0" dirty="0" smtClean="0">
                          <a:solidFill>
                            <a:schemeClr val="tx1"/>
                          </a:solidFill>
                          <a:latin typeface="Raleway Light" panose="020B0403030101060003" pitchFamily="34" charset="0"/>
                        </a:rPr>
                        <a:t> </a:t>
                      </a:r>
                      <a:r>
                        <a:rPr lang="fr-FR" sz="1400" u="none" dirty="0" smtClean="0">
                          <a:solidFill>
                            <a:schemeClr val="tx1"/>
                          </a:solidFill>
                          <a:latin typeface="Raleway Light" panose="020B0403030101060003" pitchFamily="34" charset="0"/>
                        </a:rPr>
                        <a:t>Optimal</a:t>
                      </a:r>
                      <a:endParaRPr lang="fr-FR" sz="1400" u="none" dirty="0">
                        <a:solidFill>
                          <a:schemeClr val="tx1"/>
                        </a:solidFill>
                        <a:latin typeface="Raleway Light" panose="020B0403030101060003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rgbClr val="66C1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66C1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 smtClean="0">
                          <a:solidFill>
                            <a:schemeClr val="tx1"/>
                          </a:solidFill>
                          <a:latin typeface="Raleway Light" panose="020B0403030101060003" pitchFamily="34" charset="0"/>
                        </a:rPr>
                        <a:t>Maïs/blé (Orge</a:t>
                      </a:r>
                      <a:r>
                        <a:rPr lang="fr-FR" sz="1400" baseline="0" dirty="0" smtClean="0">
                          <a:solidFill>
                            <a:schemeClr val="tx1"/>
                          </a:solidFill>
                          <a:latin typeface="Raleway Light" panose="020B0403030101060003" pitchFamily="34" charset="0"/>
                        </a:rPr>
                        <a:t> en 2007)</a:t>
                      </a:r>
                      <a:endParaRPr lang="fr-FR" sz="1400" dirty="0">
                        <a:solidFill>
                          <a:schemeClr val="tx1"/>
                        </a:solidFill>
                        <a:latin typeface="Raleway Light" panose="020B04030301010600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66C1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C1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66C1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 smtClean="0">
                          <a:solidFill>
                            <a:schemeClr val="tx1"/>
                          </a:solidFill>
                          <a:latin typeface="Raleway Light" panose="020B0403030101060003" pitchFamily="34" charset="0"/>
                        </a:rPr>
                        <a:t>Basés sur C : 4tC/ha</a:t>
                      </a:r>
                      <a:endParaRPr lang="fr-FR" sz="1400" dirty="0">
                        <a:solidFill>
                          <a:schemeClr val="tx1"/>
                        </a:solidFill>
                        <a:latin typeface="Raleway Light" panose="020B04030301010600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66C1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66C1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4966">
                <a:tc>
                  <a:txBody>
                    <a:bodyPr/>
                    <a:lstStyle/>
                    <a:p>
                      <a:r>
                        <a:rPr lang="fr-FR" sz="1400" u="none" dirty="0" smtClean="0">
                          <a:solidFill>
                            <a:schemeClr val="tx1"/>
                          </a:solidFill>
                          <a:latin typeface="Raleway Light" panose="020B0403030101060003" pitchFamily="34" charset="0"/>
                        </a:rPr>
                        <a:t>N</a:t>
                      </a:r>
                      <a:r>
                        <a:rPr lang="fr-FR" sz="1400" u="none" baseline="0" dirty="0" smtClean="0">
                          <a:solidFill>
                            <a:schemeClr val="tx1"/>
                          </a:solidFill>
                          <a:latin typeface="Raleway Light" panose="020B0403030101060003" pitchFamily="34" charset="0"/>
                        </a:rPr>
                        <a:t> </a:t>
                      </a:r>
                      <a:r>
                        <a:rPr lang="fr-FR" sz="1400" u="none" dirty="0" smtClean="0">
                          <a:solidFill>
                            <a:schemeClr val="tx1"/>
                          </a:solidFill>
                          <a:latin typeface="Raleway Light" panose="020B0403030101060003" pitchFamily="34" charset="0"/>
                        </a:rPr>
                        <a:t>Faible</a:t>
                      </a:r>
                      <a:endParaRPr lang="fr-FR" sz="1400" u="none" dirty="0">
                        <a:solidFill>
                          <a:schemeClr val="tx1"/>
                        </a:solidFill>
                        <a:latin typeface="Raleway Light" panose="020B0403030101060003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rgbClr val="66C1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C1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 smtClean="0">
                          <a:solidFill>
                            <a:schemeClr val="tx1"/>
                          </a:solidFill>
                          <a:latin typeface="Raleway Light" panose="020B0403030101060003" pitchFamily="34" charset="0"/>
                        </a:rPr>
                        <a:t>Maïs/blé (Orge en 2007)</a:t>
                      </a:r>
                    </a:p>
                  </a:txBody>
                  <a:tcPr>
                    <a:lnL w="12700" cap="flat" cmpd="sng" algn="ctr">
                      <a:solidFill>
                        <a:srgbClr val="66C1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C1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C1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 dirty="0" smtClean="0">
                          <a:solidFill>
                            <a:schemeClr val="tx1"/>
                          </a:solidFill>
                          <a:latin typeface="Raleway Light" panose="020B0403030101060003" pitchFamily="34" charset="0"/>
                        </a:rPr>
                        <a:t>Basés sur C : 4tC/ha</a:t>
                      </a:r>
                      <a:endParaRPr lang="fr-FR" sz="1400" dirty="0">
                        <a:solidFill>
                          <a:schemeClr val="tx1"/>
                        </a:solidFill>
                        <a:latin typeface="Raleway Light" panose="020B04030301010600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66C1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66C1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7517732" y="1462651"/>
            <a:ext cx="4096513" cy="3108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 Light" panose="020B0403030101060003" pitchFamily="34" charset="0"/>
                <a:ea typeface="+mn-ea"/>
                <a:cs typeface="+mn-cs"/>
              </a:rPr>
              <a:t>6 ha divisés en 4 blocs de 10 parcelles.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aleway Light" panose="020B0403030101060003" pitchFamily="34" charset="0"/>
              <a:ea typeface="+mn-ea"/>
              <a:cs typeface="+mn-cs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 Light" panose="020B0403030101060003" pitchFamily="34" charset="0"/>
                <a:ea typeface="+mn-ea"/>
                <a:cs typeface="+mn-cs"/>
              </a:rPr>
              <a:t>2 niveaux de fertilisation azotée 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 Light" panose="020B0403030101060003" pitchFamily="34" charset="0"/>
                <a:ea typeface="+mn-ea"/>
                <a:cs typeface="+mn-cs"/>
              </a:rPr>
              <a:t>: 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 Light" panose="020B0403030101060003" pitchFamily="34" charset="0"/>
                <a:ea typeface="+mn-ea"/>
                <a:cs typeface="+mn-cs"/>
              </a:rPr>
              <a:t>- </a:t>
            </a:r>
            <a:r>
              <a:rPr kumimoji="0" lang="fr-FR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 Light" panose="020B0403030101060003" pitchFamily="34" charset="0"/>
                <a:ea typeface="+mn-ea"/>
                <a:cs typeface="+mn-cs"/>
              </a:rPr>
              <a:t>Nmin</a:t>
            </a:r>
            <a:r>
              <a:rPr kumimoji="0" lang="fr-FR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 Light" panose="020B0403030101060003" pitchFamily="34" charset="0"/>
                <a:ea typeface="+mn-ea"/>
                <a:cs typeface="+mn-cs"/>
              </a:rPr>
              <a:t> 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 Light" panose="020B0403030101060003" pitchFamily="34" charset="0"/>
                <a:ea typeface="+mn-ea"/>
                <a:cs typeface="+mn-cs"/>
              </a:rPr>
              <a:t>optimal (N</a:t>
            </a:r>
            <a:r>
              <a:rPr kumimoji="0" lang="fr-FR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 Light" panose="020B0403030101060003" pitchFamily="34" charset="0"/>
                <a:ea typeface="+mn-ea"/>
                <a:cs typeface="+mn-cs"/>
              </a:rPr>
              <a:t>+) </a:t>
            </a:r>
            <a:r>
              <a:rPr kumimoji="0" lang="fr-FR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 Light" panose="020B0403030101060003" pitchFamily="34" charset="0"/>
                <a:ea typeface="+mn-ea"/>
                <a:cs typeface="+mn-cs"/>
                <a:sym typeface="Wingdings" panose="05000000000000000000" pitchFamily="2" charset="2"/>
              </a:rPr>
              <a:t></a:t>
            </a:r>
            <a:r>
              <a:rPr kumimoji="0" lang="fr-FR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 Light" panose="020B0403030101060003" pitchFamily="34" charset="0"/>
                <a:ea typeface="+mn-ea"/>
                <a:cs typeface="+mn-cs"/>
              </a:rPr>
              <a:t> </a:t>
            </a:r>
            <a:r>
              <a:rPr kumimoji="0" lang="fr-FR" sz="1400" b="0" i="0" u="sng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 Light" panose="020B0403030101060003" pitchFamily="34" charset="0"/>
                <a:ea typeface="+mn-ea"/>
                <a:cs typeface="+mn-cs"/>
              </a:rPr>
              <a:t>Parcelles 101 à 405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 Light" panose="020B0403030101060003" pitchFamily="34" charset="0"/>
                <a:ea typeface="+mn-ea"/>
                <a:cs typeface="+mn-cs"/>
              </a:rPr>
              <a:t>- </a:t>
            </a:r>
            <a:r>
              <a:rPr kumimoji="0" lang="fr-FR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 Light" panose="020B0403030101060003" pitchFamily="34" charset="0"/>
                <a:ea typeface="+mn-ea"/>
                <a:cs typeface="+mn-cs"/>
              </a:rPr>
              <a:t>Nmin</a:t>
            </a:r>
            <a:r>
              <a:rPr kumimoji="0" lang="fr-FR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 Light" panose="020B0403030101060003" pitchFamily="34" charset="0"/>
                <a:ea typeface="+mn-ea"/>
                <a:cs typeface="+mn-cs"/>
              </a:rPr>
              <a:t> faible 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 Light" panose="020B0403030101060003" pitchFamily="34" charset="0"/>
                <a:ea typeface="+mn-ea"/>
                <a:cs typeface="+mn-cs"/>
              </a:rPr>
              <a:t>(N-</a:t>
            </a:r>
            <a:r>
              <a:rPr kumimoji="0" lang="fr-FR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 Light" panose="020B0403030101060003" pitchFamily="34" charset="0"/>
                <a:ea typeface="+mn-ea"/>
                <a:cs typeface="+mn-cs"/>
              </a:rPr>
              <a:t>) </a:t>
            </a:r>
            <a:r>
              <a:rPr kumimoji="0" lang="fr-FR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 Light" panose="020B0403030101060003" pitchFamily="34" charset="0"/>
                <a:ea typeface="+mn-ea"/>
                <a:cs typeface="+mn-cs"/>
                <a:sym typeface="Wingdings" panose="05000000000000000000" pitchFamily="2" charset="2"/>
              </a:rPr>
              <a:t></a:t>
            </a:r>
            <a:r>
              <a:rPr kumimoji="0" lang="fr-FR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 Light" panose="020B0403030101060003" pitchFamily="34" charset="0"/>
                <a:ea typeface="+mn-ea"/>
                <a:cs typeface="+mn-cs"/>
              </a:rPr>
              <a:t> </a:t>
            </a:r>
            <a:r>
              <a:rPr kumimoji="0" lang="fr-FR" sz="1400" b="0" i="0" u="sng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 Light" panose="020B0403030101060003" pitchFamily="34" charset="0"/>
                <a:ea typeface="+mn-ea"/>
                <a:cs typeface="+mn-cs"/>
              </a:rPr>
              <a:t>Parcelles 106 à 410</a:t>
            </a:r>
            <a:endParaRPr kumimoji="0" lang="fr-FR" sz="1400" b="0" i="0" u="sng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aleway Light" panose="020B0403030101060003" pitchFamily="34" charset="0"/>
              <a:ea typeface="+mn-ea"/>
              <a:cs typeface="+mn-cs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aleway Light" panose="020B0403030101060003" pitchFamily="34" charset="0"/>
              <a:ea typeface="+mn-ea"/>
              <a:cs typeface="+mn-cs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 Light" panose="020B0403030101060003" pitchFamily="34" charset="0"/>
                <a:ea typeface="+mn-ea"/>
                <a:cs typeface="+mn-cs"/>
              </a:rPr>
              <a:t>X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 Light" panose="020B0403030101060003" pitchFamily="34" charset="0"/>
                <a:ea typeface="+mn-ea"/>
                <a:cs typeface="+mn-cs"/>
              </a:rPr>
              <a:t>5 traitements organiques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 Light" panose="020B0403030101060003" pitchFamily="34" charset="0"/>
                <a:ea typeface="+mn-ea"/>
                <a:cs typeface="+mn-cs"/>
              </a:rPr>
              <a:t> :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 Light" panose="020B0403030101060003" pitchFamily="34" charset="0"/>
                <a:ea typeface="+mn-ea"/>
                <a:cs typeface="+mn-cs"/>
              </a:rPr>
              <a:t>-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Raleway Light" panose="020B0403030101060003" pitchFamily="34" charset="0"/>
                <a:ea typeface="+mn-ea"/>
                <a:cs typeface="+mn-cs"/>
              </a:rPr>
              <a:t>OMR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 Light" panose="020B0403030101060003" pitchFamily="34" charset="0"/>
                <a:ea typeface="+mn-ea"/>
                <a:cs typeface="+mn-cs"/>
              </a:rPr>
              <a:t> : compost d’ordures ménagères résiduelles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 Light" panose="020B0403030101060003" pitchFamily="34" charset="0"/>
                <a:ea typeface="+mn-ea"/>
                <a:cs typeface="+mn-cs"/>
              </a:rPr>
              <a:t>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Raleway Light" panose="020B0403030101060003" pitchFamily="34" charset="0"/>
                <a:ea typeface="+mn-ea"/>
                <a:cs typeface="+mn-cs"/>
              </a:rPr>
              <a:t>DVB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 Light" panose="020B0403030101060003" pitchFamily="34" charset="0"/>
                <a:ea typeface="+mn-ea"/>
                <a:cs typeface="+mn-cs"/>
              </a:rPr>
              <a:t> :  compost </a:t>
            </a:r>
            <a:r>
              <a:rPr kumimoji="0" lang="fr-FR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 Light" panose="020B0403030101060003" pitchFamily="34" charset="0"/>
                <a:ea typeface="+mn-ea"/>
                <a:cs typeface="+mn-cs"/>
              </a:rPr>
              <a:t>de déchets verts et 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 Light" panose="020B0403030101060003" pitchFamily="34" charset="0"/>
                <a:ea typeface="+mn-ea"/>
                <a:cs typeface="+mn-cs"/>
              </a:rPr>
              <a:t>boue d’épuration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aleway Light" panose="020B0403030101060003" pitchFamily="34" charset="0"/>
                <a:ea typeface="+mn-ea"/>
                <a:cs typeface="+mn-cs"/>
              </a:rPr>
              <a:t> BIO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aleway Light" panose="020B0403030101060003" pitchFamily="34" charset="0"/>
                <a:ea typeface="+mn-ea"/>
                <a:cs typeface="+mn-cs"/>
              </a:rPr>
              <a:t> 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 Light" panose="020B0403030101060003" pitchFamily="34" charset="0"/>
                <a:ea typeface="+mn-ea"/>
                <a:cs typeface="+mn-cs"/>
              </a:rPr>
              <a:t>:  compost de </a:t>
            </a:r>
            <a:r>
              <a:rPr kumimoji="0" lang="fr-FR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 Light" panose="020B0403030101060003" pitchFamily="34" charset="0"/>
                <a:ea typeface="+mn-ea"/>
                <a:cs typeface="+mn-cs"/>
              </a:rPr>
              <a:t>biodéchets</a:t>
            </a: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aleway Light" panose="020B0403030101060003" pitchFamily="34" charset="0"/>
              <a:ea typeface="+mn-ea"/>
              <a:cs typeface="+mn-cs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 Light" panose="020B0403030101060003" pitchFamily="34" charset="0"/>
                <a:ea typeface="+mn-ea"/>
                <a:cs typeface="+mn-cs"/>
              </a:rPr>
              <a:t>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69A12B"/>
                </a:solidFill>
                <a:effectLst/>
                <a:uLnTx/>
                <a:uFillTx/>
                <a:latin typeface="Raleway Light" panose="020B0403030101060003" pitchFamily="34" charset="0"/>
                <a:ea typeface="+mn-ea"/>
                <a:cs typeface="+mn-cs"/>
              </a:rPr>
              <a:t>FUM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69A12B"/>
                </a:solidFill>
                <a:effectLst/>
                <a:uLnTx/>
                <a:uFillTx/>
                <a:latin typeface="Raleway Light" panose="020B0403030101060003" pitchFamily="34" charset="0"/>
                <a:ea typeface="+mn-ea"/>
                <a:cs typeface="+mn-cs"/>
              </a:rPr>
              <a:t> 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 Light" panose="020B0403030101060003" pitchFamily="34" charset="0"/>
                <a:ea typeface="+mn-ea"/>
                <a:cs typeface="+mn-cs"/>
              </a:rPr>
              <a:t>: fumier de bovins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 Light" panose="020B0403030101060003" pitchFamily="34" charset="0"/>
                <a:ea typeface="+mn-ea"/>
                <a:cs typeface="+mn-cs"/>
              </a:rPr>
              <a:t>-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Raleway Light" panose="020B0403030101060003" pitchFamily="34" charset="0"/>
                <a:ea typeface="+mn-ea"/>
                <a:cs typeface="+mn-cs"/>
              </a:rPr>
              <a:t>TEM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Raleway Light" panose="020B0403030101060003" pitchFamily="34" charset="0"/>
                <a:ea typeface="+mn-ea"/>
                <a:cs typeface="+mn-cs"/>
              </a:rPr>
              <a:t> 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 Light" panose="020B0403030101060003" pitchFamily="34" charset="0"/>
                <a:ea typeface="+mn-ea"/>
                <a:cs typeface="+mn-cs"/>
              </a:rPr>
              <a:t>: Témoin (aucun amendement organique)</a:t>
            </a:r>
          </a:p>
        </p:txBody>
      </p:sp>
      <p:sp>
        <p:nvSpPr>
          <p:cNvPr id="7" name="Rectangle 6"/>
          <p:cNvSpPr/>
          <p:nvPr/>
        </p:nvSpPr>
        <p:spPr>
          <a:xfrm>
            <a:off x="809624" y="1432171"/>
            <a:ext cx="5286375" cy="1719072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09625" y="3151243"/>
            <a:ext cx="5286375" cy="1719072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4" name="Connecteur en arc 3"/>
          <p:cNvCxnSpPr/>
          <p:nvPr/>
        </p:nvCxnSpPr>
        <p:spPr>
          <a:xfrm rot="10800000">
            <a:off x="6096002" y="1859283"/>
            <a:ext cx="1607819" cy="409565"/>
          </a:xfrm>
          <a:prstGeom prst="curvedConnector3">
            <a:avLst/>
          </a:prstGeom>
          <a:ln w="28575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en arc 13"/>
          <p:cNvCxnSpPr/>
          <p:nvPr/>
        </p:nvCxnSpPr>
        <p:spPr>
          <a:xfrm rot="10800000" flipV="1">
            <a:off x="6096001" y="2476499"/>
            <a:ext cx="1607820" cy="1258017"/>
          </a:xfrm>
          <a:prstGeom prst="curvedConnector3">
            <a:avLst/>
          </a:prstGeom>
          <a:ln w="28575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oneTexte 2"/>
          <p:cNvSpPr txBox="1"/>
          <p:nvPr/>
        </p:nvSpPr>
        <p:spPr>
          <a:xfrm>
            <a:off x="7428832" y="1022605"/>
            <a:ext cx="16337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latin typeface="Raleway Medium" panose="020B0603030101060003" pitchFamily="34" charset="0"/>
              </a:rPr>
              <a:t>1998-2013</a:t>
            </a:r>
            <a:endParaRPr lang="fr-FR" sz="2400" b="1" dirty="0">
              <a:latin typeface="Raleway Medium" panose="020B06030301010600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4456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latin typeface="Raleway Light" panose="020B0403030101060003" pitchFamily="34" charset="0"/>
              </a:rPr>
              <a:t>Le dispositif </a:t>
            </a:r>
            <a:r>
              <a:rPr lang="fr-FR" dirty="0" smtClean="0">
                <a:latin typeface="Raleway Light" panose="020B0403030101060003" pitchFamily="34" charset="0"/>
              </a:rPr>
              <a:t>QualiAgro depuis 2014</a:t>
            </a:r>
            <a:endParaRPr lang="fr-FR" dirty="0">
              <a:latin typeface="Raleway Light" panose="020B0403030101060003" pitchFamily="34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021" y="768012"/>
            <a:ext cx="5954266" cy="3960000"/>
          </a:xfrm>
          <a:prstGeom prst="rect">
            <a:avLst/>
          </a:prstGeom>
        </p:spPr>
      </p:pic>
      <p:graphicFrame>
        <p:nvGraphicFramePr>
          <p:cNvPr id="9" name="Tableau 8"/>
          <p:cNvGraphicFramePr>
            <a:graphicFrameLocks noGrp="1"/>
          </p:cNvGraphicFramePr>
          <p:nvPr>
            <p:extLst/>
          </p:nvPr>
        </p:nvGraphicFramePr>
        <p:xfrm>
          <a:off x="1644074" y="4775103"/>
          <a:ext cx="8981593" cy="155448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5285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748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9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84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62877">
                <a:tc>
                  <a:txBody>
                    <a:bodyPr/>
                    <a:lstStyle/>
                    <a:p>
                      <a:r>
                        <a:rPr lang="fr-FR" sz="1400" dirty="0" smtClean="0">
                          <a:latin typeface="Raleway Light" panose="020B0403030101060003" pitchFamily="34" charset="0"/>
                        </a:rPr>
                        <a:t>Parcelles</a:t>
                      </a:r>
                      <a:endParaRPr lang="fr-FR" sz="1400" dirty="0">
                        <a:solidFill>
                          <a:schemeClr val="bg1"/>
                        </a:solidFill>
                        <a:latin typeface="Raleway Light" panose="020B04030301010600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66C1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C1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C1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C1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3A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 dirty="0" smtClean="0">
                          <a:latin typeface="Raleway Light" panose="020B0403030101060003" pitchFamily="34" charset="0"/>
                        </a:rPr>
                        <a:t>Rotations culturales</a:t>
                      </a:r>
                      <a:endParaRPr lang="fr-FR" sz="1400" dirty="0">
                        <a:solidFill>
                          <a:schemeClr val="bg1"/>
                        </a:solidFill>
                        <a:latin typeface="Raleway Light" panose="020B04030301010600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66C1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C1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C1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C1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3A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 dirty="0" smtClean="0">
                          <a:latin typeface="Raleway Light" panose="020B0403030101060003" pitchFamily="34" charset="0"/>
                        </a:rPr>
                        <a:t> Apports de PRO</a:t>
                      </a:r>
                      <a:endParaRPr lang="fr-FR" sz="1400" dirty="0">
                        <a:solidFill>
                          <a:schemeClr val="bg1"/>
                        </a:solidFill>
                        <a:latin typeface="Raleway Light" panose="020B04030301010600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66C1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C1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C1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C1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3A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>
                          <a:latin typeface="Raleway Light" panose="020B0403030101060003" pitchFamily="34" charset="0"/>
                        </a:rPr>
                        <a:t>Nom</a:t>
                      </a:r>
                      <a:endParaRPr lang="fr-FR" sz="1400" dirty="0">
                        <a:solidFill>
                          <a:schemeClr val="bg1"/>
                        </a:solidFill>
                        <a:latin typeface="Raleway Light" panose="020B04030301010600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66C1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C1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C1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C1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3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0645">
                <a:tc>
                  <a:txBody>
                    <a:bodyPr/>
                    <a:lstStyle/>
                    <a:p>
                      <a:r>
                        <a:rPr lang="fr-FR" sz="1400" u="none" dirty="0" smtClean="0">
                          <a:latin typeface="Raleway Light" panose="020B0403030101060003" pitchFamily="34" charset="0"/>
                        </a:rPr>
                        <a:t>anciennement N</a:t>
                      </a:r>
                      <a:r>
                        <a:rPr lang="fr-FR" sz="1400" u="none" baseline="0" dirty="0" smtClean="0">
                          <a:latin typeface="Raleway Light" panose="020B0403030101060003" pitchFamily="34" charset="0"/>
                        </a:rPr>
                        <a:t> </a:t>
                      </a:r>
                      <a:r>
                        <a:rPr lang="fr-FR" sz="1400" u="none" dirty="0" smtClean="0">
                          <a:latin typeface="Raleway Light" panose="020B0403030101060003" pitchFamily="34" charset="0"/>
                        </a:rPr>
                        <a:t>Optimal</a:t>
                      </a:r>
                      <a:endParaRPr lang="fr-FR" sz="1400" u="none" dirty="0">
                        <a:latin typeface="Raleway Light" panose="020B04030301010600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66C1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C1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C1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C1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 smtClean="0">
                          <a:latin typeface="Raleway Light" panose="020B0403030101060003" pitchFamily="34" charset="0"/>
                        </a:rPr>
                        <a:t>maïs/orge d’hiver/seigle/orge de printemps /maïs/blé/maïs</a:t>
                      </a:r>
                      <a:r>
                        <a:rPr lang="fr-FR" sz="1400" baseline="0" dirty="0" smtClean="0">
                          <a:latin typeface="Raleway Light" panose="020B0403030101060003" pitchFamily="34" charset="0"/>
                        </a:rPr>
                        <a:t>/blé (2021)</a:t>
                      </a:r>
                      <a:endParaRPr lang="fr-FR" sz="1400" dirty="0">
                        <a:latin typeface="Raleway Light" panose="020B04030301010600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66C1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C1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C1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C1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 smtClean="0">
                          <a:latin typeface="Raleway Light" panose="020B0403030101060003" pitchFamily="34" charset="0"/>
                        </a:rPr>
                        <a:t>Doses divisées par 2 </a:t>
                      </a:r>
                      <a:r>
                        <a:rPr lang="fr-FR" sz="1400" dirty="0" smtClean="0">
                          <a:latin typeface="Raleway Light" panose="020B0403030101060003" pitchFamily="34" charset="0"/>
                          <a:sym typeface="Wingdings" panose="05000000000000000000" pitchFamily="2" charset="2"/>
                        </a:rPr>
                        <a:t> 2tC/ha</a:t>
                      </a:r>
                      <a:endParaRPr lang="fr-FR" sz="1400" dirty="0" smtClean="0">
                        <a:latin typeface="Raleway Light" panose="020B0403030101060003" pitchFamily="34" charset="0"/>
                      </a:endParaRPr>
                    </a:p>
                    <a:p>
                      <a:endParaRPr lang="fr-FR" sz="1400" dirty="0">
                        <a:latin typeface="Raleway Light" panose="020B04030301010600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66C1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C1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C1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C1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 smtClean="0">
                          <a:latin typeface="Raleway Light" panose="020B0403030101060003" pitchFamily="34" charset="0"/>
                        </a:rPr>
                        <a:t>PRO</a:t>
                      </a:r>
                      <a:endParaRPr lang="fr-FR" sz="1400" b="1" dirty="0">
                        <a:solidFill>
                          <a:srgbClr val="FF0000"/>
                        </a:solidFill>
                        <a:latin typeface="Raleway Light" panose="020B04030301010600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66C1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C1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C1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C1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4061">
                <a:tc>
                  <a:txBody>
                    <a:bodyPr/>
                    <a:lstStyle/>
                    <a:p>
                      <a:r>
                        <a:rPr lang="fr-FR" sz="1400" u="none" dirty="0" smtClean="0">
                          <a:latin typeface="Raleway Light" panose="020B0403030101060003" pitchFamily="34" charset="0"/>
                        </a:rPr>
                        <a:t>anciennement N</a:t>
                      </a:r>
                      <a:r>
                        <a:rPr lang="fr-FR" sz="1400" u="none" baseline="0" dirty="0" smtClean="0">
                          <a:latin typeface="Raleway Light" panose="020B0403030101060003" pitchFamily="34" charset="0"/>
                        </a:rPr>
                        <a:t> </a:t>
                      </a:r>
                      <a:r>
                        <a:rPr lang="fr-FR" sz="1400" u="none" dirty="0" smtClean="0">
                          <a:latin typeface="Raleway Light" panose="020B0403030101060003" pitchFamily="34" charset="0"/>
                        </a:rPr>
                        <a:t>Faible  </a:t>
                      </a:r>
                      <a:endParaRPr lang="fr-FR" sz="1400" u="none" dirty="0">
                        <a:latin typeface="Raleway Light" panose="020B04030301010600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66C1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C1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C1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C1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 smtClean="0">
                          <a:latin typeface="Raleway Light" panose="020B0403030101060003" pitchFamily="34" charset="0"/>
                        </a:rPr>
                        <a:t>maïs/orge d’hiver</a:t>
                      </a:r>
                      <a:r>
                        <a:rPr lang="fr-FR" sz="1400" smtClean="0">
                          <a:latin typeface="Raleway Light" panose="020B0403030101060003" pitchFamily="34" charset="0"/>
                        </a:rPr>
                        <a:t>/ luzerne/luzerne/maïs/blé/féverole/blé </a:t>
                      </a:r>
                      <a:r>
                        <a:rPr lang="fr-FR" sz="1400" baseline="0" dirty="0" smtClean="0">
                          <a:latin typeface="Raleway Light" panose="020B0403030101060003" pitchFamily="34" charset="0"/>
                        </a:rPr>
                        <a:t>(2021)</a:t>
                      </a:r>
                      <a:endParaRPr lang="fr-FR" sz="1400" dirty="0" smtClean="0">
                        <a:latin typeface="Raleway Light" panose="020B04030301010600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66C1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C1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C1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C1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 dirty="0" smtClean="0">
                          <a:latin typeface="Raleway Light" panose="020B0403030101060003" pitchFamily="34" charset="0"/>
                        </a:rPr>
                        <a:t>Dernier apport en 2013</a:t>
                      </a:r>
                      <a:endParaRPr lang="fr-FR" sz="1400" dirty="0">
                        <a:latin typeface="Raleway Light" panose="020B04030301010600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66C1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C1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C1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C1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 smtClean="0">
                          <a:latin typeface="Raleway Light" panose="020B0403030101060003" pitchFamily="34" charset="0"/>
                        </a:rPr>
                        <a:t>LEG</a:t>
                      </a:r>
                      <a:endParaRPr lang="fr-FR" sz="1400" b="1" dirty="0">
                        <a:solidFill>
                          <a:srgbClr val="FF0000"/>
                        </a:solidFill>
                        <a:latin typeface="Raleway Light" panose="020B04030301010600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66C1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C1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C1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C1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3821853" y="5323968"/>
            <a:ext cx="784437" cy="219582"/>
          </a:xfrm>
          <a:prstGeom prst="rect">
            <a:avLst/>
          </a:prstGeom>
          <a:solidFill>
            <a:srgbClr val="9DC544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147393" y="5842000"/>
            <a:ext cx="1081957" cy="238760"/>
          </a:xfrm>
          <a:prstGeom prst="rect">
            <a:avLst/>
          </a:prstGeom>
          <a:solidFill>
            <a:srgbClr val="9DC544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7277699" y="1037881"/>
            <a:ext cx="4641032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sng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 Light" panose="020B0403030101060003" pitchFamily="34" charset="0"/>
                <a:ea typeface="+mn-ea"/>
                <a:cs typeface="+mn-cs"/>
              </a:rPr>
              <a:t>Changement de pratiques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 Light" panose="020B0403030101060003" pitchFamily="34" charset="0"/>
                <a:ea typeface="+mn-ea"/>
                <a:cs typeface="+mn-cs"/>
              </a:rPr>
              <a:t>Passage 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 Light" panose="020B0403030101060003" pitchFamily="34" charset="0"/>
                <a:ea typeface="+mn-ea"/>
                <a:cs typeface="+mn-cs"/>
              </a:rPr>
              <a:t>en </a:t>
            </a:r>
            <a:r>
              <a:rPr kumimoji="0" lang="fr-FR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 Light" panose="020B0403030101060003" pitchFamily="34" charset="0"/>
                <a:ea typeface="+mn-ea"/>
                <a:cs typeface="+mn-cs"/>
              </a:rPr>
              <a:t>conduite «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 Light" panose="020B0403030101060003" pitchFamily="34" charset="0"/>
                <a:ea typeface="+mn-ea"/>
                <a:cs typeface="+mn-cs"/>
              </a:rPr>
              <a:t> Agriculture biologique »</a:t>
            </a:r>
          </a:p>
          <a:p>
            <a:pPr marL="285750" marR="0" lvl="0" indent="-28575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 Light" panose="020B0403030101060003" pitchFamily="34" charset="0"/>
                <a:ea typeface="+mn-ea"/>
                <a:cs typeface="Arial" panose="020B0604020202020204" pitchFamily="34" charset="0"/>
              </a:rPr>
              <a:t>Arrêt des traitements phytosanitaires                     </a:t>
            </a:r>
          </a:p>
          <a:p>
            <a:pPr marL="285750" marR="0" lvl="0" indent="-28575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à"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CCCC00"/>
                </a:solidFill>
                <a:effectLst/>
                <a:uLnTx/>
                <a:uFillTx/>
                <a:latin typeface="Raleway Light" panose="020B0403030101060003" pitchFamily="34" charset="0"/>
                <a:ea typeface="+mn-ea"/>
                <a:cs typeface="Arial" panose="020B0604020202020204" pitchFamily="34" charset="0"/>
              </a:rPr>
              <a:t>Désherbage mécanique</a:t>
            </a:r>
          </a:p>
          <a:p>
            <a:pPr marL="285750" marR="0" lvl="0" indent="-285750" algn="l" defTabSz="4572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 Light" panose="020B0403030101060003" pitchFamily="34" charset="0"/>
                <a:ea typeface="+mn-ea"/>
                <a:cs typeface="Arial" panose="020B0604020202020204" pitchFamily="34" charset="0"/>
              </a:rPr>
              <a:t>Arrêt des fertilisants minéraux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CC3300"/>
                </a:solidFill>
                <a:effectLst/>
                <a:uLnTx/>
                <a:uFillTx/>
                <a:latin typeface="Raleway Light" panose="020B0403030101060003" pitchFamily="34" charset="0"/>
                <a:ea typeface="+mn-ea"/>
                <a:cs typeface="Arial" panose="020B0604020202020204" pitchFamily="34" charset="0"/>
              </a:rPr>
              <a:t>         </a:t>
            </a:r>
          </a:p>
          <a:p>
            <a:pPr marL="285750" marR="0" lvl="0" indent="-285750" algn="l" defTabSz="4572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à"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CCCC00"/>
                </a:solidFill>
                <a:effectLst/>
                <a:uLnTx/>
                <a:uFillTx/>
                <a:latin typeface="Raleway Light" panose="020B0403030101060003" pitchFamily="34" charset="0"/>
                <a:ea typeface="+mn-ea"/>
                <a:cs typeface="Arial" panose="020B0604020202020204" pitchFamily="34" charset="0"/>
              </a:rPr>
              <a:t>Fertilisant </a:t>
            </a:r>
            <a:r>
              <a:rPr kumimoji="0" lang="fr-FR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CCC00"/>
                </a:solidFill>
                <a:effectLst/>
                <a:uLnTx/>
                <a:uFillTx/>
                <a:latin typeface="Raleway Light" panose="020B0403030101060003" pitchFamily="34" charset="0"/>
                <a:ea typeface="+mn-ea"/>
                <a:cs typeface="Arial" panose="020B0604020202020204" pitchFamily="34" charset="0"/>
              </a:rPr>
              <a:t>organique : </a:t>
            </a:r>
            <a:r>
              <a:rPr kumimoji="0" lang="fr-FR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CCC00"/>
                </a:solidFill>
                <a:effectLst/>
                <a:uLnTx/>
                <a:uFillTx/>
                <a:latin typeface="Raleway Light" panose="020B0403030101060003" pitchFamily="34" charset="0"/>
                <a:ea typeface="+mn-ea"/>
                <a:cs typeface="Arial" panose="020B0604020202020204" pitchFamily="34" charset="0"/>
              </a:rPr>
              <a:t>AxeNP+Bio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CCCC00"/>
                </a:solidFill>
                <a:effectLst/>
                <a:uLnTx/>
                <a:uFillTx/>
                <a:latin typeface="Raleway Light" panose="020B0403030101060003" pitchFamily="34" charset="0"/>
                <a:ea typeface="+mn-ea"/>
                <a:cs typeface="Arial" panose="020B0604020202020204" pitchFamily="34" charset="0"/>
              </a:rPr>
              <a:t>, AxeN12</a:t>
            </a:r>
          </a:p>
          <a:p>
            <a:pPr marL="285750" marR="0" lvl="0" indent="-28575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 Light" panose="020B0403030101060003" pitchFamily="34" charset="0"/>
                <a:ea typeface="+mn-ea"/>
                <a:cs typeface="Arial" panose="020B0604020202020204" pitchFamily="34" charset="0"/>
              </a:rPr>
              <a:t>Cultures intermédiaires quand nécessaire 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aleway Light" panose="020B0403030101060003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 Light" panose="020B0403030101060003" pitchFamily="34" charset="0"/>
                <a:ea typeface="+mn-ea"/>
                <a:cs typeface="Arial" panose="020B0604020202020204" pitchFamily="34" charset="0"/>
              </a:rPr>
              <a:t>Enfouissement de tous les résidus de </a:t>
            </a:r>
            <a:r>
              <a:rPr kumimoji="0" lang="fr-FR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 Light" panose="020B0403030101060003" pitchFamily="34" charset="0"/>
                <a:ea typeface="+mn-ea"/>
                <a:cs typeface="Arial" panose="020B0604020202020204" pitchFamily="34" charset="0"/>
              </a:rPr>
              <a:t>culture</a:t>
            </a: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 Light" panose="020B0403030101060003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 Light" panose="020B0403030101060003" pitchFamily="34" charset="0"/>
                <a:ea typeface="+mn-ea"/>
                <a:cs typeface="Arial" panose="020B0604020202020204" pitchFamily="34" charset="0"/>
              </a:rPr>
              <a:t>Doses d’épandages divisées par 2 sur les parcelles N+ </a:t>
            </a: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 Light" panose="020B0403030101060003" pitchFamily="34" charset="0"/>
                <a:ea typeface="+mn-ea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kumimoji="0" lang="fr-FR" sz="14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 Light" panose="020B0403030101060003" pitchFamily="34" charset="0"/>
                <a:ea typeface="+mn-ea"/>
                <a:cs typeface="Arial" panose="020B0604020202020204" pitchFamily="34" charset="0"/>
                <a:sym typeface="Wingdings" panose="05000000000000000000" pitchFamily="2" charset="2"/>
              </a:rPr>
              <a:t>sous-essai </a:t>
            </a:r>
            <a:r>
              <a:rPr kumimoji="0" lang="fr-FR" sz="14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 Light" panose="020B0403030101060003" pitchFamily="34" charset="0"/>
                <a:ea typeface="+mn-ea"/>
                <a:cs typeface="Arial" panose="020B0604020202020204" pitchFamily="34" charset="0"/>
                <a:sym typeface="Wingdings" panose="05000000000000000000" pitchFamily="2" charset="2"/>
              </a:rPr>
              <a:t>PRO </a:t>
            </a:r>
            <a:r>
              <a:rPr kumimoji="0" lang="fr-FR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 Light" panose="020B0403030101060003" pitchFamily="34" charset="0"/>
                <a:ea typeface="+mn-ea"/>
                <a:cs typeface="Arial" panose="020B0604020202020204" pitchFamily="34" charset="0"/>
                <a:sym typeface="Wingdings" panose="05000000000000000000" pitchFamily="2" charset="2"/>
              </a:rPr>
              <a:t>– Parcelles 101 à 405</a:t>
            </a:r>
            <a:endParaRPr kumimoji="0" lang="fr-FR" sz="14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aleway Light" panose="020B0403030101060003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4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aleway Light" panose="020B0403030101060003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 Light" panose="020B0403030101060003" pitchFamily="34" charset="0"/>
                <a:ea typeface="+mn-ea"/>
                <a:cs typeface="Arial" panose="020B0604020202020204" pitchFamily="34" charset="0"/>
              </a:rPr>
              <a:t>Arrêt des épandages sur les parcelles N-</a:t>
            </a:r>
            <a:br>
              <a:rPr kumimoji="0" lang="fr-FR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 Light" panose="020B0403030101060003" pitchFamily="34" charset="0"/>
                <a:ea typeface="+mn-ea"/>
                <a:cs typeface="Arial" panose="020B0604020202020204" pitchFamily="34" charset="0"/>
              </a:rPr>
            </a:br>
            <a:r>
              <a:rPr kumimoji="0" lang="fr-FR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 Light" panose="020B0403030101060003" pitchFamily="34" charset="0"/>
                <a:ea typeface="+mn-ea"/>
                <a:cs typeface="Arial" panose="020B0604020202020204" pitchFamily="34" charset="0"/>
              </a:rPr>
              <a:t>&amp; introduction de légumineuses </a:t>
            </a: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 Light" panose="020B0403030101060003" pitchFamily="34" charset="0"/>
                <a:ea typeface="+mn-ea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kumimoji="0" lang="fr-FR" sz="14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 Light" panose="020B0403030101060003" pitchFamily="34" charset="0"/>
                <a:ea typeface="+mn-ea"/>
                <a:cs typeface="Arial" panose="020B0604020202020204" pitchFamily="34" charset="0"/>
                <a:sym typeface="Wingdings" panose="05000000000000000000" pitchFamily="2" charset="2"/>
              </a:rPr>
              <a:t>sous-essai LEG </a:t>
            </a:r>
            <a:r>
              <a:rPr kumimoji="0" lang="fr-FR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 Light" panose="020B0403030101060003" pitchFamily="34" charset="0"/>
                <a:ea typeface="+mn-ea"/>
                <a:cs typeface="Arial" panose="020B0604020202020204" pitchFamily="34" charset="0"/>
                <a:sym typeface="Wingdings" panose="05000000000000000000" pitchFamily="2" charset="2"/>
              </a:rPr>
              <a:t>– Parcelles 106 à 410</a:t>
            </a: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4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aleway Light" panose="020B0403030101060003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903021" y="1432170"/>
            <a:ext cx="5003794" cy="1576770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6" name="Connecteur en arc 15"/>
          <p:cNvCxnSpPr/>
          <p:nvPr/>
        </p:nvCxnSpPr>
        <p:spPr>
          <a:xfrm rot="10800000">
            <a:off x="5906815" y="2614651"/>
            <a:ext cx="1492206" cy="712708"/>
          </a:xfrm>
          <a:prstGeom prst="curvedConnector3">
            <a:avLst/>
          </a:prstGeom>
          <a:ln w="28575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en arc 16"/>
          <p:cNvCxnSpPr/>
          <p:nvPr/>
        </p:nvCxnSpPr>
        <p:spPr>
          <a:xfrm rot="10800000">
            <a:off x="5906816" y="3357563"/>
            <a:ext cx="1492207" cy="812592"/>
          </a:xfrm>
          <a:prstGeom prst="curvedConnector3">
            <a:avLst/>
          </a:prstGeom>
          <a:ln w="28575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903021" y="3008940"/>
            <a:ext cx="5003794" cy="1576770"/>
          </a:xfrm>
          <a:prstGeom prst="rect">
            <a:avLst/>
          </a:prstGeom>
          <a:noFill/>
          <a:ln w="28575">
            <a:solidFill>
              <a:srgbClr val="FFC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4776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14" grpId="0" animBg="1"/>
      <p:bldP spid="1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9626600" cy="765405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Le site </a:t>
            </a:r>
            <a:r>
              <a:rPr lang="fr-FR" dirty="0" err="1" smtClean="0"/>
              <a:t>QualiAgro</a:t>
            </a:r>
            <a:r>
              <a:rPr lang="fr-FR" dirty="0" smtClean="0"/>
              <a:t>: quelques exemples de résultats: stockage de C</a:t>
            </a:r>
            <a:endParaRPr lang="fr-FR" dirty="0"/>
          </a:p>
        </p:txBody>
      </p:sp>
      <p:pic>
        <p:nvPicPr>
          <p:cNvPr id="3" name="Picture 7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541"/>
          <a:stretch/>
        </p:blipFill>
        <p:spPr bwMode="auto">
          <a:xfrm>
            <a:off x="544587" y="1688935"/>
            <a:ext cx="3553690" cy="2090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775"/>
          <a:stretch>
            <a:fillRect/>
          </a:stretch>
        </p:blipFill>
        <p:spPr bwMode="auto">
          <a:xfrm>
            <a:off x="8577262" y="2027038"/>
            <a:ext cx="2936875" cy="2108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14792" y="2043639"/>
            <a:ext cx="3820098" cy="1901921"/>
          </a:xfrm>
          <a:prstGeom prst="rect">
            <a:avLst/>
          </a:prstGeom>
        </p:spPr>
      </p:pic>
      <p:pic>
        <p:nvPicPr>
          <p:cNvPr id="7" name="Picture 7" descr="F:\flevavasseu\Documents\docs\articles\mes_articles\K1_AMG\figures\ISMO_article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7055" y="4651998"/>
            <a:ext cx="3236913" cy="2157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ZoneTexte 7"/>
          <p:cNvSpPr txBox="1"/>
          <p:nvPr/>
        </p:nvSpPr>
        <p:spPr>
          <a:xfrm>
            <a:off x="997030" y="1230479"/>
            <a:ext cx="9877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latin typeface="+mn-lt"/>
              </a:rPr>
              <a:t>Mesures</a:t>
            </a:r>
            <a:endParaRPr lang="fr-FR" dirty="0">
              <a:latin typeface="+mn-lt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4891460" y="1397308"/>
            <a:ext cx="34788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latin typeface="+mn-lt"/>
              </a:rPr>
              <a:t>Modèle AMG (</a:t>
            </a:r>
            <a:r>
              <a:rPr lang="fr-FR" dirty="0" err="1" smtClean="0">
                <a:latin typeface="+mn-lt"/>
              </a:rPr>
              <a:t>Andriulo</a:t>
            </a:r>
            <a:r>
              <a:rPr lang="fr-FR" dirty="0" smtClean="0">
                <a:latin typeface="+mn-lt"/>
              </a:rPr>
              <a:t> et al. 1999)</a:t>
            </a:r>
            <a:endParaRPr lang="fr-FR" dirty="0">
              <a:latin typeface="+mn-lt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8910363" y="1230479"/>
            <a:ext cx="28625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latin typeface="+mn-lt"/>
              </a:rPr>
              <a:t>Optimisation des constantes d’humification</a:t>
            </a:r>
            <a:endParaRPr lang="fr-FR" dirty="0">
              <a:latin typeface="+mn-lt"/>
            </a:endParaRP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85575" y="4533490"/>
            <a:ext cx="3206296" cy="2275920"/>
          </a:xfrm>
          <a:prstGeom prst="rect">
            <a:avLst/>
          </a:prstGeom>
        </p:spPr>
      </p:pic>
      <p:sp>
        <p:nvSpPr>
          <p:cNvPr id="12" name="ZoneTexte 11"/>
          <p:cNvSpPr txBox="1"/>
          <p:nvPr/>
        </p:nvSpPr>
        <p:spPr>
          <a:xfrm>
            <a:off x="1409882" y="3887159"/>
            <a:ext cx="28625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latin typeface="+mn-lt"/>
              </a:rPr>
              <a:t>Corrélation entre constantes et indicateur ISMO (</a:t>
            </a:r>
            <a:r>
              <a:rPr lang="fr-FR" dirty="0" err="1" smtClean="0">
                <a:latin typeface="+mn-lt"/>
              </a:rPr>
              <a:t>Iroc</a:t>
            </a:r>
            <a:r>
              <a:rPr lang="fr-FR" dirty="0" smtClean="0">
                <a:latin typeface="+mn-lt"/>
              </a:rPr>
              <a:t>)</a:t>
            </a:r>
            <a:endParaRPr lang="fr-FR" dirty="0">
              <a:latin typeface="+mn-lt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4634243" y="3999908"/>
            <a:ext cx="28625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latin typeface="+mn-lt"/>
              </a:rPr>
              <a:t>Banques de références d’indicateurs ISMO</a:t>
            </a:r>
            <a:endParaRPr lang="fr-FR" dirty="0">
              <a:latin typeface="+mn-lt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8261350" y="4737100"/>
            <a:ext cx="37147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latin typeface="+mn-lt"/>
              </a:rPr>
              <a:t>Application/Valorisation</a:t>
            </a:r>
          </a:p>
          <a:p>
            <a:r>
              <a:rPr lang="fr-FR" dirty="0" smtClean="0">
                <a:latin typeface="+mn-lt"/>
              </a:rPr>
              <a:t>Utilisation d’AMG et des paramètres ISMO pour simuler des pratiques </a:t>
            </a:r>
            <a:r>
              <a:rPr lang="fr-FR" dirty="0" err="1" smtClean="0">
                <a:latin typeface="+mn-lt"/>
              </a:rPr>
              <a:t>stockantes</a:t>
            </a:r>
            <a:r>
              <a:rPr lang="fr-FR" dirty="0" smtClean="0">
                <a:latin typeface="+mn-lt"/>
              </a:rPr>
              <a:t> (label bas C)</a:t>
            </a:r>
            <a:endParaRPr lang="fr-FR" dirty="0">
              <a:latin typeface="+mn-lt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8370297" y="6286500"/>
            <a:ext cx="24224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 smtClean="0">
                <a:latin typeface="+mn-lt"/>
              </a:rPr>
              <a:t>Levavasseur et al., 2020</a:t>
            </a:r>
            <a:endParaRPr lang="fr-FR" i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43947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Site </a:t>
            </a:r>
            <a:r>
              <a:rPr lang="fr-FR" dirty="0" err="1" smtClean="0"/>
              <a:t>QualiAgro</a:t>
            </a:r>
            <a:r>
              <a:rPr lang="fr-FR" dirty="0" smtClean="0"/>
              <a:t> et </a:t>
            </a:r>
            <a:r>
              <a:rPr lang="fr-FR" dirty="0" err="1" smtClean="0"/>
              <a:t>PRO’spective</a:t>
            </a:r>
            <a:r>
              <a:rPr lang="fr-FR" dirty="0" smtClean="0"/>
              <a:t> : réponses d’indicateurs d’effet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1363" y="2942059"/>
            <a:ext cx="6143929" cy="3230141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4054779" y="6070600"/>
            <a:ext cx="12394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(Chen 2023)</a:t>
            </a:r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7812" y="1924050"/>
            <a:ext cx="4867039" cy="3006805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649792" y="1085374"/>
            <a:ext cx="96439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 smtClean="0">
                <a:latin typeface="+mn-lt"/>
              </a:rPr>
              <a:t>Trentaine de paramètres mesurés lors d’une campagne de prélèvement dans les 2 sites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 smtClean="0">
                <a:latin typeface="+mn-lt"/>
              </a:rPr>
              <a:t>Intensité des différences entre traitement et témoin </a:t>
            </a:r>
            <a:endParaRPr lang="fr-FR" sz="2000" dirty="0">
              <a:latin typeface="+mn-lt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5964197" y="2388061"/>
            <a:ext cx="59923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 smtClean="0">
                <a:latin typeface="+mn-lt"/>
              </a:rPr>
              <a:t>Plus de différenciation des variables physico-chimiques </a:t>
            </a:r>
            <a:endParaRPr lang="fr-FR" sz="2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92925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8" name="Groupe 27"/>
          <p:cNvGrpSpPr/>
          <p:nvPr/>
        </p:nvGrpSpPr>
        <p:grpSpPr>
          <a:xfrm>
            <a:off x="1201473" y="1282977"/>
            <a:ext cx="4811804" cy="3614788"/>
            <a:chOff x="0" y="0"/>
            <a:chExt cx="4811803" cy="3614786"/>
          </a:xfrm>
        </p:grpSpPr>
        <p:pic>
          <p:nvPicPr>
            <p:cNvPr id="719" name="Image 28" descr="Image 28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4811804" cy="316191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20" name="Image 29" descr="Image 29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529353" y="3093337"/>
              <a:ext cx="323684" cy="21679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21" name="Image 30" descr="Image 30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924993" y="3093336"/>
              <a:ext cx="403854" cy="41311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22" name="Image 31" descr="Image 31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1133704" y="3026073"/>
              <a:ext cx="794026" cy="56121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723" name="Interdiction 32"/>
            <p:cNvSpPr/>
            <p:nvPr/>
          </p:nvSpPr>
          <p:spPr>
            <a:xfrm>
              <a:off x="1954114" y="3093337"/>
              <a:ext cx="201927" cy="2167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16735" y="14148"/>
                  </a:moveTo>
                  <a:cubicBezTo>
                    <a:pt x="18511" y="10736"/>
                    <a:pt x="17294" y="6470"/>
                    <a:pt x="14016" y="4621"/>
                  </a:cubicBezTo>
                  <a:cubicBezTo>
                    <a:pt x="11960" y="3461"/>
                    <a:pt x="9473" y="3492"/>
                    <a:pt x="7444" y="4702"/>
                  </a:cubicBezTo>
                  <a:close/>
                  <a:moveTo>
                    <a:pt x="4865" y="7452"/>
                  </a:moveTo>
                  <a:lnTo>
                    <a:pt x="4865" y="7452"/>
                  </a:lnTo>
                  <a:cubicBezTo>
                    <a:pt x="3089" y="10864"/>
                    <a:pt x="4306" y="15130"/>
                    <a:pt x="7584" y="16979"/>
                  </a:cubicBezTo>
                  <a:cubicBezTo>
                    <a:pt x="9640" y="18139"/>
                    <a:pt x="12127" y="18108"/>
                    <a:pt x="14156" y="16898"/>
                  </a:cubicBezTo>
                  <a:close/>
                </a:path>
              </a:pathLst>
            </a:custGeom>
            <a:solidFill>
              <a:srgbClr val="000000"/>
            </a:solidFill>
            <a:ln w="3175" cap="flat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/>
              <a:endParaRPr/>
            </a:p>
          </p:txBody>
        </p:sp>
        <p:pic>
          <p:nvPicPr>
            <p:cNvPr id="724" name="Image 33" descr="Image 33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3088571" y="3127624"/>
              <a:ext cx="323684" cy="21679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25" name="Image 34" descr="Image 34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3490995" y="3093702"/>
              <a:ext cx="403854" cy="41311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26" name="Image 35" descr="Image 35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3679352" y="3053577"/>
              <a:ext cx="794027" cy="56121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727" name="Interdiction 36"/>
            <p:cNvSpPr/>
            <p:nvPr/>
          </p:nvSpPr>
          <p:spPr>
            <a:xfrm>
              <a:off x="4465841" y="3114056"/>
              <a:ext cx="201927" cy="2167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16735" y="14148"/>
                  </a:moveTo>
                  <a:cubicBezTo>
                    <a:pt x="18511" y="10736"/>
                    <a:pt x="17294" y="6470"/>
                    <a:pt x="14016" y="4621"/>
                  </a:cubicBezTo>
                  <a:cubicBezTo>
                    <a:pt x="11960" y="3461"/>
                    <a:pt x="9473" y="3492"/>
                    <a:pt x="7444" y="4702"/>
                  </a:cubicBezTo>
                  <a:close/>
                  <a:moveTo>
                    <a:pt x="4865" y="7452"/>
                  </a:moveTo>
                  <a:lnTo>
                    <a:pt x="4865" y="7452"/>
                  </a:lnTo>
                  <a:cubicBezTo>
                    <a:pt x="3089" y="10864"/>
                    <a:pt x="4306" y="15130"/>
                    <a:pt x="7584" y="16979"/>
                  </a:cubicBezTo>
                  <a:cubicBezTo>
                    <a:pt x="9640" y="18139"/>
                    <a:pt x="12127" y="18108"/>
                    <a:pt x="14156" y="16898"/>
                  </a:cubicBezTo>
                  <a:close/>
                </a:path>
              </a:pathLst>
            </a:custGeom>
            <a:solidFill>
              <a:srgbClr val="000000"/>
            </a:solidFill>
            <a:ln w="3175" cap="flat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/>
              <a:endParaRPr/>
            </a:p>
          </p:txBody>
        </p:sp>
      </p:grpSp>
      <p:sp>
        <p:nvSpPr>
          <p:cNvPr id="729" name="ZoneTexte 37"/>
          <p:cNvSpPr txBox="1"/>
          <p:nvPr/>
        </p:nvSpPr>
        <p:spPr>
          <a:xfrm>
            <a:off x="6394989" y="2503055"/>
            <a:ext cx="5641921" cy="602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4289" tIns="34289" rIns="34289" bIns="34289">
            <a:spAutoFit/>
          </a:bodyPr>
          <a:lstStyle>
            <a:lvl1pPr marL="285750" indent="-285750" algn="just">
              <a:buSzPct val="100000"/>
              <a:buChar char="✓"/>
            </a:lvl1pPr>
          </a:lstStyle>
          <a:p>
            <a:r>
              <a:rPr dirty="0" err="1"/>
              <a:t>Effet</a:t>
            </a:r>
            <a:r>
              <a:rPr dirty="0"/>
              <a:t> du type de compost sur la masse et le </a:t>
            </a:r>
            <a:r>
              <a:rPr dirty="0" err="1"/>
              <a:t>nombre</a:t>
            </a:r>
            <a:r>
              <a:rPr dirty="0"/>
              <a:t> de </a:t>
            </a:r>
            <a:r>
              <a:rPr dirty="0" err="1"/>
              <a:t>particules</a:t>
            </a:r>
            <a:r>
              <a:rPr dirty="0"/>
              <a:t> de MP </a:t>
            </a:r>
            <a:r>
              <a:rPr dirty="0" err="1"/>
              <a:t>dans</a:t>
            </a:r>
            <a:r>
              <a:rPr dirty="0"/>
              <a:t> les sols</a:t>
            </a:r>
          </a:p>
        </p:txBody>
      </p:sp>
      <p:sp>
        <p:nvSpPr>
          <p:cNvPr id="731" name="ZoneTexte 42"/>
          <p:cNvSpPr txBox="1"/>
          <p:nvPr/>
        </p:nvSpPr>
        <p:spPr>
          <a:xfrm>
            <a:off x="6338668" y="1867640"/>
            <a:ext cx="5623400" cy="3102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4289" tIns="34289" rIns="34289" bIns="34289">
            <a:spAutoFit/>
          </a:bodyPr>
          <a:lstStyle>
            <a:lvl1pPr marL="285750" indent="-285750" algn="just">
              <a:buSzPct val="100000"/>
              <a:buChar char="✓"/>
            </a:lvl1pPr>
          </a:lstStyle>
          <a:p>
            <a:r>
              <a:rPr dirty="0"/>
              <a:t>Peu de MP </a:t>
            </a:r>
            <a:r>
              <a:rPr dirty="0" err="1"/>
              <a:t>grossiers</a:t>
            </a:r>
            <a:r>
              <a:rPr dirty="0"/>
              <a:t> </a:t>
            </a:r>
            <a:r>
              <a:rPr dirty="0" err="1"/>
              <a:t>dans</a:t>
            </a:r>
            <a:r>
              <a:rPr dirty="0"/>
              <a:t> les sols </a:t>
            </a:r>
            <a:r>
              <a:rPr dirty="0" err="1"/>
              <a:t>témoins</a:t>
            </a:r>
            <a:r>
              <a:rPr dirty="0"/>
              <a:t> (TEM)</a:t>
            </a:r>
          </a:p>
        </p:txBody>
      </p:sp>
      <p:sp>
        <p:nvSpPr>
          <p:cNvPr id="732" name="Rectangle 43"/>
          <p:cNvSpPr/>
          <p:nvPr/>
        </p:nvSpPr>
        <p:spPr>
          <a:xfrm>
            <a:off x="3046116" y="1198130"/>
            <a:ext cx="430604" cy="3415745"/>
          </a:xfrm>
          <a:prstGeom prst="rect">
            <a:avLst/>
          </a:prstGeom>
          <a:ln w="25400">
            <a:solidFill>
              <a:srgbClr val="FF0000"/>
            </a:solidFill>
            <a:miter/>
          </a:ln>
        </p:spPr>
        <p:txBody>
          <a:bodyPr lIns="34289" tIns="34289" rIns="34289" bIns="3428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33" name="Rectangle 44"/>
          <p:cNvSpPr/>
          <p:nvPr/>
        </p:nvSpPr>
        <p:spPr>
          <a:xfrm>
            <a:off x="5500312" y="1223761"/>
            <a:ext cx="430605" cy="3415745"/>
          </a:xfrm>
          <a:prstGeom prst="rect">
            <a:avLst/>
          </a:prstGeom>
          <a:ln w="25400">
            <a:solidFill>
              <a:srgbClr val="FF0000"/>
            </a:solidFill>
            <a:miter/>
          </a:ln>
        </p:spPr>
        <p:txBody>
          <a:bodyPr lIns="34289" tIns="34289" rIns="34289" bIns="3428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34" name="Rectangle 45"/>
          <p:cNvSpPr/>
          <p:nvPr/>
        </p:nvSpPr>
        <p:spPr>
          <a:xfrm>
            <a:off x="2555668" y="1204403"/>
            <a:ext cx="522691" cy="3646257"/>
          </a:xfrm>
          <a:prstGeom prst="rect">
            <a:avLst/>
          </a:prstGeom>
          <a:ln w="25400">
            <a:solidFill>
              <a:srgbClr val="FF0000"/>
            </a:solidFill>
            <a:miter/>
          </a:ln>
        </p:spPr>
        <p:txBody>
          <a:bodyPr lIns="34289" tIns="34289" rIns="34289" bIns="3428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735" name="Image 46" descr="Image 46"/>
          <p:cNvPicPr>
            <a:picLocks noChangeAspect="1"/>
          </p:cNvPicPr>
          <p:nvPr/>
        </p:nvPicPr>
        <p:blipFill>
          <a:blip r:embed="rId6">
            <a:extLst/>
          </a:blip>
          <a:srcRect r="48392"/>
          <a:stretch>
            <a:fillRect/>
          </a:stretch>
        </p:blipFill>
        <p:spPr>
          <a:xfrm>
            <a:off x="2185416" y="4573704"/>
            <a:ext cx="331738" cy="202481"/>
          </a:xfrm>
          <a:prstGeom prst="rect">
            <a:avLst/>
          </a:prstGeom>
          <a:ln w="12700">
            <a:miter lim="400000"/>
          </a:ln>
        </p:spPr>
      </p:pic>
      <p:pic>
        <p:nvPicPr>
          <p:cNvPr id="736" name="Image 47" descr="Image 47"/>
          <p:cNvPicPr>
            <a:picLocks noChangeAspect="1"/>
          </p:cNvPicPr>
          <p:nvPr/>
        </p:nvPicPr>
        <p:blipFill>
          <a:blip r:embed="rId6">
            <a:extLst/>
          </a:blip>
          <a:srcRect r="48392"/>
          <a:stretch>
            <a:fillRect/>
          </a:stretch>
        </p:blipFill>
        <p:spPr>
          <a:xfrm>
            <a:off x="4751554" y="4573704"/>
            <a:ext cx="331738" cy="202481"/>
          </a:xfrm>
          <a:prstGeom prst="rect">
            <a:avLst/>
          </a:prstGeom>
          <a:ln w="12700">
            <a:miter lim="400000"/>
          </a:ln>
        </p:spPr>
      </p:pic>
      <p:sp>
        <p:nvSpPr>
          <p:cNvPr id="737" name="Rectangle 48"/>
          <p:cNvSpPr/>
          <p:nvPr/>
        </p:nvSpPr>
        <p:spPr>
          <a:xfrm>
            <a:off x="5051184" y="1223761"/>
            <a:ext cx="505412" cy="3632980"/>
          </a:xfrm>
          <a:prstGeom prst="rect">
            <a:avLst/>
          </a:prstGeom>
          <a:ln w="25400">
            <a:solidFill>
              <a:srgbClr val="FF0000"/>
            </a:solidFill>
            <a:miter/>
          </a:ln>
        </p:spPr>
        <p:txBody>
          <a:bodyPr lIns="34289" tIns="34289" rIns="34289" bIns="3428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38" name="Connecteur droit avec flèche 49"/>
          <p:cNvSpPr/>
          <p:nvPr/>
        </p:nvSpPr>
        <p:spPr>
          <a:xfrm flipH="1">
            <a:off x="1730826" y="2095347"/>
            <a:ext cx="984211" cy="1407565"/>
          </a:xfrm>
          <a:prstGeom prst="line">
            <a:avLst/>
          </a:prstGeom>
          <a:ln w="12700">
            <a:solidFill>
              <a:srgbClr val="00B050"/>
            </a:solidFill>
            <a:miter/>
            <a:tailEnd type="triangle"/>
          </a:ln>
        </p:spPr>
        <p:txBody>
          <a:bodyPr lIns="34289" tIns="34289" rIns="34289" bIns="34289"/>
          <a:lstStyle/>
          <a:p>
            <a:endParaRPr/>
          </a:p>
        </p:txBody>
      </p:sp>
      <p:sp>
        <p:nvSpPr>
          <p:cNvPr id="739" name="ZoneTexte 50"/>
          <p:cNvSpPr txBox="1"/>
          <p:nvPr/>
        </p:nvSpPr>
        <p:spPr>
          <a:xfrm rot="18283427">
            <a:off x="1358294" y="2652578"/>
            <a:ext cx="1435575" cy="2777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4289" tIns="34289" rIns="34289" bIns="34289">
            <a:spAutoFit/>
          </a:bodyPr>
          <a:lstStyle>
            <a:lvl1pPr algn="ctr">
              <a:defRPr sz="1600">
                <a:solidFill>
                  <a:srgbClr val="00B050"/>
                </a:solidFill>
              </a:defRPr>
            </a:lvl1pPr>
          </a:lstStyle>
          <a:p>
            <a:r>
              <a:t>Tri à la source</a:t>
            </a:r>
          </a:p>
        </p:txBody>
      </p:sp>
      <p:sp>
        <p:nvSpPr>
          <p:cNvPr id="746" name="Colombini et al., 2022"/>
          <p:cNvSpPr txBox="1"/>
          <p:nvPr/>
        </p:nvSpPr>
        <p:spPr>
          <a:xfrm>
            <a:off x="6816866" y="5124378"/>
            <a:ext cx="2315241" cy="3708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 defTabSz="12700">
              <a:defRPr i="1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t>Colombini et al., 2022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59143" y="85152"/>
            <a:ext cx="10216343" cy="888251"/>
          </a:xfrm>
        </p:spPr>
        <p:txBody>
          <a:bodyPr>
            <a:normAutofit/>
          </a:bodyPr>
          <a:lstStyle/>
          <a:p>
            <a:r>
              <a:rPr lang="fr-FR" dirty="0" smtClean="0"/>
              <a:t>Quantification des </a:t>
            </a:r>
            <a:r>
              <a:rPr lang="fr-FR" dirty="0" err="1" smtClean="0"/>
              <a:t>microplastiques</a:t>
            </a:r>
            <a:r>
              <a:rPr lang="fr-FR" dirty="0" smtClean="0"/>
              <a:t> grossiers dans les sols</a:t>
            </a:r>
            <a:endParaRPr lang="fr-FR" dirty="0"/>
          </a:p>
        </p:txBody>
      </p:sp>
      <p:sp>
        <p:nvSpPr>
          <p:cNvPr id="749" name="BIO"/>
          <p:cNvSpPr txBox="1"/>
          <p:nvPr/>
        </p:nvSpPr>
        <p:spPr>
          <a:xfrm>
            <a:off x="1725546" y="4113964"/>
            <a:ext cx="326342" cy="24830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1200"/>
            </a:lvl1pPr>
          </a:lstStyle>
          <a:p>
            <a:r>
              <a:t>BIO</a:t>
            </a:r>
          </a:p>
        </p:txBody>
      </p:sp>
      <p:sp>
        <p:nvSpPr>
          <p:cNvPr id="750" name="DVB"/>
          <p:cNvSpPr txBox="1"/>
          <p:nvPr/>
        </p:nvSpPr>
        <p:spPr>
          <a:xfrm>
            <a:off x="2181663" y="4106948"/>
            <a:ext cx="365483" cy="248306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1200"/>
            </a:lvl1pPr>
          </a:lstStyle>
          <a:p>
            <a:r>
              <a:t>DVB</a:t>
            </a:r>
          </a:p>
        </p:txBody>
      </p:sp>
      <p:sp>
        <p:nvSpPr>
          <p:cNvPr id="751" name="OMR"/>
          <p:cNvSpPr txBox="1"/>
          <p:nvPr/>
        </p:nvSpPr>
        <p:spPr>
          <a:xfrm>
            <a:off x="2634272" y="4113964"/>
            <a:ext cx="418094" cy="24830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1200"/>
            </a:lvl1pPr>
          </a:lstStyle>
          <a:p>
            <a:r>
              <a:t>OMR</a:t>
            </a:r>
          </a:p>
        </p:txBody>
      </p:sp>
      <p:sp>
        <p:nvSpPr>
          <p:cNvPr id="752" name="BIO"/>
          <p:cNvSpPr txBox="1"/>
          <p:nvPr/>
        </p:nvSpPr>
        <p:spPr>
          <a:xfrm>
            <a:off x="4287017" y="4132348"/>
            <a:ext cx="326341" cy="248306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1200"/>
            </a:lvl1pPr>
          </a:lstStyle>
          <a:p>
            <a:r>
              <a:t>BIO</a:t>
            </a:r>
          </a:p>
        </p:txBody>
      </p:sp>
      <p:sp>
        <p:nvSpPr>
          <p:cNvPr id="753" name="DVB"/>
          <p:cNvSpPr txBox="1"/>
          <p:nvPr/>
        </p:nvSpPr>
        <p:spPr>
          <a:xfrm>
            <a:off x="4675400" y="4125333"/>
            <a:ext cx="365483" cy="248306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1200"/>
            </a:lvl1pPr>
          </a:lstStyle>
          <a:p>
            <a:r>
              <a:t>DVB</a:t>
            </a:r>
          </a:p>
        </p:txBody>
      </p:sp>
      <p:sp>
        <p:nvSpPr>
          <p:cNvPr id="754" name="OMR"/>
          <p:cNvSpPr txBox="1"/>
          <p:nvPr/>
        </p:nvSpPr>
        <p:spPr>
          <a:xfrm>
            <a:off x="5077209" y="4132348"/>
            <a:ext cx="418094" cy="248306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1200"/>
            </a:lvl1pPr>
          </a:lstStyle>
          <a:p>
            <a:r>
              <a:t>OMR</a:t>
            </a:r>
          </a:p>
        </p:txBody>
      </p:sp>
      <p:grpSp>
        <p:nvGrpSpPr>
          <p:cNvPr id="776" name="Groupe 53"/>
          <p:cNvGrpSpPr/>
          <p:nvPr/>
        </p:nvGrpSpPr>
        <p:grpSpPr>
          <a:xfrm>
            <a:off x="7066547" y="3401499"/>
            <a:ext cx="3475410" cy="736678"/>
            <a:chOff x="0" y="0"/>
            <a:chExt cx="3475409" cy="736676"/>
          </a:xfrm>
        </p:grpSpPr>
        <p:sp>
          <p:nvSpPr>
            <p:cNvPr id="755" name="Rectangle 20"/>
            <p:cNvSpPr/>
            <p:nvPr/>
          </p:nvSpPr>
          <p:spPr>
            <a:xfrm>
              <a:off x="251069" y="224726"/>
              <a:ext cx="2673140" cy="508101"/>
            </a:xfrm>
            <a:prstGeom prst="rect">
              <a:avLst/>
            </a:prstGeom>
            <a:solidFill>
              <a:srgbClr val="00B050"/>
            </a:solidFill>
            <a:ln w="25400" cap="flat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>
                <a:defRPr sz="14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56" name="ZoneTexte 21"/>
            <p:cNvSpPr/>
            <p:nvPr/>
          </p:nvSpPr>
          <p:spPr>
            <a:xfrm>
              <a:off x="0" y="12207"/>
              <a:ext cx="502140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34289" tIns="34289" rIns="34289" bIns="34289" numCol="1" anchor="t">
              <a:spAutoFit/>
            </a:bodyPr>
            <a:lstStyle>
              <a:lvl1pPr algn="ctr">
                <a:defRPr sz="1400"/>
              </a:lvl1pPr>
            </a:lstStyle>
            <a:p>
              <a:r>
                <a:t>1 µm</a:t>
              </a:r>
            </a:p>
          </p:txBody>
        </p:sp>
        <p:sp>
          <p:nvSpPr>
            <p:cNvPr id="757" name="ZoneTexte 22"/>
            <p:cNvSpPr/>
            <p:nvPr/>
          </p:nvSpPr>
          <p:spPr>
            <a:xfrm>
              <a:off x="2673137" y="-1"/>
              <a:ext cx="802273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34289" tIns="34289" rIns="34289" bIns="34289" numCol="1" anchor="t">
              <a:spAutoFit/>
            </a:bodyPr>
            <a:lstStyle>
              <a:lvl1pPr algn="ctr">
                <a:defRPr sz="1400"/>
              </a:lvl1pPr>
            </a:lstStyle>
            <a:p>
              <a:r>
                <a:t>5 mm</a:t>
              </a:r>
            </a:p>
          </p:txBody>
        </p:sp>
        <p:sp>
          <p:nvSpPr>
            <p:cNvPr id="758" name="ZoneTexte 24"/>
            <p:cNvSpPr/>
            <p:nvPr/>
          </p:nvSpPr>
          <p:spPr>
            <a:xfrm>
              <a:off x="1767165" y="-1"/>
              <a:ext cx="741447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34289" tIns="34289" rIns="34289" bIns="34289" numCol="1" anchor="t">
              <a:spAutoFit/>
            </a:bodyPr>
            <a:lstStyle>
              <a:lvl1pPr algn="ctr">
                <a:defRPr sz="1400"/>
              </a:lvl1pPr>
            </a:lstStyle>
            <a:p>
              <a:r>
                <a:t>2 mm</a:t>
              </a:r>
            </a:p>
          </p:txBody>
        </p:sp>
        <p:sp>
          <p:nvSpPr>
            <p:cNvPr id="759" name="ZoneTexte 26"/>
            <p:cNvSpPr/>
            <p:nvPr/>
          </p:nvSpPr>
          <p:spPr>
            <a:xfrm>
              <a:off x="1767165" y="340142"/>
              <a:ext cx="1408114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34289" tIns="34289" rIns="34289" bIns="34289" numCol="1" anchor="t">
              <a:spAutoFit/>
            </a:bodyPr>
            <a:lstStyle>
              <a:lvl1pPr algn="ctr">
                <a:defRPr sz="1400" b="1"/>
              </a:lvl1pPr>
            </a:lstStyle>
            <a:p>
              <a:r>
                <a:t>MP grossiers</a:t>
              </a:r>
            </a:p>
          </p:txBody>
        </p:sp>
        <p:sp>
          <p:nvSpPr>
            <p:cNvPr id="760" name="Connecteur droit 7"/>
            <p:cNvSpPr/>
            <p:nvPr/>
          </p:nvSpPr>
          <p:spPr>
            <a:xfrm flipV="1">
              <a:off x="2036570" y="236936"/>
              <a:ext cx="109028" cy="103207"/>
            </a:xfrm>
            <a:prstGeom prst="line">
              <a:avLst/>
            </a:prstGeom>
            <a:noFill/>
            <a:ln w="3175" cap="flat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t">
              <a:noAutofit/>
            </a:bodyPr>
            <a:lstStyle/>
            <a:p>
              <a:endParaRPr/>
            </a:p>
          </p:txBody>
        </p:sp>
        <p:sp>
          <p:nvSpPr>
            <p:cNvPr id="761" name="Connecteur droit 8"/>
            <p:cNvSpPr/>
            <p:nvPr/>
          </p:nvSpPr>
          <p:spPr>
            <a:xfrm flipV="1">
              <a:off x="2043878" y="224726"/>
              <a:ext cx="252274" cy="217253"/>
            </a:xfrm>
            <a:prstGeom prst="line">
              <a:avLst/>
            </a:prstGeom>
            <a:noFill/>
            <a:ln w="3175" cap="flat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t">
              <a:noAutofit/>
            </a:bodyPr>
            <a:lstStyle/>
            <a:p>
              <a:endParaRPr/>
            </a:p>
          </p:txBody>
        </p:sp>
        <p:sp>
          <p:nvSpPr>
            <p:cNvPr id="762" name="Connecteur droit 9"/>
            <p:cNvSpPr/>
            <p:nvPr/>
          </p:nvSpPr>
          <p:spPr>
            <a:xfrm flipV="1">
              <a:off x="2025724" y="501798"/>
              <a:ext cx="116193" cy="101727"/>
            </a:xfrm>
            <a:prstGeom prst="line">
              <a:avLst/>
            </a:prstGeom>
            <a:noFill/>
            <a:ln w="3175" cap="flat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t">
              <a:noAutofit/>
            </a:bodyPr>
            <a:lstStyle/>
            <a:p>
              <a:endParaRPr/>
            </a:p>
          </p:txBody>
        </p:sp>
        <p:sp>
          <p:nvSpPr>
            <p:cNvPr id="763" name="Connecteur droit 10"/>
            <p:cNvSpPr/>
            <p:nvPr/>
          </p:nvSpPr>
          <p:spPr>
            <a:xfrm flipV="1">
              <a:off x="2291043" y="203880"/>
              <a:ext cx="157828" cy="157828"/>
            </a:xfrm>
            <a:prstGeom prst="line">
              <a:avLst/>
            </a:prstGeom>
            <a:noFill/>
            <a:ln w="3175" cap="flat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t">
              <a:noAutofit/>
            </a:bodyPr>
            <a:lstStyle/>
            <a:p>
              <a:endParaRPr/>
            </a:p>
          </p:txBody>
        </p:sp>
        <p:sp>
          <p:nvSpPr>
            <p:cNvPr id="764" name="Connecteur droit 11"/>
            <p:cNvSpPr/>
            <p:nvPr/>
          </p:nvSpPr>
          <p:spPr>
            <a:xfrm flipV="1">
              <a:off x="2554332" y="364572"/>
              <a:ext cx="366387" cy="366386"/>
            </a:xfrm>
            <a:prstGeom prst="line">
              <a:avLst/>
            </a:prstGeom>
            <a:noFill/>
            <a:ln w="3175" cap="flat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t">
              <a:noAutofit/>
            </a:bodyPr>
            <a:lstStyle/>
            <a:p>
              <a:endParaRPr/>
            </a:p>
          </p:txBody>
        </p:sp>
        <p:sp>
          <p:nvSpPr>
            <p:cNvPr id="765" name="Connecteur droit 12"/>
            <p:cNvSpPr/>
            <p:nvPr/>
          </p:nvSpPr>
          <p:spPr>
            <a:xfrm flipV="1">
              <a:off x="2681529" y="494211"/>
              <a:ext cx="231684" cy="238616"/>
            </a:xfrm>
            <a:prstGeom prst="line">
              <a:avLst/>
            </a:prstGeom>
            <a:noFill/>
            <a:ln w="3175" cap="flat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t">
              <a:noAutofit/>
            </a:bodyPr>
            <a:lstStyle/>
            <a:p>
              <a:endParaRPr/>
            </a:p>
          </p:txBody>
        </p:sp>
        <p:sp>
          <p:nvSpPr>
            <p:cNvPr id="766" name="Connecteur droit 13"/>
            <p:cNvSpPr/>
            <p:nvPr/>
          </p:nvSpPr>
          <p:spPr>
            <a:xfrm flipV="1">
              <a:off x="2790689" y="613185"/>
              <a:ext cx="122525" cy="118618"/>
            </a:xfrm>
            <a:prstGeom prst="line">
              <a:avLst/>
            </a:prstGeom>
            <a:noFill/>
            <a:ln w="3175" cap="flat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t">
              <a:noAutofit/>
            </a:bodyPr>
            <a:lstStyle/>
            <a:p>
              <a:endParaRPr/>
            </a:p>
          </p:txBody>
        </p:sp>
        <p:sp>
          <p:nvSpPr>
            <p:cNvPr id="767" name="Connecteur droit 14"/>
            <p:cNvSpPr/>
            <p:nvPr/>
          </p:nvSpPr>
          <p:spPr>
            <a:xfrm flipV="1">
              <a:off x="2409494" y="560154"/>
              <a:ext cx="163489" cy="156726"/>
            </a:xfrm>
            <a:prstGeom prst="line">
              <a:avLst/>
            </a:prstGeom>
            <a:noFill/>
            <a:ln w="3175" cap="flat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t">
              <a:noAutofit/>
            </a:bodyPr>
            <a:lstStyle/>
            <a:p>
              <a:endParaRPr/>
            </a:p>
          </p:txBody>
        </p:sp>
        <p:sp>
          <p:nvSpPr>
            <p:cNvPr id="768" name="Connecteur droit 15"/>
            <p:cNvSpPr/>
            <p:nvPr/>
          </p:nvSpPr>
          <p:spPr>
            <a:xfrm flipV="1">
              <a:off x="2792305" y="249651"/>
              <a:ext cx="128414" cy="124215"/>
            </a:xfrm>
            <a:prstGeom prst="line">
              <a:avLst/>
            </a:prstGeom>
            <a:noFill/>
            <a:ln w="3175" cap="flat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t">
              <a:noAutofit/>
            </a:bodyPr>
            <a:lstStyle/>
            <a:p>
              <a:endParaRPr/>
            </a:p>
          </p:txBody>
        </p:sp>
        <p:sp>
          <p:nvSpPr>
            <p:cNvPr id="769" name="Connecteur droit 16"/>
            <p:cNvSpPr/>
            <p:nvPr/>
          </p:nvSpPr>
          <p:spPr>
            <a:xfrm flipV="1">
              <a:off x="2065559" y="562625"/>
              <a:ext cx="191044" cy="164585"/>
            </a:xfrm>
            <a:prstGeom prst="line">
              <a:avLst/>
            </a:prstGeom>
            <a:noFill/>
            <a:ln w="3175" cap="flat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t">
              <a:noAutofit/>
            </a:bodyPr>
            <a:lstStyle/>
            <a:p>
              <a:endParaRPr/>
            </a:p>
          </p:txBody>
        </p:sp>
        <p:sp>
          <p:nvSpPr>
            <p:cNvPr id="770" name="Connecteur droit 17"/>
            <p:cNvSpPr/>
            <p:nvPr/>
          </p:nvSpPr>
          <p:spPr>
            <a:xfrm flipV="1">
              <a:off x="2236712" y="556521"/>
              <a:ext cx="190347" cy="180156"/>
            </a:xfrm>
            <a:prstGeom prst="line">
              <a:avLst/>
            </a:prstGeom>
            <a:noFill/>
            <a:ln w="3175" cap="flat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t">
              <a:noAutofit/>
            </a:bodyPr>
            <a:lstStyle/>
            <a:p>
              <a:endParaRPr/>
            </a:p>
          </p:txBody>
        </p:sp>
        <p:sp>
          <p:nvSpPr>
            <p:cNvPr id="771" name="Connecteur droit 18"/>
            <p:cNvSpPr/>
            <p:nvPr/>
          </p:nvSpPr>
          <p:spPr>
            <a:xfrm flipV="1">
              <a:off x="2456569" y="224945"/>
              <a:ext cx="167370" cy="147672"/>
            </a:xfrm>
            <a:prstGeom prst="line">
              <a:avLst/>
            </a:prstGeom>
            <a:noFill/>
            <a:ln w="3175" cap="flat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t">
              <a:noAutofit/>
            </a:bodyPr>
            <a:lstStyle/>
            <a:p>
              <a:endParaRPr/>
            </a:p>
          </p:txBody>
        </p:sp>
        <p:sp>
          <p:nvSpPr>
            <p:cNvPr id="772" name="Connecteur droit 19"/>
            <p:cNvSpPr/>
            <p:nvPr/>
          </p:nvSpPr>
          <p:spPr>
            <a:xfrm flipV="1">
              <a:off x="2638848" y="222659"/>
              <a:ext cx="167369" cy="147671"/>
            </a:xfrm>
            <a:prstGeom prst="line">
              <a:avLst/>
            </a:prstGeom>
            <a:noFill/>
            <a:ln w="3175" cap="flat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t">
              <a:noAutofit/>
            </a:bodyPr>
            <a:lstStyle/>
            <a:p>
              <a:endParaRPr/>
            </a:p>
          </p:txBody>
        </p:sp>
        <p:sp>
          <p:nvSpPr>
            <p:cNvPr id="773" name="Rectangle 2"/>
            <p:cNvSpPr/>
            <p:nvPr/>
          </p:nvSpPr>
          <p:spPr>
            <a:xfrm>
              <a:off x="251069" y="230832"/>
              <a:ext cx="1785304" cy="496378"/>
            </a:xfrm>
            <a:prstGeom prst="rect">
              <a:avLst/>
            </a:prstGeom>
            <a:solidFill>
              <a:schemeClr val="accent2">
                <a:satOff val="-18194"/>
                <a:lumOff val="-11215"/>
              </a:schemeClr>
            </a:solidFill>
            <a:ln w="3175" cap="flat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74" name="ZoneTexte 23"/>
            <p:cNvSpPr/>
            <p:nvPr/>
          </p:nvSpPr>
          <p:spPr>
            <a:xfrm>
              <a:off x="416631" y="340490"/>
              <a:ext cx="1408114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34289" tIns="34289" rIns="34289" bIns="34289" numCol="1" anchor="t">
              <a:spAutoFit/>
            </a:bodyPr>
            <a:lstStyle>
              <a:lvl1pPr algn="ctr">
                <a:defRPr sz="1400" b="1">
                  <a:solidFill>
                    <a:schemeClr val="accent4">
                      <a:lumOff val="12500"/>
                    </a:schemeClr>
                  </a:solidFill>
                </a:defRPr>
              </a:lvl1pPr>
            </a:lstStyle>
            <a:p>
              <a:r>
                <a:t>MP fins</a:t>
              </a:r>
            </a:p>
          </p:txBody>
        </p:sp>
        <p:sp>
          <p:nvSpPr>
            <p:cNvPr id="775" name="Connecteur droit 25"/>
            <p:cNvSpPr/>
            <p:nvPr/>
          </p:nvSpPr>
          <p:spPr>
            <a:xfrm flipV="1">
              <a:off x="2036571" y="210408"/>
              <a:ext cx="1" cy="520372"/>
            </a:xfrm>
            <a:prstGeom prst="line">
              <a:avLst/>
            </a:prstGeom>
            <a:noFill/>
            <a:ln w="12700" cap="flat">
              <a:solidFill>
                <a:schemeClr val="accent5"/>
              </a:solidFill>
              <a:prstDash val="sysDash"/>
              <a:miter lim="800000"/>
            </a:ln>
            <a:effectLst/>
          </p:spPr>
          <p:txBody>
            <a:bodyPr wrap="square" lIns="34289" tIns="34289" rIns="34289" bIns="34289" numCol="1" anchor="t">
              <a:noAutofit/>
            </a:bodyPr>
            <a:lstStyle/>
            <a:p>
              <a:endParaRPr/>
            </a:p>
          </p:txBody>
        </p:sp>
      </p:grpSp>
      <p:sp>
        <p:nvSpPr>
          <p:cNvPr id="3" name="ZoneTexte 2"/>
          <p:cNvSpPr txBox="1"/>
          <p:nvPr/>
        </p:nvSpPr>
        <p:spPr>
          <a:xfrm>
            <a:off x="6816866" y="5653707"/>
            <a:ext cx="38523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Projet ADEME, ANR en cours; Dignac et al.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47656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4" fill="hold"/>
                                        <p:tgtEl>
                                          <p:spTgt spid="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9" grpId="0" animBg="1" advAuto="0"/>
      <p:bldP spid="731" grpId="0" animBg="1" advAuto="0"/>
      <p:bldP spid="732" grpId="0" animBg="1" advAuto="0"/>
      <p:bldP spid="732" grpId="1" animBg="1" advAuto="0"/>
      <p:bldP spid="733" grpId="0" animBg="1" advAuto="0"/>
      <p:bldP spid="733" grpId="1" animBg="1" advAuto="0"/>
      <p:bldP spid="734" grpId="0" animBg="1" advAuto="0"/>
      <p:bldP spid="737" grpId="0" animBg="1" advAuto="0"/>
      <p:bldP spid="738" grpId="0" animBg="1" advAuto="0"/>
      <p:bldP spid="738" grpId="1" animBg="1" advAuto="0"/>
      <p:bldP spid="739" grpId="0" animBg="1" advAuto="0"/>
      <p:bldP spid="739" grpId="1" animBg="1" advAuto="0"/>
      <p:bldP spid="776" grpId="0" animBg="1" advAuto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5362" name="Picture 2" descr="D:\Home\lgreiveldin\Documents\AnaEE-France\Ressources\Logo AnaEE-S\Logo-AnaEE---France.pn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9445460" y="178948"/>
            <a:ext cx="2389187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ZoneTexte 1"/>
          <p:cNvSpPr txBox="1"/>
          <p:nvPr/>
        </p:nvSpPr>
        <p:spPr>
          <a:xfrm>
            <a:off x="3005957" y="3026980"/>
            <a:ext cx="61895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 dirty="0" smtClean="0">
                <a:solidFill>
                  <a:srgbClr val="15637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Merci pour votre attention !</a:t>
            </a:r>
            <a:endParaRPr lang="fr-FR" sz="4000" b="1" dirty="0">
              <a:solidFill>
                <a:srgbClr val="15637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4002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5362" name="Picture 2" descr="D:\Home\lgreiveldin\Documents\AnaEE-France\Ressources\Logo AnaEE-S\Logo-AnaEE---France.pn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9473407" y="156341"/>
            <a:ext cx="2389187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Espace réservé du titre 2"/>
          <p:cNvSpPr txBox="1"/>
          <p:nvPr/>
        </p:nvSpPr>
        <p:spPr bwMode="auto">
          <a:xfrm>
            <a:off x="1076519" y="146050"/>
            <a:ext cx="6627813" cy="1011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>
              <a:defRPr/>
            </a:pPr>
            <a:r>
              <a:rPr lang="fr-FR" sz="2400" b="1" dirty="0">
                <a:solidFill>
                  <a:schemeClr val="tx2"/>
                </a:solidFill>
                <a:latin typeface="Calibri"/>
              </a:rPr>
              <a:t>Une infrastructure dédiée aux écosystèmes continentaux terrestres et aquatiques </a:t>
            </a:r>
            <a:endParaRPr dirty="0"/>
          </a:p>
        </p:txBody>
      </p:sp>
      <p:grpSp>
        <p:nvGrpSpPr>
          <p:cNvPr id="5" name="Groupe 4"/>
          <p:cNvGrpSpPr/>
          <p:nvPr/>
        </p:nvGrpSpPr>
        <p:grpSpPr bwMode="auto">
          <a:xfrm>
            <a:off x="2769182" y="978704"/>
            <a:ext cx="6696743" cy="5762664"/>
            <a:chOff x="423368" y="1668541"/>
            <a:chExt cx="5001367" cy="4992077"/>
          </a:xfrm>
        </p:grpSpPr>
        <p:pic>
          <p:nvPicPr>
            <p:cNvPr id="6" name="Image 5"/>
            <p:cNvPicPr>
              <a:picLocks noChangeAspect="1"/>
            </p:cNvPicPr>
            <p:nvPr/>
          </p:nvPicPr>
          <p:blipFill>
            <a:blip r:embed="rId3"/>
            <a:stretch/>
          </p:blipFill>
          <p:spPr bwMode="auto">
            <a:xfrm>
              <a:off x="3377340" y="1673585"/>
              <a:ext cx="1650360" cy="1582204"/>
            </a:xfrm>
            <a:prstGeom prst="rect">
              <a:avLst/>
            </a:prstGeom>
          </p:spPr>
        </p:pic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4"/>
            <a:stretch/>
          </p:blipFill>
          <p:spPr bwMode="auto">
            <a:xfrm>
              <a:off x="651465" y="1668541"/>
              <a:ext cx="1875479" cy="15922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Rectangle 7"/>
            <p:cNvSpPr/>
            <p:nvPr/>
          </p:nvSpPr>
          <p:spPr bwMode="auto">
            <a:xfrm>
              <a:off x="2980303" y="3402785"/>
              <a:ext cx="2444432" cy="31994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fr-FR" b="1" u="sng">
                  <a:latin typeface="Calibri"/>
                </a:rPr>
                <a:t>Changements globaux</a:t>
              </a:r>
              <a:endParaRPr/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755576" y="3374997"/>
              <a:ext cx="1967163" cy="31994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fr-FR" b="1" u="sng">
                  <a:latin typeface="Calibri"/>
                </a:rPr>
                <a:t>Biodiversité</a:t>
              </a:r>
              <a:endParaRPr/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1382987" y="4620862"/>
              <a:ext cx="3060861" cy="559903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fr-FR" b="1" u="sng">
                  <a:latin typeface="Calibri"/>
                </a:rPr>
                <a:t>Fonctionnement des écosystèmes continentaux</a:t>
              </a:r>
              <a:endParaRPr/>
            </a:p>
          </p:txBody>
        </p:sp>
        <p:pic>
          <p:nvPicPr>
            <p:cNvPr id="11" name="Image 10"/>
            <p:cNvPicPr>
              <a:picLocks noChangeAspect="1"/>
            </p:cNvPicPr>
            <p:nvPr/>
          </p:nvPicPr>
          <p:blipFill>
            <a:blip r:embed="rId5"/>
            <a:stretch/>
          </p:blipFill>
          <p:spPr bwMode="auto">
            <a:xfrm>
              <a:off x="1259632" y="5373216"/>
              <a:ext cx="3406515" cy="1287402"/>
            </a:xfrm>
            <a:prstGeom prst="rect">
              <a:avLst/>
            </a:prstGeom>
          </p:spPr>
        </p:pic>
        <p:sp>
          <p:nvSpPr>
            <p:cNvPr id="12" name="Flèche vers le haut 11"/>
            <p:cNvSpPr/>
            <p:nvPr/>
          </p:nvSpPr>
          <p:spPr bwMode="auto">
            <a:xfrm rot="8216744">
              <a:off x="1783421" y="3759913"/>
              <a:ext cx="308668" cy="873153"/>
            </a:xfrm>
            <a:prstGeom prst="upArrow">
              <a:avLst>
                <a:gd name="adj1" fmla="val 59043"/>
                <a:gd name="adj2" fmla="val 50000"/>
              </a:avLst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3" name="Flèche vers le haut 12"/>
            <p:cNvSpPr/>
            <p:nvPr/>
          </p:nvSpPr>
          <p:spPr bwMode="auto">
            <a:xfrm rot="13383250" flipH="1">
              <a:off x="3666584" y="3767245"/>
              <a:ext cx="287187" cy="873153"/>
            </a:xfrm>
            <a:prstGeom prst="upArrow">
              <a:avLst>
                <a:gd name="adj1" fmla="val 59043"/>
                <a:gd name="adj2" fmla="val 50000"/>
              </a:avLst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4" name="Flèche à angle droit 13"/>
            <p:cNvSpPr/>
            <p:nvPr/>
          </p:nvSpPr>
          <p:spPr bwMode="auto">
            <a:xfrm>
              <a:off x="4759711" y="3772117"/>
              <a:ext cx="655722" cy="1999063"/>
            </a:xfrm>
            <a:prstGeom prst="bentUpArrow">
              <a:avLst>
                <a:gd name="adj1" fmla="val 25000"/>
                <a:gd name="adj2" fmla="val 25000"/>
                <a:gd name="adj3" fmla="val 25000"/>
              </a:avLst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5" name="Flèche à angle droit 14"/>
            <p:cNvSpPr/>
            <p:nvPr/>
          </p:nvSpPr>
          <p:spPr bwMode="auto">
            <a:xfrm flipH="1">
              <a:off x="423368" y="3744329"/>
              <a:ext cx="643756" cy="1999063"/>
            </a:xfrm>
            <a:prstGeom prst="bentUpArrow">
              <a:avLst>
                <a:gd name="adj1" fmla="val 25000"/>
                <a:gd name="adj2" fmla="val 25000"/>
                <a:gd name="adj3" fmla="val 25000"/>
              </a:avLst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94874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4924070" y="2682255"/>
            <a:ext cx="2275243" cy="1706432"/>
          </a:xfrm>
          <a:prstGeom prst="rect">
            <a:avLst/>
          </a:prstGeom>
        </p:spPr>
      </p:pic>
      <p:pic>
        <p:nvPicPr>
          <p:cNvPr id="15362" name="Picture 2" descr="D:\Home\lgreiveldin\Documents\AnaEE-France\Ressources\Logo AnaEE-S\Logo-AnaEE---France.pn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9498010" y="115888"/>
            <a:ext cx="2389187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Espace réservé du titre 2"/>
          <p:cNvSpPr txBox="1"/>
          <p:nvPr/>
        </p:nvSpPr>
        <p:spPr bwMode="auto">
          <a:xfrm>
            <a:off x="1019066" y="17464"/>
            <a:ext cx="6627813" cy="1011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>
              <a:defRPr/>
            </a:pPr>
            <a:r>
              <a:rPr lang="fr-FR" sz="2400" b="1" dirty="0">
                <a:solidFill>
                  <a:schemeClr val="tx2"/>
                </a:solidFill>
                <a:latin typeface="Calibri"/>
              </a:rPr>
              <a:t>Missions de l’infrastructure nationale</a:t>
            </a:r>
            <a:endParaRPr dirty="0"/>
          </a:p>
        </p:txBody>
      </p:sp>
      <p:grpSp>
        <p:nvGrpSpPr>
          <p:cNvPr id="2" name="Groupe 1"/>
          <p:cNvGrpSpPr/>
          <p:nvPr/>
        </p:nvGrpSpPr>
        <p:grpSpPr>
          <a:xfrm>
            <a:off x="3650717" y="1079075"/>
            <a:ext cx="4821938" cy="4902088"/>
            <a:chOff x="3650717" y="1079075"/>
            <a:chExt cx="4821938" cy="4902088"/>
          </a:xfrm>
        </p:grpSpPr>
        <p:sp>
          <p:nvSpPr>
            <p:cNvPr id="4" name="Forme libre 3"/>
            <p:cNvSpPr/>
            <p:nvPr/>
          </p:nvSpPr>
          <p:spPr bwMode="auto">
            <a:xfrm>
              <a:off x="5402082" y="1079075"/>
              <a:ext cx="1319209" cy="857486"/>
            </a:xfrm>
            <a:custGeom>
              <a:avLst/>
              <a:gdLst>
                <a:gd name="connsiteX0" fmla="*/ 0 w 1319209"/>
                <a:gd name="connsiteY0" fmla="*/ 142917 h 857486"/>
                <a:gd name="connsiteX1" fmla="*/ 142917 w 1319209"/>
                <a:gd name="connsiteY1" fmla="*/ 0 h 857486"/>
                <a:gd name="connsiteX2" fmla="*/ 1176292 w 1319209"/>
                <a:gd name="connsiteY2" fmla="*/ 0 h 857486"/>
                <a:gd name="connsiteX3" fmla="*/ 1319209 w 1319209"/>
                <a:gd name="connsiteY3" fmla="*/ 142917 h 857486"/>
                <a:gd name="connsiteX4" fmla="*/ 1319209 w 1319209"/>
                <a:gd name="connsiteY4" fmla="*/ 714569 h 857486"/>
                <a:gd name="connsiteX5" fmla="*/ 1176292 w 1319209"/>
                <a:gd name="connsiteY5" fmla="*/ 857486 h 857486"/>
                <a:gd name="connsiteX6" fmla="*/ 142917 w 1319209"/>
                <a:gd name="connsiteY6" fmla="*/ 857486 h 857486"/>
                <a:gd name="connsiteX7" fmla="*/ 0 w 1319209"/>
                <a:gd name="connsiteY7" fmla="*/ 714569 h 857486"/>
                <a:gd name="connsiteX8" fmla="*/ 0 w 1319209"/>
                <a:gd name="connsiteY8" fmla="*/ 142917 h 857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9209" h="857486">
                  <a:moveTo>
                    <a:pt x="0" y="142917"/>
                  </a:moveTo>
                  <a:cubicBezTo>
                    <a:pt x="0" y="63986"/>
                    <a:pt x="63986" y="0"/>
                    <a:pt x="142917" y="0"/>
                  </a:cubicBezTo>
                  <a:lnTo>
                    <a:pt x="1176292" y="0"/>
                  </a:lnTo>
                  <a:cubicBezTo>
                    <a:pt x="1255223" y="0"/>
                    <a:pt x="1319209" y="63986"/>
                    <a:pt x="1319209" y="142917"/>
                  </a:cubicBezTo>
                  <a:lnTo>
                    <a:pt x="1319209" y="714569"/>
                  </a:lnTo>
                  <a:cubicBezTo>
                    <a:pt x="1319209" y="793500"/>
                    <a:pt x="1255223" y="857486"/>
                    <a:pt x="1176292" y="857486"/>
                  </a:cubicBezTo>
                  <a:lnTo>
                    <a:pt x="142917" y="857486"/>
                  </a:lnTo>
                  <a:cubicBezTo>
                    <a:pt x="63986" y="857486"/>
                    <a:pt x="0" y="793500"/>
                    <a:pt x="0" y="714569"/>
                  </a:cubicBezTo>
                  <a:lnTo>
                    <a:pt x="0" y="14291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5199" tIns="95199" rIns="95199" bIns="95199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fr-FR" sz="1400" b="1" kern="1200">
                  <a:latin typeface="Calibri"/>
                </a:rPr>
                <a:t>Faciliter l’accès aux services</a:t>
              </a:r>
              <a:endParaRPr lang="fr-FR" sz="1400" kern="1200"/>
            </a:p>
          </p:txBody>
        </p:sp>
        <p:sp>
          <p:nvSpPr>
            <p:cNvPr id="6" name="Forme libre 5"/>
            <p:cNvSpPr/>
            <p:nvPr/>
          </p:nvSpPr>
          <p:spPr bwMode="auto">
            <a:xfrm>
              <a:off x="4039386" y="1507819"/>
              <a:ext cx="4044601" cy="4044601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2690358" y="113531"/>
                  </a:moveTo>
                  <a:arcTo wR="2022300" hR="2022300" stAng="17357385" swAng="1503493"/>
                </a:path>
              </a:pathLst>
            </a:custGeom>
            <a:noFill/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" name="Forme libre 6"/>
            <p:cNvSpPr/>
            <p:nvPr/>
          </p:nvSpPr>
          <p:spPr bwMode="auto">
            <a:xfrm>
              <a:off x="7153446" y="2090226"/>
              <a:ext cx="1319209" cy="857486"/>
            </a:xfrm>
            <a:custGeom>
              <a:avLst/>
              <a:gdLst>
                <a:gd name="connsiteX0" fmla="*/ 0 w 1319209"/>
                <a:gd name="connsiteY0" fmla="*/ 142917 h 857486"/>
                <a:gd name="connsiteX1" fmla="*/ 142917 w 1319209"/>
                <a:gd name="connsiteY1" fmla="*/ 0 h 857486"/>
                <a:gd name="connsiteX2" fmla="*/ 1176292 w 1319209"/>
                <a:gd name="connsiteY2" fmla="*/ 0 h 857486"/>
                <a:gd name="connsiteX3" fmla="*/ 1319209 w 1319209"/>
                <a:gd name="connsiteY3" fmla="*/ 142917 h 857486"/>
                <a:gd name="connsiteX4" fmla="*/ 1319209 w 1319209"/>
                <a:gd name="connsiteY4" fmla="*/ 714569 h 857486"/>
                <a:gd name="connsiteX5" fmla="*/ 1176292 w 1319209"/>
                <a:gd name="connsiteY5" fmla="*/ 857486 h 857486"/>
                <a:gd name="connsiteX6" fmla="*/ 142917 w 1319209"/>
                <a:gd name="connsiteY6" fmla="*/ 857486 h 857486"/>
                <a:gd name="connsiteX7" fmla="*/ 0 w 1319209"/>
                <a:gd name="connsiteY7" fmla="*/ 714569 h 857486"/>
                <a:gd name="connsiteX8" fmla="*/ 0 w 1319209"/>
                <a:gd name="connsiteY8" fmla="*/ 142917 h 857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9209" h="857486">
                  <a:moveTo>
                    <a:pt x="0" y="142917"/>
                  </a:moveTo>
                  <a:cubicBezTo>
                    <a:pt x="0" y="63986"/>
                    <a:pt x="63986" y="0"/>
                    <a:pt x="142917" y="0"/>
                  </a:cubicBezTo>
                  <a:lnTo>
                    <a:pt x="1176292" y="0"/>
                  </a:lnTo>
                  <a:cubicBezTo>
                    <a:pt x="1255223" y="0"/>
                    <a:pt x="1319209" y="63986"/>
                    <a:pt x="1319209" y="142917"/>
                  </a:cubicBezTo>
                  <a:lnTo>
                    <a:pt x="1319209" y="714569"/>
                  </a:lnTo>
                  <a:cubicBezTo>
                    <a:pt x="1319209" y="793500"/>
                    <a:pt x="1255223" y="857486"/>
                    <a:pt x="1176292" y="857486"/>
                  </a:cubicBezTo>
                  <a:lnTo>
                    <a:pt x="142917" y="857486"/>
                  </a:lnTo>
                  <a:cubicBezTo>
                    <a:pt x="63986" y="857486"/>
                    <a:pt x="0" y="793500"/>
                    <a:pt x="0" y="714569"/>
                  </a:cubicBezTo>
                  <a:lnTo>
                    <a:pt x="0" y="14291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5199" tIns="95199" rIns="95199" bIns="95199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fr-FR" sz="1400" b="1" kern="1200">
                  <a:solidFill>
                    <a:schemeClr val="tx1"/>
                  </a:solidFill>
                  <a:latin typeface="Calibri"/>
                </a:rPr>
                <a:t>Organiser le périmètre</a:t>
              </a:r>
              <a:endParaRPr lang="fr-FR" sz="1400" kern="1200">
                <a:solidFill>
                  <a:schemeClr val="tx1"/>
                </a:solidFill>
              </a:endParaRPr>
            </a:p>
          </p:txBody>
        </p:sp>
        <p:sp>
          <p:nvSpPr>
            <p:cNvPr id="8" name="Forme libre 7"/>
            <p:cNvSpPr/>
            <p:nvPr/>
          </p:nvSpPr>
          <p:spPr bwMode="auto">
            <a:xfrm>
              <a:off x="4039386" y="1507819"/>
              <a:ext cx="4044601" cy="4044601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3962245" y="1451057"/>
                  </a:moveTo>
                  <a:arcTo wR="2022300" hR="2022300" stAng="20615533" swAng="1968934"/>
                </a:path>
              </a:pathLst>
            </a:custGeom>
            <a:noFill/>
          </p:spPr>
          <p:style>
            <a:lnRef idx="1">
              <a:schemeClr val="accent3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Forme libre 8"/>
            <p:cNvSpPr/>
            <p:nvPr/>
          </p:nvSpPr>
          <p:spPr bwMode="auto">
            <a:xfrm>
              <a:off x="7153446" y="4112527"/>
              <a:ext cx="1319209" cy="857486"/>
            </a:xfrm>
            <a:custGeom>
              <a:avLst/>
              <a:gdLst>
                <a:gd name="connsiteX0" fmla="*/ 0 w 1319209"/>
                <a:gd name="connsiteY0" fmla="*/ 142917 h 857486"/>
                <a:gd name="connsiteX1" fmla="*/ 142917 w 1319209"/>
                <a:gd name="connsiteY1" fmla="*/ 0 h 857486"/>
                <a:gd name="connsiteX2" fmla="*/ 1176292 w 1319209"/>
                <a:gd name="connsiteY2" fmla="*/ 0 h 857486"/>
                <a:gd name="connsiteX3" fmla="*/ 1319209 w 1319209"/>
                <a:gd name="connsiteY3" fmla="*/ 142917 h 857486"/>
                <a:gd name="connsiteX4" fmla="*/ 1319209 w 1319209"/>
                <a:gd name="connsiteY4" fmla="*/ 714569 h 857486"/>
                <a:gd name="connsiteX5" fmla="*/ 1176292 w 1319209"/>
                <a:gd name="connsiteY5" fmla="*/ 857486 h 857486"/>
                <a:gd name="connsiteX6" fmla="*/ 142917 w 1319209"/>
                <a:gd name="connsiteY6" fmla="*/ 857486 h 857486"/>
                <a:gd name="connsiteX7" fmla="*/ 0 w 1319209"/>
                <a:gd name="connsiteY7" fmla="*/ 714569 h 857486"/>
                <a:gd name="connsiteX8" fmla="*/ 0 w 1319209"/>
                <a:gd name="connsiteY8" fmla="*/ 142917 h 857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9209" h="857486">
                  <a:moveTo>
                    <a:pt x="0" y="142917"/>
                  </a:moveTo>
                  <a:cubicBezTo>
                    <a:pt x="0" y="63986"/>
                    <a:pt x="63986" y="0"/>
                    <a:pt x="142917" y="0"/>
                  </a:cubicBezTo>
                  <a:lnTo>
                    <a:pt x="1176292" y="0"/>
                  </a:lnTo>
                  <a:cubicBezTo>
                    <a:pt x="1255223" y="0"/>
                    <a:pt x="1319209" y="63986"/>
                    <a:pt x="1319209" y="142917"/>
                  </a:cubicBezTo>
                  <a:lnTo>
                    <a:pt x="1319209" y="714569"/>
                  </a:lnTo>
                  <a:cubicBezTo>
                    <a:pt x="1319209" y="793500"/>
                    <a:pt x="1255223" y="857486"/>
                    <a:pt x="1176292" y="857486"/>
                  </a:cubicBezTo>
                  <a:lnTo>
                    <a:pt x="142917" y="857486"/>
                  </a:lnTo>
                  <a:cubicBezTo>
                    <a:pt x="63986" y="857486"/>
                    <a:pt x="0" y="793500"/>
                    <a:pt x="0" y="714569"/>
                  </a:cubicBezTo>
                  <a:lnTo>
                    <a:pt x="0" y="14291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5199" tIns="95199" rIns="95199" bIns="95199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fr-FR" sz="1400" b="1" kern="1200">
                  <a:solidFill>
                    <a:schemeClr val="accent3">
                      <a:lumMod val="10000"/>
                    </a:schemeClr>
                  </a:solidFill>
                  <a:latin typeface="Calibri"/>
                </a:rPr>
                <a:t>Faciliter la diffusion FAIR des données</a:t>
              </a:r>
              <a:endParaRPr lang="fr-FR" sz="1400" kern="1200">
                <a:solidFill>
                  <a:schemeClr val="accent3">
                    <a:lumMod val="10000"/>
                  </a:schemeClr>
                </a:solidFill>
              </a:endParaRPr>
            </a:p>
          </p:txBody>
        </p:sp>
        <p:sp>
          <p:nvSpPr>
            <p:cNvPr id="10" name="Forme libre 9"/>
            <p:cNvSpPr/>
            <p:nvPr/>
          </p:nvSpPr>
          <p:spPr bwMode="auto">
            <a:xfrm>
              <a:off x="4039386" y="1507819"/>
              <a:ext cx="4044601" cy="4044601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3435918" y="3468464"/>
                  </a:moveTo>
                  <a:arcTo wR="2022300" hR="2022300" stAng="2739122" swAng="1503493"/>
                </a:path>
              </a:pathLst>
            </a:custGeom>
            <a:noFill/>
          </p:spPr>
          <p:style>
            <a:lnRef idx="1">
              <a:schemeClr val="accent4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Forme libre 10"/>
            <p:cNvSpPr/>
            <p:nvPr/>
          </p:nvSpPr>
          <p:spPr bwMode="auto">
            <a:xfrm>
              <a:off x="5402082" y="5123677"/>
              <a:ext cx="1319209" cy="857486"/>
            </a:xfrm>
            <a:custGeom>
              <a:avLst/>
              <a:gdLst>
                <a:gd name="connsiteX0" fmla="*/ 0 w 1319209"/>
                <a:gd name="connsiteY0" fmla="*/ 142917 h 857486"/>
                <a:gd name="connsiteX1" fmla="*/ 142917 w 1319209"/>
                <a:gd name="connsiteY1" fmla="*/ 0 h 857486"/>
                <a:gd name="connsiteX2" fmla="*/ 1176292 w 1319209"/>
                <a:gd name="connsiteY2" fmla="*/ 0 h 857486"/>
                <a:gd name="connsiteX3" fmla="*/ 1319209 w 1319209"/>
                <a:gd name="connsiteY3" fmla="*/ 142917 h 857486"/>
                <a:gd name="connsiteX4" fmla="*/ 1319209 w 1319209"/>
                <a:gd name="connsiteY4" fmla="*/ 714569 h 857486"/>
                <a:gd name="connsiteX5" fmla="*/ 1176292 w 1319209"/>
                <a:gd name="connsiteY5" fmla="*/ 857486 h 857486"/>
                <a:gd name="connsiteX6" fmla="*/ 142917 w 1319209"/>
                <a:gd name="connsiteY6" fmla="*/ 857486 h 857486"/>
                <a:gd name="connsiteX7" fmla="*/ 0 w 1319209"/>
                <a:gd name="connsiteY7" fmla="*/ 714569 h 857486"/>
                <a:gd name="connsiteX8" fmla="*/ 0 w 1319209"/>
                <a:gd name="connsiteY8" fmla="*/ 142917 h 857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9209" h="857486">
                  <a:moveTo>
                    <a:pt x="0" y="142917"/>
                  </a:moveTo>
                  <a:cubicBezTo>
                    <a:pt x="0" y="63986"/>
                    <a:pt x="63986" y="0"/>
                    <a:pt x="142917" y="0"/>
                  </a:cubicBezTo>
                  <a:lnTo>
                    <a:pt x="1176292" y="0"/>
                  </a:lnTo>
                  <a:cubicBezTo>
                    <a:pt x="1255223" y="0"/>
                    <a:pt x="1319209" y="63986"/>
                    <a:pt x="1319209" y="142917"/>
                  </a:cubicBezTo>
                  <a:lnTo>
                    <a:pt x="1319209" y="714569"/>
                  </a:lnTo>
                  <a:cubicBezTo>
                    <a:pt x="1319209" y="793500"/>
                    <a:pt x="1255223" y="857486"/>
                    <a:pt x="1176292" y="857486"/>
                  </a:cubicBezTo>
                  <a:lnTo>
                    <a:pt x="142917" y="857486"/>
                  </a:lnTo>
                  <a:cubicBezTo>
                    <a:pt x="63986" y="857486"/>
                    <a:pt x="0" y="793500"/>
                    <a:pt x="0" y="714569"/>
                  </a:cubicBezTo>
                  <a:lnTo>
                    <a:pt x="0" y="14291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5199" tIns="95199" rIns="95199" bIns="95199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fr-FR" sz="1400" b="1" kern="1200">
                  <a:solidFill>
                    <a:schemeClr val="accent3">
                      <a:lumMod val="10000"/>
                    </a:schemeClr>
                  </a:solidFill>
                  <a:latin typeface="Calibri"/>
                </a:rPr>
                <a:t>Veille technologique et formation</a:t>
              </a:r>
              <a:endParaRPr lang="fr-FR" sz="1400" kern="1200">
                <a:solidFill>
                  <a:schemeClr val="accent3">
                    <a:lumMod val="10000"/>
                  </a:schemeClr>
                </a:solidFill>
              </a:endParaRPr>
            </a:p>
          </p:txBody>
        </p:sp>
        <p:sp>
          <p:nvSpPr>
            <p:cNvPr id="12" name="Forme libre 11"/>
            <p:cNvSpPr/>
            <p:nvPr/>
          </p:nvSpPr>
          <p:spPr bwMode="auto">
            <a:xfrm>
              <a:off x="4039386" y="1507819"/>
              <a:ext cx="4044601" cy="4044601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1354243" y="3931070"/>
                  </a:moveTo>
                  <a:arcTo wR="2022300" hR="2022300" stAng="6557385" swAng="1503493"/>
                </a:path>
              </a:pathLst>
            </a:custGeom>
            <a:noFill/>
          </p:spPr>
          <p:style>
            <a:lnRef idx="1">
              <a:schemeClr val="accent5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" name="Forme libre 12"/>
            <p:cNvSpPr/>
            <p:nvPr/>
          </p:nvSpPr>
          <p:spPr bwMode="auto">
            <a:xfrm>
              <a:off x="3650717" y="4112527"/>
              <a:ext cx="1319209" cy="857486"/>
            </a:xfrm>
            <a:custGeom>
              <a:avLst/>
              <a:gdLst>
                <a:gd name="connsiteX0" fmla="*/ 0 w 1319209"/>
                <a:gd name="connsiteY0" fmla="*/ 142917 h 857486"/>
                <a:gd name="connsiteX1" fmla="*/ 142917 w 1319209"/>
                <a:gd name="connsiteY1" fmla="*/ 0 h 857486"/>
                <a:gd name="connsiteX2" fmla="*/ 1176292 w 1319209"/>
                <a:gd name="connsiteY2" fmla="*/ 0 h 857486"/>
                <a:gd name="connsiteX3" fmla="*/ 1319209 w 1319209"/>
                <a:gd name="connsiteY3" fmla="*/ 142917 h 857486"/>
                <a:gd name="connsiteX4" fmla="*/ 1319209 w 1319209"/>
                <a:gd name="connsiteY4" fmla="*/ 714569 h 857486"/>
                <a:gd name="connsiteX5" fmla="*/ 1176292 w 1319209"/>
                <a:gd name="connsiteY5" fmla="*/ 857486 h 857486"/>
                <a:gd name="connsiteX6" fmla="*/ 142917 w 1319209"/>
                <a:gd name="connsiteY6" fmla="*/ 857486 h 857486"/>
                <a:gd name="connsiteX7" fmla="*/ 0 w 1319209"/>
                <a:gd name="connsiteY7" fmla="*/ 714569 h 857486"/>
                <a:gd name="connsiteX8" fmla="*/ 0 w 1319209"/>
                <a:gd name="connsiteY8" fmla="*/ 142917 h 857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9209" h="857486">
                  <a:moveTo>
                    <a:pt x="0" y="142917"/>
                  </a:moveTo>
                  <a:cubicBezTo>
                    <a:pt x="0" y="63986"/>
                    <a:pt x="63986" y="0"/>
                    <a:pt x="142917" y="0"/>
                  </a:cubicBezTo>
                  <a:lnTo>
                    <a:pt x="1176292" y="0"/>
                  </a:lnTo>
                  <a:cubicBezTo>
                    <a:pt x="1255223" y="0"/>
                    <a:pt x="1319209" y="63986"/>
                    <a:pt x="1319209" y="142917"/>
                  </a:cubicBezTo>
                  <a:lnTo>
                    <a:pt x="1319209" y="714569"/>
                  </a:lnTo>
                  <a:cubicBezTo>
                    <a:pt x="1319209" y="793500"/>
                    <a:pt x="1255223" y="857486"/>
                    <a:pt x="1176292" y="857486"/>
                  </a:cubicBezTo>
                  <a:lnTo>
                    <a:pt x="142917" y="857486"/>
                  </a:lnTo>
                  <a:cubicBezTo>
                    <a:pt x="63986" y="857486"/>
                    <a:pt x="0" y="793500"/>
                    <a:pt x="0" y="714569"/>
                  </a:cubicBezTo>
                  <a:lnTo>
                    <a:pt x="0" y="14291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5199" tIns="95199" rIns="95199" bIns="95199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fr-FR" sz="1400" b="1" kern="1200">
                  <a:solidFill>
                    <a:schemeClr val="accent3">
                      <a:lumMod val="10000"/>
                    </a:schemeClr>
                  </a:solidFill>
                  <a:latin typeface="Calibri"/>
                </a:rPr>
                <a:t>Relations </a:t>
              </a:r>
              <a:r>
                <a:rPr lang="fr-FR" sz="1400" kern="1200">
                  <a:solidFill>
                    <a:schemeClr val="accent3">
                      <a:lumMod val="10000"/>
                    </a:schemeClr>
                  </a:solidFill>
                  <a:latin typeface="Calibri"/>
                </a:rPr>
                <a:t>avec les autres infrastructures</a:t>
              </a:r>
              <a:endParaRPr lang="fr-FR" sz="1400" kern="1200">
                <a:solidFill>
                  <a:schemeClr val="accent3">
                    <a:lumMod val="10000"/>
                  </a:schemeClr>
                </a:solidFill>
              </a:endParaRPr>
            </a:p>
          </p:txBody>
        </p:sp>
        <p:sp>
          <p:nvSpPr>
            <p:cNvPr id="14" name="Forme libre 13"/>
            <p:cNvSpPr/>
            <p:nvPr/>
          </p:nvSpPr>
          <p:spPr bwMode="auto">
            <a:xfrm>
              <a:off x="4039386" y="1507819"/>
              <a:ext cx="4044601" cy="4044601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82356" y="2593544"/>
                  </a:moveTo>
                  <a:arcTo wR="2022300" hR="2022300" stAng="9815533" swAng="1968934"/>
                </a:path>
              </a:pathLst>
            </a:custGeom>
            <a:noFill/>
          </p:spPr>
          <p:style>
            <a:lnRef idx="1">
              <a:schemeClr val="accent6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Forme libre 14"/>
            <p:cNvSpPr/>
            <p:nvPr/>
          </p:nvSpPr>
          <p:spPr bwMode="auto">
            <a:xfrm>
              <a:off x="3650717" y="2090226"/>
              <a:ext cx="1319209" cy="857486"/>
            </a:xfrm>
            <a:custGeom>
              <a:avLst/>
              <a:gdLst>
                <a:gd name="connsiteX0" fmla="*/ 0 w 1319209"/>
                <a:gd name="connsiteY0" fmla="*/ 142917 h 857486"/>
                <a:gd name="connsiteX1" fmla="*/ 142917 w 1319209"/>
                <a:gd name="connsiteY1" fmla="*/ 0 h 857486"/>
                <a:gd name="connsiteX2" fmla="*/ 1176292 w 1319209"/>
                <a:gd name="connsiteY2" fmla="*/ 0 h 857486"/>
                <a:gd name="connsiteX3" fmla="*/ 1319209 w 1319209"/>
                <a:gd name="connsiteY3" fmla="*/ 142917 h 857486"/>
                <a:gd name="connsiteX4" fmla="*/ 1319209 w 1319209"/>
                <a:gd name="connsiteY4" fmla="*/ 714569 h 857486"/>
                <a:gd name="connsiteX5" fmla="*/ 1176292 w 1319209"/>
                <a:gd name="connsiteY5" fmla="*/ 857486 h 857486"/>
                <a:gd name="connsiteX6" fmla="*/ 142917 w 1319209"/>
                <a:gd name="connsiteY6" fmla="*/ 857486 h 857486"/>
                <a:gd name="connsiteX7" fmla="*/ 0 w 1319209"/>
                <a:gd name="connsiteY7" fmla="*/ 714569 h 857486"/>
                <a:gd name="connsiteX8" fmla="*/ 0 w 1319209"/>
                <a:gd name="connsiteY8" fmla="*/ 142917 h 857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9209" h="857486">
                  <a:moveTo>
                    <a:pt x="0" y="142917"/>
                  </a:moveTo>
                  <a:cubicBezTo>
                    <a:pt x="0" y="63986"/>
                    <a:pt x="63986" y="0"/>
                    <a:pt x="142917" y="0"/>
                  </a:cubicBezTo>
                  <a:lnTo>
                    <a:pt x="1176292" y="0"/>
                  </a:lnTo>
                  <a:cubicBezTo>
                    <a:pt x="1255223" y="0"/>
                    <a:pt x="1319209" y="63986"/>
                    <a:pt x="1319209" y="142917"/>
                  </a:cubicBezTo>
                  <a:lnTo>
                    <a:pt x="1319209" y="714569"/>
                  </a:lnTo>
                  <a:cubicBezTo>
                    <a:pt x="1319209" y="793500"/>
                    <a:pt x="1255223" y="857486"/>
                    <a:pt x="1176292" y="857486"/>
                  </a:cubicBezTo>
                  <a:lnTo>
                    <a:pt x="142917" y="857486"/>
                  </a:lnTo>
                  <a:cubicBezTo>
                    <a:pt x="63986" y="857486"/>
                    <a:pt x="0" y="793500"/>
                    <a:pt x="0" y="714569"/>
                  </a:cubicBezTo>
                  <a:lnTo>
                    <a:pt x="0" y="14291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7579" tIns="87579" rIns="87579" bIns="87579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fr-FR" sz="1200" b="1" kern="1200">
                  <a:latin typeface="Calibri"/>
                </a:rPr>
                <a:t>Représenter la communauté française dans l’ERIC AnaEE</a:t>
              </a:r>
              <a:endParaRPr lang="fr-FR" sz="1200" kern="1200"/>
            </a:p>
          </p:txBody>
        </p:sp>
        <p:sp>
          <p:nvSpPr>
            <p:cNvPr id="16" name="Forme libre 15"/>
            <p:cNvSpPr/>
            <p:nvPr/>
          </p:nvSpPr>
          <p:spPr bwMode="auto">
            <a:xfrm>
              <a:off x="4039386" y="1507819"/>
              <a:ext cx="4044601" cy="4044601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608683" y="576137"/>
                  </a:moveTo>
                  <a:arcTo wR="2022300" hR="2022300" stAng="13539122" swAng="1503493"/>
                </a:path>
              </a:pathLst>
            </a:custGeom>
            <a:noFill/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5362" name="Picture 2" descr="D:\Home\lgreiveldin\Documents\AnaEE-France\Ressources\Logo AnaEE-S\Logo-AnaEE---France.pn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9529546" y="115888"/>
            <a:ext cx="2389187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Espace réservé du titre 2"/>
          <p:cNvSpPr txBox="1"/>
          <p:nvPr/>
        </p:nvSpPr>
        <p:spPr bwMode="auto">
          <a:xfrm>
            <a:off x="1061108" y="115888"/>
            <a:ext cx="6627813" cy="1011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>
              <a:defRPr/>
            </a:pPr>
            <a:r>
              <a:rPr lang="fr-FR" sz="2400" b="1" dirty="0">
                <a:solidFill>
                  <a:schemeClr val="tx2"/>
                </a:solidFill>
                <a:latin typeface="Calibri"/>
              </a:rPr>
              <a:t>Des outils au service de la communauté et des acteurs socioéconomiques</a:t>
            </a:r>
            <a:endParaRPr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631504" y="1501595"/>
            <a:ext cx="8807594" cy="4452252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8198069" y="3457684"/>
            <a:ext cx="15327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Ecotoxicologie</a:t>
            </a:r>
            <a:endParaRPr lang="fr-FR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5362" name="Picture 2" descr="D:\Home\lgreiveldin\Documents\AnaEE-France\Ressources\Logo AnaEE-S\Logo-AnaEE---France.pn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9445460" y="154094"/>
            <a:ext cx="2389187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Espace réservé du titre 2"/>
          <p:cNvSpPr txBox="1"/>
          <p:nvPr/>
        </p:nvSpPr>
        <p:spPr bwMode="auto">
          <a:xfrm>
            <a:off x="1071622" y="17464"/>
            <a:ext cx="6627813" cy="1011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>
              <a:defRPr/>
            </a:pPr>
            <a:r>
              <a:rPr lang="fr-FR" sz="2400" b="1" dirty="0">
                <a:solidFill>
                  <a:schemeClr val="tx2"/>
                </a:solidFill>
                <a:latin typeface="Calibri"/>
              </a:rPr>
              <a:t>Expérimentation, analyse et valorisation des données </a:t>
            </a:r>
            <a:r>
              <a:rPr lang="fr-FR" sz="2400" b="1" dirty="0">
                <a:solidFill>
                  <a:srgbClr val="15637E"/>
                </a:solidFill>
                <a:latin typeface="Calibri"/>
              </a:rPr>
              <a:t>couvrant d</a:t>
            </a:r>
            <a:r>
              <a:rPr lang="fr-FR" sz="2400" b="1" dirty="0">
                <a:solidFill>
                  <a:schemeClr val="tx2"/>
                </a:solidFill>
                <a:latin typeface="Calibri"/>
              </a:rPr>
              <a:t>ivers types d’écosystèmes</a:t>
            </a:r>
            <a:endParaRPr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145628" y="1187450"/>
            <a:ext cx="9376848" cy="5499069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 bwMode="auto">
          <a:xfrm>
            <a:off x="2270234" y="3090041"/>
            <a:ext cx="2900856" cy="26275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/>
          <p:cNvSpPr txBox="1"/>
          <p:nvPr/>
        </p:nvSpPr>
        <p:spPr>
          <a:xfrm>
            <a:off x="2170447" y="3015734"/>
            <a:ext cx="24449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dégagement de COV…</a:t>
            </a:r>
            <a:endParaRPr lang="fr-F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5362" name="Picture 2" descr="D:\Home\lgreiveldin\Documents\AnaEE-France\Ressources\Logo AnaEE-S\Logo-AnaEE---France.pn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9277283" y="115888"/>
            <a:ext cx="2389187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Espace réservé du titre 2"/>
          <p:cNvSpPr txBox="1"/>
          <p:nvPr/>
        </p:nvSpPr>
        <p:spPr bwMode="auto">
          <a:xfrm>
            <a:off x="1082132" y="17464"/>
            <a:ext cx="6627813" cy="1011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>
              <a:defRPr/>
            </a:pPr>
            <a:r>
              <a:rPr lang="fr-FR" sz="2400" b="1" dirty="0">
                <a:solidFill>
                  <a:schemeClr val="tx2"/>
                </a:solidFill>
                <a:latin typeface="Calibri"/>
              </a:rPr>
              <a:t>Une infrastructure distribuée sur le territoire national métropolitain et ultramarin</a:t>
            </a:r>
            <a:endParaRPr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8850707" y="1187450"/>
            <a:ext cx="2083162" cy="1719906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8903764" y="3969543"/>
            <a:ext cx="2030105" cy="2598822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1597139" y="1092860"/>
            <a:ext cx="5812991" cy="5564186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777768" y="4460089"/>
            <a:ext cx="1854911" cy="244067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5362" name="Picture 2" descr="D:\Home\lgreiveldin\Documents\AnaEE-France\Ressources\Logo AnaEE-S\Logo-AnaEE---France.pn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9466480" y="157928"/>
            <a:ext cx="2389187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Espace réservé du titre 2"/>
          <p:cNvSpPr txBox="1"/>
          <p:nvPr/>
        </p:nvSpPr>
        <p:spPr bwMode="auto">
          <a:xfrm>
            <a:off x="1082134" y="17464"/>
            <a:ext cx="6627813" cy="1011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>
              <a:defRPr/>
            </a:pPr>
            <a:r>
              <a:rPr lang="fr-FR" sz="2400" b="1" dirty="0" smtClean="0">
                <a:solidFill>
                  <a:schemeClr val="tx2"/>
                </a:solidFill>
                <a:latin typeface="Calibri"/>
              </a:rPr>
              <a:t>Différentes types de dispositifs</a:t>
            </a:r>
            <a:endParaRPr dirty="0"/>
          </a:p>
        </p:txBody>
      </p:sp>
      <p:grpSp>
        <p:nvGrpSpPr>
          <p:cNvPr id="6" name="Groupe 5"/>
          <p:cNvGrpSpPr/>
          <p:nvPr/>
        </p:nvGrpSpPr>
        <p:grpSpPr>
          <a:xfrm>
            <a:off x="1775520" y="1326420"/>
            <a:ext cx="8532598" cy="5232024"/>
            <a:chOff x="1775520" y="1326420"/>
            <a:chExt cx="8532598" cy="5232024"/>
          </a:xfrm>
        </p:grpSpPr>
        <p:grpSp>
          <p:nvGrpSpPr>
            <p:cNvPr id="2" name="Groupe 1"/>
            <p:cNvGrpSpPr/>
            <p:nvPr/>
          </p:nvGrpSpPr>
          <p:grpSpPr>
            <a:xfrm>
              <a:off x="1775520" y="1326420"/>
              <a:ext cx="8505518" cy="5232024"/>
              <a:chOff x="1775520" y="1431520"/>
              <a:chExt cx="8505518" cy="5232024"/>
            </a:xfrm>
          </p:grpSpPr>
          <p:pic>
            <p:nvPicPr>
              <p:cNvPr id="5" name="Image 4"/>
              <p:cNvPicPr>
                <a:picLocks noChangeAspect="1"/>
              </p:cNvPicPr>
              <p:nvPr/>
            </p:nvPicPr>
            <p:blipFill>
              <a:blip r:embed="rId3"/>
              <a:stretch/>
            </p:blipFill>
            <p:spPr bwMode="auto">
              <a:xfrm>
                <a:off x="1775520" y="1448224"/>
                <a:ext cx="4332544" cy="1656184"/>
              </a:xfrm>
              <a:prstGeom prst="rect">
                <a:avLst/>
              </a:prstGeom>
            </p:spPr>
          </p:pic>
          <p:pic>
            <p:nvPicPr>
              <p:cNvPr id="7" name="Image 6"/>
              <p:cNvPicPr>
                <a:picLocks noChangeAspect="1"/>
              </p:cNvPicPr>
              <p:nvPr/>
            </p:nvPicPr>
            <p:blipFill>
              <a:blip r:embed="rId4"/>
              <a:stretch/>
            </p:blipFill>
            <p:spPr bwMode="auto">
              <a:xfrm>
                <a:off x="6368062" y="1431520"/>
                <a:ext cx="3904403" cy="1672888"/>
              </a:xfrm>
              <a:prstGeom prst="rect">
                <a:avLst/>
              </a:prstGeom>
            </p:spPr>
          </p:pic>
          <p:pic>
            <p:nvPicPr>
              <p:cNvPr id="8" name="Image 7"/>
              <p:cNvPicPr>
                <a:picLocks noChangeAspect="1"/>
              </p:cNvPicPr>
              <p:nvPr/>
            </p:nvPicPr>
            <p:blipFill>
              <a:blip r:embed="rId5"/>
              <a:stretch/>
            </p:blipFill>
            <p:spPr bwMode="auto">
              <a:xfrm>
                <a:off x="1779284" y="3213532"/>
                <a:ext cx="5592224" cy="1672888"/>
              </a:xfrm>
              <a:prstGeom prst="rect">
                <a:avLst/>
              </a:prstGeom>
            </p:spPr>
          </p:pic>
          <p:pic>
            <p:nvPicPr>
              <p:cNvPr id="9" name="Image 8"/>
              <p:cNvPicPr>
                <a:picLocks noChangeAspect="1"/>
              </p:cNvPicPr>
              <p:nvPr/>
            </p:nvPicPr>
            <p:blipFill>
              <a:blip r:embed="rId6"/>
              <a:stretch/>
            </p:blipFill>
            <p:spPr bwMode="auto">
              <a:xfrm>
                <a:off x="7380570" y="3212976"/>
                <a:ext cx="2891895" cy="1674000"/>
              </a:xfrm>
              <a:prstGeom prst="rect">
                <a:avLst/>
              </a:prstGeom>
            </p:spPr>
          </p:pic>
          <p:pic>
            <p:nvPicPr>
              <p:cNvPr id="10" name="Image 9"/>
              <p:cNvPicPr>
                <a:picLocks noChangeAspect="1"/>
              </p:cNvPicPr>
              <p:nvPr/>
            </p:nvPicPr>
            <p:blipFill>
              <a:blip r:embed="rId7"/>
              <a:stretch/>
            </p:blipFill>
            <p:spPr bwMode="auto">
              <a:xfrm>
                <a:off x="5960558" y="5014276"/>
                <a:ext cx="4320480" cy="1649268"/>
              </a:xfrm>
              <a:prstGeom prst="rect">
                <a:avLst/>
              </a:prstGeom>
            </p:spPr>
          </p:pic>
          <p:pic>
            <p:nvPicPr>
              <p:cNvPr id="11" name="Image 10"/>
              <p:cNvPicPr>
                <a:picLocks noChangeAspect="1"/>
              </p:cNvPicPr>
              <p:nvPr/>
            </p:nvPicPr>
            <p:blipFill>
              <a:blip r:embed="rId8"/>
              <a:stretch/>
            </p:blipFill>
            <p:spPr bwMode="auto">
              <a:xfrm>
                <a:off x="1793330" y="5010171"/>
                <a:ext cx="4051812" cy="1623453"/>
              </a:xfrm>
              <a:prstGeom prst="rect">
                <a:avLst/>
              </a:prstGeom>
            </p:spPr>
          </p:pic>
        </p:grpSp>
        <p:pic>
          <p:nvPicPr>
            <p:cNvPr id="3" name="Image 2"/>
            <p:cNvPicPr>
              <a:picLocks noChangeAspect="1"/>
            </p:cNvPicPr>
            <p:nvPr/>
          </p:nvPicPr>
          <p:blipFill rotWithShape="1">
            <a:blip r:embed="rId9"/>
            <a:srcRect t="19378"/>
            <a:stretch/>
          </p:blipFill>
          <p:spPr>
            <a:xfrm>
              <a:off x="7344915" y="3100552"/>
              <a:ext cx="2963203" cy="1702344"/>
            </a:xfrm>
            <a:prstGeom prst="rect">
              <a:avLst/>
            </a:prstGeom>
          </p:spPr>
        </p:pic>
        <p:pic>
          <p:nvPicPr>
            <p:cNvPr id="13" name="Image 12"/>
            <p:cNvPicPr>
              <a:picLocks noChangeAspect="1"/>
            </p:cNvPicPr>
            <p:nvPr/>
          </p:nvPicPr>
          <p:blipFill>
            <a:blip r:embed="rId10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45108" y="3112548"/>
              <a:ext cx="2211755" cy="1658817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5362" name="Picture 2" descr="D:\Home\lgreiveldin\Documents\AnaEE-France\Ressources\Logo AnaEE-S\Logo-AnaEE---France.pn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9466480" y="157928"/>
            <a:ext cx="2389187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Espace réservé du titre 2"/>
          <p:cNvSpPr txBox="1"/>
          <p:nvPr/>
        </p:nvSpPr>
        <p:spPr bwMode="auto">
          <a:xfrm>
            <a:off x="1082134" y="17464"/>
            <a:ext cx="6627813" cy="1011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>
              <a:defRPr/>
            </a:pPr>
            <a:r>
              <a:rPr lang="fr-FR" sz="2400" b="1" dirty="0" smtClean="0">
                <a:solidFill>
                  <a:schemeClr val="tx2"/>
                </a:solidFill>
                <a:latin typeface="Calibri"/>
              </a:rPr>
              <a:t>Les ECOTRONS</a:t>
            </a:r>
            <a:endParaRPr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756" y="1028701"/>
            <a:ext cx="3205654" cy="2404241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8954" y="791315"/>
            <a:ext cx="5686097" cy="2788908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230" y="3582029"/>
            <a:ext cx="3928558" cy="2608563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95" b="14992"/>
          <a:stretch/>
        </p:blipFill>
        <p:spPr>
          <a:xfrm>
            <a:off x="6698382" y="3804744"/>
            <a:ext cx="3391557" cy="2921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675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̀le AnaEE-France">
  <a:themeElements>
    <a:clrScheme name="Personnalisée 2">
      <a:dk1>
        <a:srgbClr val="000000"/>
      </a:dk1>
      <a:lt1>
        <a:sysClr val="window" lastClr="FFFFFF"/>
      </a:lt1>
      <a:dk2>
        <a:srgbClr val="15637E"/>
      </a:dk2>
      <a:lt2>
        <a:srgbClr val="A3D5EB"/>
      </a:lt2>
      <a:accent1>
        <a:srgbClr val="52A931"/>
      </a:accent1>
      <a:accent2>
        <a:srgbClr val="AE0019"/>
      </a:accent2>
      <a:accent3>
        <a:srgbClr val="D2D3D2"/>
      </a:accent3>
      <a:accent4>
        <a:srgbClr val="A7B581"/>
      </a:accent4>
      <a:accent5>
        <a:srgbClr val="ABCB67"/>
      </a:accent5>
      <a:accent6>
        <a:srgbClr val="7DB4DA"/>
      </a:accent6>
      <a:hlink>
        <a:srgbClr val="52A931"/>
      </a:hlink>
      <a:folHlink>
        <a:srgbClr val="7FC466"/>
      </a:folHlink>
    </a:clrScheme>
    <a:fontScheme name="Horizon">
      <a:majorFont>
        <a:latin typeface="Arial Narrow"/>
        <a:ea typeface="Arial"/>
        <a:cs typeface="Arial"/>
      </a:majorFont>
      <a:minorFont>
        <a:latin typeface="Arial Narrow"/>
        <a:ea typeface="Arial"/>
        <a:cs typeface="Arial"/>
      </a:minorFont>
    </a:fontScheme>
    <a:fmtScheme name="Bureau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>
    <a:spDef>
      <a:spPr bwMode="auto"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 bwMode="auto"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modèle AnaEE-France</Template>
  <TotalTime>211</TotalTime>
  <Words>1313</Words>
  <Application>Microsoft Office PowerPoint</Application>
  <DocSecurity>0</DocSecurity>
  <PresentationFormat>Grand écran</PresentationFormat>
  <Paragraphs>240</Paragraphs>
  <Slides>26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26</vt:i4>
      </vt:variant>
    </vt:vector>
  </HeadingPairs>
  <TitlesOfParts>
    <vt:vector size="40" baseType="lpstr">
      <vt:lpstr>Arial</vt:lpstr>
      <vt:lpstr>Arial Narrow</vt:lpstr>
      <vt:lpstr>Calibri</vt:lpstr>
      <vt:lpstr>Calibri Light</vt:lpstr>
      <vt:lpstr>Helvetica</vt:lpstr>
      <vt:lpstr>MS Mincho</vt:lpstr>
      <vt:lpstr>Raleway</vt:lpstr>
      <vt:lpstr>Raleway Light</vt:lpstr>
      <vt:lpstr>Raleway Medium</vt:lpstr>
      <vt:lpstr>Raleway SemiBold</vt:lpstr>
      <vt:lpstr>Wingdings</vt:lpstr>
      <vt:lpstr>modèle AnaEE-France</vt:lpstr>
      <vt:lpstr>Thème Office</vt:lpstr>
      <vt:lpstr>1_Thème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PTRMS ET OUTILS ASSOCIES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A ECOSYS: Le dispositif QualiAgro</vt:lpstr>
      <vt:lpstr>Le dispositif QualiAgro depuis 2014</vt:lpstr>
      <vt:lpstr>Le site QualiAgro: quelques exemples de résultats: stockage de C</vt:lpstr>
      <vt:lpstr>Site QualiAgro et PRO’spective : réponses d’indicateurs d’effet</vt:lpstr>
      <vt:lpstr>Quantification des microplastiques grossiers dans les sols</vt:lpstr>
      <vt:lpstr>Présentation PowerPoint</vt:lpstr>
    </vt:vector>
  </TitlesOfParts>
  <Manager/>
  <Company>EMMAH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/>
  <dc:creator>Lucile Greiveldinger</dc:creator>
  <cp:keywords/>
  <dc:description/>
  <cp:lastModifiedBy>Sophie Formisano</cp:lastModifiedBy>
  <cp:revision>531</cp:revision>
  <dcterms:created xsi:type="dcterms:W3CDTF">2016-05-18T10:56:57Z</dcterms:created>
  <dcterms:modified xsi:type="dcterms:W3CDTF">2024-02-21T10:45:36Z</dcterms:modified>
  <cp:category/>
  <dc:identifier/>
  <cp:contentStatus/>
  <dc:language/>
  <cp:version/>
</cp:coreProperties>
</file>