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media/image31.jpg" ContentType="image/pn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8" r:id="rId5"/>
    <p:sldId id="276" r:id="rId6"/>
    <p:sldId id="259" r:id="rId7"/>
    <p:sldId id="261" r:id="rId8"/>
    <p:sldId id="262" r:id="rId9"/>
    <p:sldId id="263" r:id="rId10"/>
    <p:sldId id="272" r:id="rId11"/>
    <p:sldId id="273" r:id="rId12"/>
    <p:sldId id="274" r:id="rId13"/>
    <p:sldId id="275" r:id="rId14"/>
    <p:sldId id="282" r:id="rId15"/>
    <p:sldId id="277" r:id="rId16"/>
    <p:sldId id="278" r:id="rId17"/>
    <p:sldId id="279" r:id="rId18"/>
    <p:sldId id="280" r:id="rId19"/>
    <p:sldId id="281" r:id="rId20"/>
    <p:sldId id="283" r:id="rId21"/>
    <p:sldId id="284" r:id="rId22"/>
    <p:sldId id="285" r:id="rId23"/>
    <p:sldId id="286" r:id="rId24"/>
    <p:sldId id="287" r:id="rId25"/>
    <p:sldId id="269" r:id="rId26"/>
    <p:sldId id="288" r:id="rId27"/>
    <p:sldId id="271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9A91"/>
    <a:srgbClr val="49958C"/>
    <a:srgbClr val="75B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30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22013955t\Desktop\results_analysis\P_analysis\France_P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Feuil2!$B$1</c:f>
              <c:strCache>
                <c:ptCount val="1"/>
                <c:pt idx="0">
                  <c:v>Pmin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Feuil2!$A$2:$A$103</c:f>
              <c:numCache>
                <c:formatCode>General</c:formatCode>
                <c:ptCount val="102"/>
                <c:pt idx="0">
                  <c:v>1920</c:v>
                </c:pt>
                <c:pt idx="1">
                  <c:v>1921</c:v>
                </c:pt>
                <c:pt idx="2">
                  <c:v>1922</c:v>
                </c:pt>
                <c:pt idx="3">
                  <c:v>1923</c:v>
                </c:pt>
                <c:pt idx="4">
                  <c:v>1924</c:v>
                </c:pt>
                <c:pt idx="5">
                  <c:v>1925</c:v>
                </c:pt>
                <c:pt idx="6">
                  <c:v>1926</c:v>
                </c:pt>
                <c:pt idx="7">
                  <c:v>1927</c:v>
                </c:pt>
                <c:pt idx="8">
                  <c:v>1928</c:v>
                </c:pt>
                <c:pt idx="9">
                  <c:v>1929</c:v>
                </c:pt>
                <c:pt idx="10">
                  <c:v>1930</c:v>
                </c:pt>
                <c:pt idx="11">
                  <c:v>1931</c:v>
                </c:pt>
                <c:pt idx="12">
                  <c:v>1932</c:v>
                </c:pt>
                <c:pt idx="13">
                  <c:v>1933</c:v>
                </c:pt>
                <c:pt idx="14">
                  <c:v>1934</c:v>
                </c:pt>
                <c:pt idx="15">
                  <c:v>1935</c:v>
                </c:pt>
                <c:pt idx="16">
                  <c:v>1936</c:v>
                </c:pt>
                <c:pt idx="17">
                  <c:v>1937</c:v>
                </c:pt>
                <c:pt idx="18">
                  <c:v>1938</c:v>
                </c:pt>
                <c:pt idx="19">
                  <c:v>1939</c:v>
                </c:pt>
                <c:pt idx="20">
                  <c:v>1940</c:v>
                </c:pt>
                <c:pt idx="21">
                  <c:v>1941</c:v>
                </c:pt>
                <c:pt idx="22">
                  <c:v>1942</c:v>
                </c:pt>
                <c:pt idx="23">
                  <c:v>1943</c:v>
                </c:pt>
                <c:pt idx="24">
                  <c:v>1944</c:v>
                </c:pt>
                <c:pt idx="25">
                  <c:v>1945</c:v>
                </c:pt>
                <c:pt idx="26">
                  <c:v>1946</c:v>
                </c:pt>
                <c:pt idx="27">
                  <c:v>1947</c:v>
                </c:pt>
                <c:pt idx="28">
                  <c:v>1948</c:v>
                </c:pt>
                <c:pt idx="29">
                  <c:v>1949</c:v>
                </c:pt>
                <c:pt idx="30">
                  <c:v>1950</c:v>
                </c:pt>
                <c:pt idx="31">
                  <c:v>1951</c:v>
                </c:pt>
                <c:pt idx="32">
                  <c:v>1952</c:v>
                </c:pt>
                <c:pt idx="33">
                  <c:v>1953</c:v>
                </c:pt>
                <c:pt idx="34">
                  <c:v>1954</c:v>
                </c:pt>
                <c:pt idx="35">
                  <c:v>1955</c:v>
                </c:pt>
                <c:pt idx="36">
                  <c:v>1956</c:v>
                </c:pt>
                <c:pt idx="37">
                  <c:v>1957</c:v>
                </c:pt>
                <c:pt idx="38">
                  <c:v>1958</c:v>
                </c:pt>
                <c:pt idx="39">
                  <c:v>1959</c:v>
                </c:pt>
                <c:pt idx="40">
                  <c:v>1960</c:v>
                </c:pt>
                <c:pt idx="41">
                  <c:v>1961</c:v>
                </c:pt>
                <c:pt idx="42">
                  <c:v>1962</c:v>
                </c:pt>
                <c:pt idx="43">
                  <c:v>1963</c:v>
                </c:pt>
                <c:pt idx="44">
                  <c:v>1964</c:v>
                </c:pt>
                <c:pt idx="45">
                  <c:v>1965</c:v>
                </c:pt>
                <c:pt idx="46">
                  <c:v>1966</c:v>
                </c:pt>
                <c:pt idx="47">
                  <c:v>1967</c:v>
                </c:pt>
                <c:pt idx="48">
                  <c:v>1968</c:v>
                </c:pt>
                <c:pt idx="49">
                  <c:v>1969</c:v>
                </c:pt>
                <c:pt idx="50">
                  <c:v>1970</c:v>
                </c:pt>
                <c:pt idx="51">
                  <c:v>1971</c:v>
                </c:pt>
                <c:pt idx="52">
                  <c:v>1972</c:v>
                </c:pt>
                <c:pt idx="53">
                  <c:v>1973</c:v>
                </c:pt>
                <c:pt idx="54">
                  <c:v>1974</c:v>
                </c:pt>
                <c:pt idx="55">
                  <c:v>1975</c:v>
                </c:pt>
                <c:pt idx="56">
                  <c:v>1976</c:v>
                </c:pt>
                <c:pt idx="57">
                  <c:v>1977</c:v>
                </c:pt>
                <c:pt idx="58">
                  <c:v>1978</c:v>
                </c:pt>
                <c:pt idx="59">
                  <c:v>1979</c:v>
                </c:pt>
                <c:pt idx="60">
                  <c:v>1980</c:v>
                </c:pt>
                <c:pt idx="61">
                  <c:v>1981</c:v>
                </c:pt>
                <c:pt idx="62">
                  <c:v>1982</c:v>
                </c:pt>
                <c:pt idx="63">
                  <c:v>1983</c:v>
                </c:pt>
                <c:pt idx="64">
                  <c:v>1984</c:v>
                </c:pt>
                <c:pt idx="65">
                  <c:v>1985</c:v>
                </c:pt>
                <c:pt idx="66">
                  <c:v>1986</c:v>
                </c:pt>
                <c:pt idx="67">
                  <c:v>1987</c:v>
                </c:pt>
                <c:pt idx="68">
                  <c:v>1988</c:v>
                </c:pt>
                <c:pt idx="69">
                  <c:v>1989</c:v>
                </c:pt>
                <c:pt idx="70">
                  <c:v>1990</c:v>
                </c:pt>
                <c:pt idx="71">
                  <c:v>1991</c:v>
                </c:pt>
                <c:pt idx="72">
                  <c:v>1992</c:v>
                </c:pt>
                <c:pt idx="73">
                  <c:v>1993</c:v>
                </c:pt>
                <c:pt idx="74">
                  <c:v>1994</c:v>
                </c:pt>
                <c:pt idx="75">
                  <c:v>1995</c:v>
                </c:pt>
                <c:pt idx="76">
                  <c:v>1996</c:v>
                </c:pt>
                <c:pt idx="77">
                  <c:v>1997</c:v>
                </c:pt>
                <c:pt idx="78">
                  <c:v>1998</c:v>
                </c:pt>
                <c:pt idx="79">
                  <c:v>1999</c:v>
                </c:pt>
                <c:pt idx="80">
                  <c:v>2000</c:v>
                </c:pt>
                <c:pt idx="81">
                  <c:v>2001</c:v>
                </c:pt>
                <c:pt idx="82">
                  <c:v>2002</c:v>
                </c:pt>
                <c:pt idx="83">
                  <c:v>2003</c:v>
                </c:pt>
                <c:pt idx="84">
                  <c:v>2004</c:v>
                </c:pt>
                <c:pt idx="85">
                  <c:v>2005</c:v>
                </c:pt>
                <c:pt idx="86">
                  <c:v>2006</c:v>
                </c:pt>
                <c:pt idx="87">
                  <c:v>2007</c:v>
                </c:pt>
                <c:pt idx="88">
                  <c:v>2008</c:v>
                </c:pt>
                <c:pt idx="89">
                  <c:v>2009</c:v>
                </c:pt>
                <c:pt idx="90">
                  <c:v>2010</c:v>
                </c:pt>
                <c:pt idx="91">
                  <c:v>2011</c:v>
                </c:pt>
                <c:pt idx="92">
                  <c:v>2012</c:v>
                </c:pt>
                <c:pt idx="93">
                  <c:v>2013</c:v>
                </c:pt>
                <c:pt idx="94">
                  <c:v>2014</c:v>
                </c:pt>
                <c:pt idx="95">
                  <c:v>2015</c:v>
                </c:pt>
                <c:pt idx="96">
                  <c:v>2016</c:v>
                </c:pt>
                <c:pt idx="97">
                  <c:v>2017</c:v>
                </c:pt>
                <c:pt idx="98">
                  <c:v>2018</c:v>
                </c:pt>
                <c:pt idx="99">
                  <c:v>2019</c:v>
                </c:pt>
                <c:pt idx="100">
                  <c:v>2020</c:v>
                </c:pt>
              </c:numCache>
            </c:numRef>
          </c:cat>
          <c:val>
            <c:numRef>
              <c:f>Feuil2!$B$2:$B$103</c:f>
              <c:numCache>
                <c:formatCode>0.00</c:formatCode>
                <c:ptCount val="102"/>
                <c:pt idx="0">
                  <c:v>2.4154367347019825</c:v>
                </c:pt>
                <c:pt idx="1">
                  <c:v>4.4607484483718913</c:v>
                </c:pt>
                <c:pt idx="2">
                  <c:v>3.4672363896727068</c:v>
                </c:pt>
                <c:pt idx="3">
                  <c:v>4.817864737228029</c:v>
                </c:pt>
                <c:pt idx="4">
                  <c:v>5.4591806374116985</c:v>
                </c:pt>
                <c:pt idx="5">
                  <c:v>5.5897660532963096</c:v>
                </c:pt>
                <c:pt idx="6">
                  <c:v>5.7479066302655717</c:v>
                </c:pt>
                <c:pt idx="7">
                  <c:v>5.8103750600162041</c:v>
                </c:pt>
                <c:pt idx="8">
                  <c:v>5.222087464583983</c:v>
                </c:pt>
                <c:pt idx="9">
                  <c:v>5.3871271969659098</c:v>
                </c:pt>
                <c:pt idx="10">
                  <c:v>6.2283497570886537</c:v>
                </c:pt>
                <c:pt idx="11">
                  <c:v>5.3600861303849756</c:v>
                </c:pt>
                <c:pt idx="12">
                  <c:v>5.0029392234472896</c:v>
                </c:pt>
                <c:pt idx="13">
                  <c:v>4.8785190311200806</c:v>
                </c:pt>
                <c:pt idx="14">
                  <c:v>4.447917540313397</c:v>
                </c:pt>
                <c:pt idx="15">
                  <c:v>4.0042134038254495</c:v>
                </c:pt>
                <c:pt idx="16">
                  <c:v>4.0989046122003012</c:v>
                </c:pt>
                <c:pt idx="17">
                  <c:v>4.8163773211023342</c:v>
                </c:pt>
                <c:pt idx="18">
                  <c:v>4.970013220747787</c:v>
                </c:pt>
                <c:pt idx="19">
                  <c:v>5.6510069998150785</c:v>
                </c:pt>
                <c:pt idx="20">
                  <c:v>3.2647975247890377</c:v>
                </c:pt>
                <c:pt idx="21">
                  <c:v>1.5934335304895222</c:v>
                </c:pt>
                <c:pt idx="22">
                  <c:v>2.229769210623469</c:v>
                </c:pt>
                <c:pt idx="23">
                  <c:v>2.4534038773562461</c:v>
                </c:pt>
                <c:pt idx="24">
                  <c:v>0.23843585118949198</c:v>
                </c:pt>
                <c:pt idx="25">
                  <c:v>0.99346457620657003</c:v>
                </c:pt>
                <c:pt idx="26">
                  <c:v>2.422673797800027</c:v>
                </c:pt>
                <c:pt idx="27">
                  <c:v>3.1709113358973902</c:v>
                </c:pt>
                <c:pt idx="28">
                  <c:v>3.8367354200589796</c:v>
                </c:pt>
                <c:pt idx="29">
                  <c:v>4.8492794484901811</c:v>
                </c:pt>
                <c:pt idx="30">
                  <c:v>5.7994979920301972</c:v>
                </c:pt>
                <c:pt idx="31">
                  <c:v>6.3801710479378704</c:v>
                </c:pt>
                <c:pt idx="32">
                  <c:v>6.3123172972185806</c:v>
                </c:pt>
                <c:pt idx="33">
                  <c:v>6.9116301668210482</c:v>
                </c:pt>
                <c:pt idx="34">
                  <c:v>7.6996172431819385</c:v>
                </c:pt>
                <c:pt idx="35">
                  <c:v>8.3958784235369439</c:v>
                </c:pt>
                <c:pt idx="36">
                  <c:v>8.9122154658080284</c:v>
                </c:pt>
                <c:pt idx="37">
                  <c:v>9.624662845555207</c:v>
                </c:pt>
                <c:pt idx="38">
                  <c:v>10.700279013337225</c:v>
                </c:pt>
                <c:pt idx="39">
                  <c:v>10.533724062063088</c:v>
                </c:pt>
                <c:pt idx="40">
                  <c:v>11.135374681414435</c:v>
                </c:pt>
                <c:pt idx="41">
                  <c:v>12.48616922656074</c:v>
                </c:pt>
                <c:pt idx="42">
                  <c:v>13.429451512709845</c:v>
                </c:pt>
                <c:pt idx="43">
                  <c:v>14.693221588440519</c:v>
                </c:pt>
                <c:pt idx="44">
                  <c:v>15.455359135828527</c:v>
                </c:pt>
                <c:pt idx="45">
                  <c:v>16.52953426904666</c:v>
                </c:pt>
                <c:pt idx="46">
                  <c:v>16.814864893620641</c:v>
                </c:pt>
                <c:pt idx="47">
                  <c:v>18.187702815981609</c:v>
                </c:pt>
                <c:pt idx="48">
                  <c:v>20.358920381583438</c:v>
                </c:pt>
                <c:pt idx="49">
                  <c:v>21.425049298065321</c:v>
                </c:pt>
                <c:pt idx="50">
                  <c:v>22.771374026073975</c:v>
                </c:pt>
                <c:pt idx="51">
                  <c:v>24.687167702191427</c:v>
                </c:pt>
                <c:pt idx="52">
                  <c:v>26.485964850822498</c:v>
                </c:pt>
                <c:pt idx="53">
                  <c:v>28.262936056013416</c:v>
                </c:pt>
                <c:pt idx="54">
                  <c:v>29.555190033184829</c:v>
                </c:pt>
                <c:pt idx="55">
                  <c:v>23.226566893270206</c:v>
                </c:pt>
                <c:pt idx="56">
                  <c:v>22.560335024164683</c:v>
                </c:pt>
                <c:pt idx="57">
                  <c:v>24.437140220764526</c:v>
                </c:pt>
                <c:pt idx="58">
                  <c:v>25.040185430277415</c:v>
                </c:pt>
                <c:pt idx="59">
                  <c:v>26.588117426339799</c:v>
                </c:pt>
                <c:pt idx="60">
                  <c:v>26.854809723290412</c:v>
                </c:pt>
                <c:pt idx="61">
                  <c:v>24.532043997519214</c:v>
                </c:pt>
                <c:pt idx="62">
                  <c:v>23.059386940926814</c:v>
                </c:pt>
                <c:pt idx="63">
                  <c:v>22.504734024105346</c:v>
                </c:pt>
                <c:pt idx="64">
                  <c:v>23.307788936095811</c:v>
                </c:pt>
                <c:pt idx="65">
                  <c:v>22.004135354320567</c:v>
                </c:pt>
                <c:pt idx="66">
                  <c:v>20.48579534629965</c:v>
                </c:pt>
                <c:pt idx="67">
                  <c:v>19.939023734609272</c:v>
                </c:pt>
                <c:pt idx="68">
                  <c:v>20.037029377088174</c:v>
                </c:pt>
                <c:pt idx="69">
                  <c:v>20.83986164500681</c:v>
                </c:pt>
                <c:pt idx="70">
                  <c:v>21.403349325628977</c:v>
                </c:pt>
                <c:pt idx="71">
                  <c:v>19.354484604706759</c:v>
                </c:pt>
                <c:pt idx="72">
                  <c:v>18.03310013886734</c:v>
                </c:pt>
                <c:pt idx="73">
                  <c:v>14.841358474311644</c:v>
                </c:pt>
                <c:pt idx="74">
                  <c:v>14.666509966992439</c:v>
                </c:pt>
                <c:pt idx="75">
                  <c:v>14.891071602163024</c:v>
                </c:pt>
                <c:pt idx="76">
                  <c:v>14.982992355140111</c:v>
                </c:pt>
                <c:pt idx="77">
                  <c:v>15.386913017440955</c:v>
                </c:pt>
                <c:pt idx="78">
                  <c:v>15.189851295988687</c:v>
                </c:pt>
                <c:pt idx="79">
                  <c:v>14.857741584454747</c:v>
                </c:pt>
                <c:pt idx="80">
                  <c:v>14.158462557101341</c:v>
                </c:pt>
                <c:pt idx="81">
                  <c:v>11.72430254895111</c:v>
                </c:pt>
                <c:pt idx="82">
                  <c:v>11.196171282792882</c:v>
                </c:pt>
                <c:pt idx="83">
                  <c:v>10.756504277856692</c:v>
                </c:pt>
                <c:pt idx="84">
                  <c:v>10.575054594030297</c:v>
                </c:pt>
                <c:pt idx="85">
                  <c:v>10.06549490762297</c:v>
                </c:pt>
                <c:pt idx="86">
                  <c:v>8.7754256151961272</c:v>
                </c:pt>
                <c:pt idx="87">
                  <c:v>8.2439611415473699</c:v>
                </c:pt>
                <c:pt idx="88">
                  <c:v>9.370730115129529</c:v>
                </c:pt>
                <c:pt idx="89">
                  <c:v>4.4732212660613753</c:v>
                </c:pt>
                <c:pt idx="90">
                  <c:v>6.1415561723330434</c:v>
                </c:pt>
                <c:pt idx="91">
                  <c:v>6.3703769965154313</c:v>
                </c:pt>
                <c:pt idx="92">
                  <c:v>7.1186618977948521</c:v>
                </c:pt>
                <c:pt idx="93">
                  <c:v>7.4922619651678808</c:v>
                </c:pt>
                <c:pt idx="94">
                  <c:v>7.5945296831403564</c:v>
                </c:pt>
                <c:pt idx="95">
                  <c:v>6.5406049699601878</c:v>
                </c:pt>
                <c:pt idx="96">
                  <c:v>5.9604250965138359</c:v>
                </c:pt>
                <c:pt idx="97">
                  <c:v>5.0703165495225564</c:v>
                </c:pt>
                <c:pt idx="98">
                  <c:v>6.1435742408455978</c:v>
                </c:pt>
                <c:pt idx="99">
                  <c:v>6.5610359271386871</c:v>
                </c:pt>
                <c:pt idx="100">
                  <c:v>6.3065104648452088</c:v>
                </c:pt>
                <c:pt idx="101">
                  <c:v>6.3065104648452088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3B-4ECC-8B1A-A6B895190827}"/>
            </c:ext>
          </c:extLst>
        </c:ser>
        <c:ser>
          <c:idx val="1"/>
          <c:order val="1"/>
          <c:tx>
            <c:strRef>
              <c:f>Feuil2!$C$1</c:f>
              <c:strCache>
                <c:ptCount val="1"/>
                <c:pt idx="0">
                  <c:v>Pman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Feuil2!$A$2:$A$103</c:f>
              <c:numCache>
                <c:formatCode>General</c:formatCode>
                <c:ptCount val="102"/>
                <c:pt idx="0">
                  <c:v>1920</c:v>
                </c:pt>
                <c:pt idx="1">
                  <c:v>1921</c:v>
                </c:pt>
                <c:pt idx="2">
                  <c:v>1922</c:v>
                </c:pt>
                <c:pt idx="3">
                  <c:v>1923</c:v>
                </c:pt>
                <c:pt idx="4">
                  <c:v>1924</c:v>
                </c:pt>
                <c:pt idx="5">
                  <c:v>1925</c:v>
                </c:pt>
                <c:pt idx="6">
                  <c:v>1926</c:v>
                </c:pt>
                <c:pt idx="7">
                  <c:v>1927</c:v>
                </c:pt>
                <c:pt idx="8">
                  <c:v>1928</c:v>
                </c:pt>
                <c:pt idx="9">
                  <c:v>1929</c:v>
                </c:pt>
                <c:pt idx="10">
                  <c:v>1930</c:v>
                </c:pt>
                <c:pt idx="11">
                  <c:v>1931</c:v>
                </c:pt>
                <c:pt idx="12">
                  <c:v>1932</c:v>
                </c:pt>
                <c:pt idx="13">
                  <c:v>1933</c:v>
                </c:pt>
                <c:pt idx="14">
                  <c:v>1934</c:v>
                </c:pt>
                <c:pt idx="15">
                  <c:v>1935</c:v>
                </c:pt>
                <c:pt idx="16">
                  <c:v>1936</c:v>
                </c:pt>
                <c:pt idx="17">
                  <c:v>1937</c:v>
                </c:pt>
                <c:pt idx="18">
                  <c:v>1938</c:v>
                </c:pt>
                <c:pt idx="19">
                  <c:v>1939</c:v>
                </c:pt>
                <c:pt idx="20">
                  <c:v>1940</c:v>
                </c:pt>
                <c:pt idx="21">
                  <c:v>1941</c:v>
                </c:pt>
                <c:pt idx="22">
                  <c:v>1942</c:v>
                </c:pt>
                <c:pt idx="23">
                  <c:v>1943</c:v>
                </c:pt>
                <c:pt idx="24">
                  <c:v>1944</c:v>
                </c:pt>
                <c:pt idx="25">
                  <c:v>1945</c:v>
                </c:pt>
                <c:pt idx="26">
                  <c:v>1946</c:v>
                </c:pt>
                <c:pt idx="27">
                  <c:v>1947</c:v>
                </c:pt>
                <c:pt idx="28">
                  <c:v>1948</c:v>
                </c:pt>
                <c:pt idx="29">
                  <c:v>1949</c:v>
                </c:pt>
                <c:pt idx="30">
                  <c:v>1950</c:v>
                </c:pt>
                <c:pt idx="31">
                  <c:v>1951</c:v>
                </c:pt>
                <c:pt idx="32">
                  <c:v>1952</c:v>
                </c:pt>
                <c:pt idx="33">
                  <c:v>1953</c:v>
                </c:pt>
                <c:pt idx="34">
                  <c:v>1954</c:v>
                </c:pt>
                <c:pt idx="35">
                  <c:v>1955</c:v>
                </c:pt>
                <c:pt idx="36">
                  <c:v>1956</c:v>
                </c:pt>
                <c:pt idx="37">
                  <c:v>1957</c:v>
                </c:pt>
                <c:pt idx="38">
                  <c:v>1958</c:v>
                </c:pt>
                <c:pt idx="39">
                  <c:v>1959</c:v>
                </c:pt>
                <c:pt idx="40">
                  <c:v>1960</c:v>
                </c:pt>
                <c:pt idx="41">
                  <c:v>1961</c:v>
                </c:pt>
                <c:pt idx="42">
                  <c:v>1962</c:v>
                </c:pt>
                <c:pt idx="43">
                  <c:v>1963</c:v>
                </c:pt>
                <c:pt idx="44">
                  <c:v>1964</c:v>
                </c:pt>
                <c:pt idx="45">
                  <c:v>1965</c:v>
                </c:pt>
                <c:pt idx="46">
                  <c:v>1966</c:v>
                </c:pt>
                <c:pt idx="47">
                  <c:v>1967</c:v>
                </c:pt>
                <c:pt idx="48">
                  <c:v>1968</c:v>
                </c:pt>
                <c:pt idx="49">
                  <c:v>1969</c:v>
                </c:pt>
                <c:pt idx="50">
                  <c:v>1970</c:v>
                </c:pt>
                <c:pt idx="51">
                  <c:v>1971</c:v>
                </c:pt>
                <c:pt idx="52">
                  <c:v>1972</c:v>
                </c:pt>
                <c:pt idx="53">
                  <c:v>1973</c:v>
                </c:pt>
                <c:pt idx="54">
                  <c:v>1974</c:v>
                </c:pt>
                <c:pt idx="55">
                  <c:v>1975</c:v>
                </c:pt>
                <c:pt idx="56">
                  <c:v>1976</c:v>
                </c:pt>
                <c:pt idx="57">
                  <c:v>1977</c:v>
                </c:pt>
                <c:pt idx="58">
                  <c:v>1978</c:v>
                </c:pt>
                <c:pt idx="59">
                  <c:v>1979</c:v>
                </c:pt>
                <c:pt idx="60">
                  <c:v>1980</c:v>
                </c:pt>
                <c:pt idx="61">
                  <c:v>1981</c:v>
                </c:pt>
                <c:pt idx="62">
                  <c:v>1982</c:v>
                </c:pt>
                <c:pt idx="63">
                  <c:v>1983</c:v>
                </c:pt>
                <c:pt idx="64">
                  <c:v>1984</c:v>
                </c:pt>
                <c:pt idx="65">
                  <c:v>1985</c:v>
                </c:pt>
                <c:pt idx="66">
                  <c:v>1986</c:v>
                </c:pt>
                <c:pt idx="67">
                  <c:v>1987</c:v>
                </c:pt>
                <c:pt idx="68">
                  <c:v>1988</c:v>
                </c:pt>
                <c:pt idx="69">
                  <c:v>1989</c:v>
                </c:pt>
                <c:pt idx="70">
                  <c:v>1990</c:v>
                </c:pt>
                <c:pt idx="71">
                  <c:v>1991</c:v>
                </c:pt>
                <c:pt idx="72">
                  <c:v>1992</c:v>
                </c:pt>
                <c:pt idx="73">
                  <c:v>1993</c:v>
                </c:pt>
                <c:pt idx="74">
                  <c:v>1994</c:v>
                </c:pt>
                <c:pt idx="75">
                  <c:v>1995</c:v>
                </c:pt>
                <c:pt idx="76">
                  <c:v>1996</c:v>
                </c:pt>
                <c:pt idx="77">
                  <c:v>1997</c:v>
                </c:pt>
                <c:pt idx="78">
                  <c:v>1998</c:v>
                </c:pt>
                <c:pt idx="79">
                  <c:v>1999</c:v>
                </c:pt>
                <c:pt idx="80">
                  <c:v>2000</c:v>
                </c:pt>
                <c:pt idx="81">
                  <c:v>2001</c:v>
                </c:pt>
                <c:pt idx="82">
                  <c:v>2002</c:v>
                </c:pt>
                <c:pt idx="83">
                  <c:v>2003</c:v>
                </c:pt>
                <c:pt idx="84">
                  <c:v>2004</c:v>
                </c:pt>
                <c:pt idx="85">
                  <c:v>2005</c:v>
                </c:pt>
                <c:pt idx="86">
                  <c:v>2006</c:v>
                </c:pt>
                <c:pt idx="87">
                  <c:v>2007</c:v>
                </c:pt>
                <c:pt idx="88">
                  <c:v>2008</c:v>
                </c:pt>
                <c:pt idx="89">
                  <c:v>2009</c:v>
                </c:pt>
                <c:pt idx="90">
                  <c:v>2010</c:v>
                </c:pt>
                <c:pt idx="91">
                  <c:v>2011</c:v>
                </c:pt>
                <c:pt idx="92">
                  <c:v>2012</c:v>
                </c:pt>
                <c:pt idx="93">
                  <c:v>2013</c:v>
                </c:pt>
                <c:pt idx="94">
                  <c:v>2014</c:v>
                </c:pt>
                <c:pt idx="95">
                  <c:v>2015</c:v>
                </c:pt>
                <c:pt idx="96">
                  <c:v>2016</c:v>
                </c:pt>
                <c:pt idx="97">
                  <c:v>2017</c:v>
                </c:pt>
                <c:pt idx="98">
                  <c:v>2018</c:v>
                </c:pt>
                <c:pt idx="99">
                  <c:v>2019</c:v>
                </c:pt>
                <c:pt idx="100">
                  <c:v>2020</c:v>
                </c:pt>
              </c:numCache>
            </c:numRef>
          </c:cat>
          <c:val>
            <c:numRef>
              <c:f>Feuil2!$C$2:$C$103</c:f>
              <c:numCache>
                <c:formatCode>0.00</c:formatCode>
                <c:ptCount val="102"/>
                <c:pt idx="0">
                  <c:v>5.5434134433963198</c:v>
                </c:pt>
                <c:pt idx="1">
                  <c:v>5.607613831769056</c:v>
                </c:pt>
                <c:pt idx="2">
                  <c:v>5.7145661399116285</c:v>
                </c:pt>
                <c:pt idx="3">
                  <c:v>5.8003857440046795</c:v>
                </c:pt>
                <c:pt idx="4">
                  <c:v>5.8883224410657391</c:v>
                </c:pt>
                <c:pt idx="5">
                  <c:v>6.0039479868263745</c:v>
                </c:pt>
                <c:pt idx="6">
                  <c:v>6.0834541545236167</c:v>
                </c:pt>
                <c:pt idx="7">
                  <c:v>6.2252150869084915</c:v>
                </c:pt>
                <c:pt idx="8">
                  <c:v>6.2536611747558428</c:v>
                </c:pt>
                <c:pt idx="9">
                  <c:v>6.6513663924675841</c:v>
                </c:pt>
                <c:pt idx="10">
                  <c:v>6.4307011750958356</c:v>
                </c:pt>
                <c:pt idx="11">
                  <c:v>6.4412171418630075</c:v>
                </c:pt>
                <c:pt idx="12">
                  <c:v>6.5698817409685484</c:v>
                </c:pt>
                <c:pt idx="13">
                  <c:v>6.6585110381519685</c:v>
                </c:pt>
                <c:pt idx="14">
                  <c:v>6.6582046196804425</c:v>
                </c:pt>
                <c:pt idx="15">
                  <c:v>6.5843285811986041</c:v>
                </c:pt>
                <c:pt idx="16">
                  <c:v>6.6581514167800417</c:v>
                </c:pt>
                <c:pt idx="17">
                  <c:v>6.6548793403739106</c:v>
                </c:pt>
                <c:pt idx="18">
                  <c:v>6.6475052225293183</c:v>
                </c:pt>
                <c:pt idx="19">
                  <c:v>6.1570336340803014</c:v>
                </c:pt>
                <c:pt idx="20">
                  <c:v>6.2224960590745013</c:v>
                </c:pt>
                <c:pt idx="21">
                  <c:v>6.4394953389488068</c:v>
                </c:pt>
                <c:pt idx="22">
                  <c:v>6.5517153719136134</c:v>
                </c:pt>
                <c:pt idx="23">
                  <c:v>6.2173384604136004</c:v>
                </c:pt>
                <c:pt idx="24">
                  <c:v>5.8508699122721817</c:v>
                </c:pt>
                <c:pt idx="25">
                  <c:v>6.0699256578047516</c:v>
                </c:pt>
                <c:pt idx="26">
                  <c:v>6.3398094286934716</c:v>
                </c:pt>
                <c:pt idx="27">
                  <c:v>6.2841343910254635</c:v>
                </c:pt>
                <c:pt idx="28">
                  <c:v>6.3721700508787373</c:v>
                </c:pt>
                <c:pt idx="29">
                  <c:v>6.3838870814105659</c:v>
                </c:pt>
                <c:pt idx="30">
                  <c:v>6.5091487050593404</c:v>
                </c:pt>
                <c:pt idx="31">
                  <c:v>6.6509749718600828</c:v>
                </c:pt>
                <c:pt idx="32">
                  <c:v>6.719543569772914</c:v>
                </c:pt>
                <c:pt idx="33">
                  <c:v>6.8771782599116564</c:v>
                </c:pt>
                <c:pt idx="34">
                  <c:v>6.9983911145148205</c:v>
                </c:pt>
                <c:pt idx="35">
                  <c:v>7.0793163746701397</c:v>
                </c:pt>
                <c:pt idx="36">
                  <c:v>6.925761761420925</c:v>
                </c:pt>
                <c:pt idx="37">
                  <c:v>6.9825876625234029</c:v>
                </c:pt>
                <c:pt idx="38">
                  <c:v>7.0905745181452797</c:v>
                </c:pt>
                <c:pt idx="39">
                  <c:v>7.1310979416206228</c:v>
                </c:pt>
                <c:pt idx="40">
                  <c:v>7.3581022376191143</c:v>
                </c:pt>
                <c:pt idx="41">
                  <c:v>7.6728508510737061</c:v>
                </c:pt>
                <c:pt idx="42">
                  <c:v>7.5283686864658979</c:v>
                </c:pt>
                <c:pt idx="43">
                  <c:v>7.415802190200016</c:v>
                </c:pt>
                <c:pt idx="44">
                  <c:v>7.3476575539436428</c:v>
                </c:pt>
                <c:pt idx="45">
                  <c:v>7.3431114193338072</c:v>
                </c:pt>
                <c:pt idx="46">
                  <c:v>7.444321867245816</c:v>
                </c:pt>
                <c:pt idx="47">
                  <c:v>7.6635985016486199</c:v>
                </c:pt>
                <c:pt idx="48">
                  <c:v>7.7915408145035139</c:v>
                </c:pt>
                <c:pt idx="49">
                  <c:v>7.7006085267435163</c:v>
                </c:pt>
                <c:pt idx="50">
                  <c:v>7.7034197408399061</c:v>
                </c:pt>
                <c:pt idx="51">
                  <c:v>7.7003723689647208</c:v>
                </c:pt>
                <c:pt idx="52">
                  <c:v>7.8759050804504609</c:v>
                </c:pt>
                <c:pt idx="53">
                  <c:v>8.2043255516180782</c:v>
                </c:pt>
                <c:pt idx="54">
                  <c:v>8.3330116658895719</c:v>
                </c:pt>
                <c:pt idx="55">
                  <c:v>8.4109298765551426</c:v>
                </c:pt>
                <c:pt idx="56">
                  <c:v>8.3853550503173508</c:v>
                </c:pt>
                <c:pt idx="57">
                  <c:v>8.3941204393823803</c:v>
                </c:pt>
                <c:pt idx="58">
                  <c:v>8.445807010841186</c:v>
                </c:pt>
                <c:pt idx="59">
                  <c:v>8.4943037117978637</c:v>
                </c:pt>
                <c:pt idx="60">
                  <c:v>8.5313310765202974</c:v>
                </c:pt>
                <c:pt idx="61">
                  <c:v>8.5362026001949722</c:v>
                </c:pt>
                <c:pt idx="62">
                  <c:v>8.6095076414356644</c:v>
                </c:pt>
                <c:pt idx="63">
                  <c:v>8.67303573280698</c:v>
                </c:pt>
                <c:pt idx="64">
                  <c:v>8.5213388042265308</c:v>
                </c:pt>
                <c:pt idx="65">
                  <c:v>8.4800988868057949</c:v>
                </c:pt>
                <c:pt idx="66">
                  <c:v>8.368776812962075</c:v>
                </c:pt>
                <c:pt idx="67">
                  <c:v>8.1712803518972095</c:v>
                </c:pt>
                <c:pt idx="68">
                  <c:v>8.1289630249282734</c:v>
                </c:pt>
                <c:pt idx="69">
                  <c:v>7.96143208469356</c:v>
                </c:pt>
                <c:pt idx="70">
                  <c:v>8.0362615671174424</c:v>
                </c:pt>
                <c:pt idx="71">
                  <c:v>7.9964324196784657</c:v>
                </c:pt>
                <c:pt idx="72">
                  <c:v>7.9444233115332095</c:v>
                </c:pt>
                <c:pt idx="73">
                  <c:v>7.9482739226190171</c:v>
                </c:pt>
                <c:pt idx="74">
                  <c:v>7.9895099942478796</c:v>
                </c:pt>
                <c:pt idx="75">
                  <c:v>8.0711147404173431</c:v>
                </c:pt>
                <c:pt idx="76">
                  <c:v>8.1267950277259864</c:v>
                </c:pt>
                <c:pt idx="77">
                  <c:v>8.107122355690775</c:v>
                </c:pt>
                <c:pt idx="78">
                  <c:v>8.0625773422515756</c:v>
                </c:pt>
                <c:pt idx="79">
                  <c:v>8.0577242295482829</c:v>
                </c:pt>
                <c:pt idx="80">
                  <c:v>8.0244674297967862</c:v>
                </c:pt>
                <c:pt idx="81">
                  <c:v>8.1121048337375701</c:v>
                </c:pt>
                <c:pt idx="82">
                  <c:v>7.8986032169882092</c:v>
                </c:pt>
                <c:pt idx="83">
                  <c:v>7.6784153590021313</c:v>
                </c:pt>
                <c:pt idx="84">
                  <c:v>7.5292921516110738</c:v>
                </c:pt>
                <c:pt idx="85">
                  <c:v>7.5248763681993731</c:v>
                </c:pt>
                <c:pt idx="86">
                  <c:v>7.5737478286569617</c:v>
                </c:pt>
                <c:pt idx="87">
                  <c:v>7.6768889243880176</c:v>
                </c:pt>
                <c:pt idx="88">
                  <c:v>7.7439411203928481</c:v>
                </c:pt>
                <c:pt idx="89">
                  <c:v>7.7202662628984946</c:v>
                </c:pt>
                <c:pt idx="90">
                  <c:v>7.6882875417560692</c:v>
                </c:pt>
                <c:pt idx="91">
                  <c:v>7.5675429109790038</c:v>
                </c:pt>
                <c:pt idx="92">
                  <c:v>7.5248515903308455</c:v>
                </c:pt>
                <c:pt idx="93">
                  <c:v>7.5882200317159283</c:v>
                </c:pt>
                <c:pt idx="94">
                  <c:v>7.6538711616276833</c:v>
                </c:pt>
                <c:pt idx="95">
                  <c:v>7.6910717490246636</c:v>
                </c:pt>
                <c:pt idx="96">
                  <c:v>7.6038929175133481</c:v>
                </c:pt>
                <c:pt idx="97">
                  <c:v>7.5529942601782682</c:v>
                </c:pt>
                <c:pt idx="98">
                  <c:v>7.4324597574944304</c:v>
                </c:pt>
                <c:pt idx="99">
                  <c:v>7.3014850622104452</c:v>
                </c:pt>
                <c:pt idx="100">
                  <c:v>7.2158969971018578</c:v>
                </c:pt>
                <c:pt idx="101">
                  <c:v>7.2158969971018578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3B-4ECC-8B1A-A6B895190827}"/>
            </c:ext>
          </c:extLst>
        </c:ser>
        <c:ser>
          <c:idx val="2"/>
          <c:order val="2"/>
          <c:tx>
            <c:strRef>
              <c:f>Feuil2!$H$1</c:f>
              <c:strCache>
                <c:ptCount val="1"/>
                <c:pt idx="0">
                  <c:v>Pexp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numRef>
              <c:f>Feuil2!$A$2:$A$103</c:f>
              <c:numCache>
                <c:formatCode>General</c:formatCode>
                <c:ptCount val="102"/>
                <c:pt idx="0">
                  <c:v>1920</c:v>
                </c:pt>
                <c:pt idx="1">
                  <c:v>1921</c:v>
                </c:pt>
                <c:pt idx="2">
                  <c:v>1922</c:v>
                </c:pt>
                <c:pt idx="3">
                  <c:v>1923</c:v>
                </c:pt>
                <c:pt idx="4">
                  <c:v>1924</c:v>
                </c:pt>
                <c:pt idx="5">
                  <c:v>1925</c:v>
                </c:pt>
                <c:pt idx="6">
                  <c:v>1926</c:v>
                </c:pt>
                <c:pt idx="7">
                  <c:v>1927</c:v>
                </c:pt>
                <c:pt idx="8">
                  <c:v>1928</c:v>
                </c:pt>
                <c:pt idx="9">
                  <c:v>1929</c:v>
                </c:pt>
                <c:pt idx="10">
                  <c:v>1930</c:v>
                </c:pt>
                <c:pt idx="11">
                  <c:v>1931</c:v>
                </c:pt>
                <c:pt idx="12">
                  <c:v>1932</c:v>
                </c:pt>
                <c:pt idx="13">
                  <c:v>1933</c:v>
                </c:pt>
                <c:pt idx="14">
                  <c:v>1934</c:v>
                </c:pt>
                <c:pt idx="15">
                  <c:v>1935</c:v>
                </c:pt>
                <c:pt idx="16">
                  <c:v>1936</c:v>
                </c:pt>
                <c:pt idx="17">
                  <c:v>1937</c:v>
                </c:pt>
                <c:pt idx="18">
                  <c:v>1938</c:v>
                </c:pt>
                <c:pt idx="19">
                  <c:v>1939</c:v>
                </c:pt>
                <c:pt idx="20">
                  <c:v>1940</c:v>
                </c:pt>
                <c:pt idx="21">
                  <c:v>1941</c:v>
                </c:pt>
                <c:pt idx="22">
                  <c:v>1942</c:v>
                </c:pt>
                <c:pt idx="23">
                  <c:v>1943</c:v>
                </c:pt>
                <c:pt idx="24">
                  <c:v>1944</c:v>
                </c:pt>
                <c:pt idx="25">
                  <c:v>1945</c:v>
                </c:pt>
                <c:pt idx="26">
                  <c:v>1946</c:v>
                </c:pt>
                <c:pt idx="27">
                  <c:v>1947</c:v>
                </c:pt>
                <c:pt idx="28">
                  <c:v>1948</c:v>
                </c:pt>
                <c:pt idx="29">
                  <c:v>1949</c:v>
                </c:pt>
                <c:pt idx="30">
                  <c:v>1950</c:v>
                </c:pt>
                <c:pt idx="31">
                  <c:v>1951</c:v>
                </c:pt>
                <c:pt idx="32">
                  <c:v>1952</c:v>
                </c:pt>
                <c:pt idx="33">
                  <c:v>1953</c:v>
                </c:pt>
                <c:pt idx="34">
                  <c:v>1954</c:v>
                </c:pt>
                <c:pt idx="35">
                  <c:v>1955</c:v>
                </c:pt>
                <c:pt idx="36">
                  <c:v>1956</c:v>
                </c:pt>
                <c:pt idx="37">
                  <c:v>1957</c:v>
                </c:pt>
                <c:pt idx="38">
                  <c:v>1958</c:v>
                </c:pt>
                <c:pt idx="39">
                  <c:v>1959</c:v>
                </c:pt>
                <c:pt idx="40">
                  <c:v>1960</c:v>
                </c:pt>
                <c:pt idx="41">
                  <c:v>1961</c:v>
                </c:pt>
                <c:pt idx="42">
                  <c:v>1962</c:v>
                </c:pt>
                <c:pt idx="43">
                  <c:v>1963</c:v>
                </c:pt>
                <c:pt idx="44">
                  <c:v>1964</c:v>
                </c:pt>
                <c:pt idx="45">
                  <c:v>1965</c:v>
                </c:pt>
                <c:pt idx="46">
                  <c:v>1966</c:v>
                </c:pt>
                <c:pt idx="47">
                  <c:v>1967</c:v>
                </c:pt>
                <c:pt idx="48">
                  <c:v>1968</c:v>
                </c:pt>
                <c:pt idx="49">
                  <c:v>1969</c:v>
                </c:pt>
                <c:pt idx="50">
                  <c:v>1970</c:v>
                </c:pt>
                <c:pt idx="51">
                  <c:v>1971</c:v>
                </c:pt>
                <c:pt idx="52">
                  <c:v>1972</c:v>
                </c:pt>
                <c:pt idx="53">
                  <c:v>1973</c:v>
                </c:pt>
                <c:pt idx="54">
                  <c:v>1974</c:v>
                </c:pt>
                <c:pt idx="55">
                  <c:v>1975</c:v>
                </c:pt>
                <c:pt idx="56">
                  <c:v>1976</c:v>
                </c:pt>
                <c:pt idx="57">
                  <c:v>1977</c:v>
                </c:pt>
                <c:pt idx="58">
                  <c:v>1978</c:v>
                </c:pt>
                <c:pt idx="59">
                  <c:v>1979</c:v>
                </c:pt>
                <c:pt idx="60">
                  <c:v>1980</c:v>
                </c:pt>
                <c:pt idx="61">
                  <c:v>1981</c:v>
                </c:pt>
                <c:pt idx="62">
                  <c:v>1982</c:v>
                </c:pt>
                <c:pt idx="63">
                  <c:v>1983</c:v>
                </c:pt>
                <c:pt idx="64">
                  <c:v>1984</c:v>
                </c:pt>
                <c:pt idx="65">
                  <c:v>1985</c:v>
                </c:pt>
                <c:pt idx="66">
                  <c:v>1986</c:v>
                </c:pt>
                <c:pt idx="67">
                  <c:v>1987</c:v>
                </c:pt>
                <c:pt idx="68">
                  <c:v>1988</c:v>
                </c:pt>
                <c:pt idx="69">
                  <c:v>1989</c:v>
                </c:pt>
                <c:pt idx="70">
                  <c:v>1990</c:v>
                </c:pt>
                <c:pt idx="71">
                  <c:v>1991</c:v>
                </c:pt>
                <c:pt idx="72">
                  <c:v>1992</c:v>
                </c:pt>
                <c:pt idx="73">
                  <c:v>1993</c:v>
                </c:pt>
                <c:pt idx="74">
                  <c:v>1994</c:v>
                </c:pt>
                <c:pt idx="75">
                  <c:v>1995</c:v>
                </c:pt>
                <c:pt idx="76">
                  <c:v>1996</c:v>
                </c:pt>
                <c:pt idx="77">
                  <c:v>1997</c:v>
                </c:pt>
                <c:pt idx="78">
                  <c:v>1998</c:v>
                </c:pt>
                <c:pt idx="79">
                  <c:v>1999</c:v>
                </c:pt>
                <c:pt idx="80">
                  <c:v>2000</c:v>
                </c:pt>
                <c:pt idx="81">
                  <c:v>2001</c:v>
                </c:pt>
                <c:pt idx="82">
                  <c:v>2002</c:v>
                </c:pt>
                <c:pt idx="83">
                  <c:v>2003</c:v>
                </c:pt>
                <c:pt idx="84">
                  <c:v>2004</c:v>
                </c:pt>
                <c:pt idx="85">
                  <c:v>2005</c:v>
                </c:pt>
                <c:pt idx="86">
                  <c:v>2006</c:v>
                </c:pt>
                <c:pt idx="87">
                  <c:v>2007</c:v>
                </c:pt>
                <c:pt idx="88">
                  <c:v>2008</c:v>
                </c:pt>
                <c:pt idx="89">
                  <c:v>2009</c:v>
                </c:pt>
                <c:pt idx="90">
                  <c:v>2010</c:v>
                </c:pt>
                <c:pt idx="91">
                  <c:v>2011</c:v>
                </c:pt>
                <c:pt idx="92">
                  <c:v>2012</c:v>
                </c:pt>
                <c:pt idx="93">
                  <c:v>2013</c:v>
                </c:pt>
                <c:pt idx="94">
                  <c:v>2014</c:v>
                </c:pt>
                <c:pt idx="95">
                  <c:v>2015</c:v>
                </c:pt>
                <c:pt idx="96">
                  <c:v>2016</c:v>
                </c:pt>
                <c:pt idx="97">
                  <c:v>2017</c:v>
                </c:pt>
                <c:pt idx="98">
                  <c:v>2018</c:v>
                </c:pt>
                <c:pt idx="99">
                  <c:v>2019</c:v>
                </c:pt>
                <c:pt idx="100">
                  <c:v>2020</c:v>
                </c:pt>
              </c:numCache>
            </c:numRef>
          </c:cat>
          <c:val>
            <c:numRef>
              <c:f>Feuil2!$H$2:$H$103</c:f>
              <c:numCache>
                <c:formatCode>0.00</c:formatCode>
                <c:ptCount val="102"/>
                <c:pt idx="0">
                  <c:v>5.2713969238466651</c:v>
                </c:pt>
                <c:pt idx="1">
                  <c:v>4.6375632800489415</c:v>
                </c:pt>
                <c:pt idx="2">
                  <c:v>5.2397059610199133</c:v>
                </c:pt>
                <c:pt idx="3">
                  <c:v>5.5629724956272666</c:v>
                </c:pt>
                <c:pt idx="4">
                  <c:v>6.0366894063146885</c:v>
                </c:pt>
                <c:pt idx="5">
                  <c:v>6.4567578880321204</c:v>
                </c:pt>
                <c:pt idx="6">
                  <c:v>5.6887090975352859</c:v>
                </c:pt>
                <c:pt idx="7">
                  <c:v>6.5488836967388142</c:v>
                </c:pt>
                <c:pt idx="8">
                  <c:v>5.6029883827638445</c:v>
                </c:pt>
                <c:pt idx="9">
                  <c:v>6.8427895594154835</c:v>
                </c:pt>
                <c:pt idx="10">
                  <c:v>6.6452847526074281</c:v>
                </c:pt>
                <c:pt idx="11">
                  <c:v>6.7968325634147302</c:v>
                </c:pt>
                <c:pt idx="12">
                  <c:v>7.0770842401949263</c:v>
                </c:pt>
                <c:pt idx="13">
                  <c:v>6.4482650859412285</c:v>
                </c:pt>
                <c:pt idx="14">
                  <c:v>6.3321274765283082</c:v>
                </c:pt>
                <c:pt idx="15">
                  <c:v>6.2801187477832823</c:v>
                </c:pt>
                <c:pt idx="16">
                  <c:v>6.6763788349301318</c:v>
                </c:pt>
                <c:pt idx="17">
                  <c:v>6.4925115849874704</c:v>
                </c:pt>
                <c:pt idx="18">
                  <c:v>6.1933661295407916</c:v>
                </c:pt>
                <c:pt idx="19">
                  <c:v>6.6713847235334702</c:v>
                </c:pt>
                <c:pt idx="20">
                  <c:v>5.9827355913516893</c:v>
                </c:pt>
                <c:pt idx="21">
                  <c:v>5.5826435674299129</c:v>
                </c:pt>
                <c:pt idx="22">
                  <c:v>5.112801102250212</c:v>
                </c:pt>
                <c:pt idx="23">
                  <c:v>4.8222645830705657</c:v>
                </c:pt>
                <c:pt idx="24">
                  <c:v>4.2997983965609734</c:v>
                </c:pt>
                <c:pt idx="25">
                  <c:v>3.9817226250786049</c:v>
                </c:pt>
                <c:pt idx="26">
                  <c:v>5.9463046322724988</c:v>
                </c:pt>
                <c:pt idx="27">
                  <c:v>4.6482036933802622</c:v>
                </c:pt>
                <c:pt idx="28">
                  <c:v>6.9488937144778662</c:v>
                </c:pt>
                <c:pt idx="29">
                  <c:v>5.3704007021763829</c:v>
                </c:pt>
                <c:pt idx="30">
                  <c:v>7.2609861147997883</c:v>
                </c:pt>
                <c:pt idx="31">
                  <c:v>7.9406247205055669</c:v>
                </c:pt>
                <c:pt idx="32">
                  <c:v>7.1313797200246212</c:v>
                </c:pt>
                <c:pt idx="33">
                  <c:v>8.0365792485615852</c:v>
                </c:pt>
                <c:pt idx="34">
                  <c:v>8.2409182994521082</c:v>
                </c:pt>
                <c:pt idx="35">
                  <c:v>7.7569945966191947</c:v>
                </c:pt>
                <c:pt idx="36">
                  <c:v>8.2143556427242697</c:v>
                </c:pt>
                <c:pt idx="37">
                  <c:v>8.4882733316708094</c:v>
                </c:pt>
                <c:pt idx="38">
                  <c:v>8.7767477104799241</c:v>
                </c:pt>
                <c:pt idx="39">
                  <c:v>8.1142604260948659</c:v>
                </c:pt>
                <c:pt idx="40">
                  <c:v>9.7228770215190732</c:v>
                </c:pt>
                <c:pt idx="41">
                  <c:v>9.284156192810002</c:v>
                </c:pt>
                <c:pt idx="42">
                  <c:v>8.5469783282930134</c:v>
                </c:pt>
                <c:pt idx="43">
                  <c:v>9.9356779221008242</c:v>
                </c:pt>
                <c:pt idx="44">
                  <c:v>9.1565531481992313</c:v>
                </c:pt>
                <c:pt idx="45">
                  <c:v>10.329435157555718</c:v>
                </c:pt>
                <c:pt idx="46">
                  <c:v>10.35281440113854</c:v>
                </c:pt>
                <c:pt idx="47">
                  <c:v>10.516221666866286</c:v>
                </c:pt>
                <c:pt idx="48">
                  <c:v>11.180934293973214</c:v>
                </c:pt>
                <c:pt idx="49">
                  <c:v>10.916548235182242</c:v>
                </c:pt>
                <c:pt idx="50">
                  <c:v>10.725145461430015</c:v>
                </c:pt>
                <c:pt idx="51">
                  <c:v>11.300762743190612</c:v>
                </c:pt>
                <c:pt idx="52">
                  <c:v>11.544461200243109</c:v>
                </c:pt>
                <c:pt idx="53">
                  <c:v>12.408999487452464</c:v>
                </c:pt>
                <c:pt idx="54">
                  <c:v>12.056539756799717</c:v>
                </c:pt>
                <c:pt idx="55">
                  <c:v>11.797170593401363</c:v>
                </c:pt>
                <c:pt idx="56">
                  <c:v>9.4015053678890261</c:v>
                </c:pt>
                <c:pt idx="57">
                  <c:v>12.527791098269361</c:v>
                </c:pt>
                <c:pt idx="58">
                  <c:v>13.088530664035451</c:v>
                </c:pt>
                <c:pt idx="59">
                  <c:v>12.922856406506735</c:v>
                </c:pt>
                <c:pt idx="60">
                  <c:v>13.48828361698016</c:v>
                </c:pt>
                <c:pt idx="61">
                  <c:v>12.946956281984411</c:v>
                </c:pt>
                <c:pt idx="62">
                  <c:v>13.317723287422593</c:v>
                </c:pt>
                <c:pt idx="63">
                  <c:v>13.070814562517139</c:v>
                </c:pt>
                <c:pt idx="64">
                  <c:v>14.162875067330791</c:v>
                </c:pt>
                <c:pt idx="65">
                  <c:v>14.029876509308767</c:v>
                </c:pt>
                <c:pt idx="66">
                  <c:v>13.018757733808137</c:v>
                </c:pt>
                <c:pt idx="67">
                  <c:v>14.299838773940571</c:v>
                </c:pt>
                <c:pt idx="68">
                  <c:v>14.736562944545037</c:v>
                </c:pt>
                <c:pt idx="69">
                  <c:v>13.314086153424091</c:v>
                </c:pt>
                <c:pt idx="70">
                  <c:v>13.298733909524831</c:v>
                </c:pt>
                <c:pt idx="71">
                  <c:v>14.355968274304972</c:v>
                </c:pt>
                <c:pt idx="72">
                  <c:v>14.970688080306331</c:v>
                </c:pt>
                <c:pt idx="73">
                  <c:v>14.457771446352092</c:v>
                </c:pt>
                <c:pt idx="74">
                  <c:v>14.273353629316821</c:v>
                </c:pt>
                <c:pt idx="75">
                  <c:v>13.948337003978427</c:v>
                </c:pt>
                <c:pt idx="76">
                  <c:v>14.520847639991642</c:v>
                </c:pt>
                <c:pt idx="77">
                  <c:v>15.1624141293623</c:v>
                </c:pt>
                <c:pt idx="78">
                  <c:v>15.767450154962475</c:v>
                </c:pt>
                <c:pt idx="79">
                  <c:v>15.841090621339267</c:v>
                </c:pt>
                <c:pt idx="80">
                  <c:v>15.689276037888988</c:v>
                </c:pt>
                <c:pt idx="81">
                  <c:v>14.917659416251622</c:v>
                </c:pt>
                <c:pt idx="82">
                  <c:v>15.818949870185993</c:v>
                </c:pt>
                <c:pt idx="83">
                  <c:v>12.772097920829275</c:v>
                </c:pt>
                <c:pt idx="84">
                  <c:v>15.971408297057605</c:v>
                </c:pt>
                <c:pt idx="85">
                  <c:v>14.689723278281026</c:v>
                </c:pt>
                <c:pt idx="86">
                  <c:v>14.669939665026705</c:v>
                </c:pt>
                <c:pt idx="87">
                  <c:v>15.145460745687375</c:v>
                </c:pt>
                <c:pt idx="88">
                  <c:v>16.297501058328571</c:v>
                </c:pt>
                <c:pt idx="89">
                  <c:v>16.254902523138291</c:v>
                </c:pt>
                <c:pt idx="90">
                  <c:v>15.345398533884984</c:v>
                </c:pt>
                <c:pt idx="91">
                  <c:v>14.964368654066993</c:v>
                </c:pt>
                <c:pt idx="92">
                  <c:v>16.101045952392866</c:v>
                </c:pt>
                <c:pt idx="93">
                  <c:v>15.74460084688074</c:v>
                </c:pt>
                <c:pt idx="94">
                  <c:v>16.810568801556407</c:v>
                </c:pt>
                <c:pt idx="95">
                  <c:v>15.935795413934535</c:v>
                </c:pt>
                <c:pt idx="96">
                  <c:v>14.145825643485846</c:v>
                </c:pt>
                <c:pt idx="97">
                  <c:v>16.153005153207918</c:v>
                </c:pt>
                <c:pt idx="98">
                  <c:v>14.880790854543632</c:v>
                </c:pt>
                <c:pt idx="99">
                  <c:v>15.15866344039371</c:v>
                </c:pt>
                <c:pt idx="100">
                  <c:v>13.814321115022956</c:v>
                </c:pt>
                <c:pt idx="101" formatCode="General">
                  <c:v>11.051456892018365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3B-4ECC-8B1A-A6B8951908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18968672"/>
        <c:axId val="818960352"/>
      </c:barChart>
      <c:lineChart>
        <c:grouping val="standard"/>
        <c:varyColors val="0"/>
        <c:ser>
          <c:idx val="3"/>
          <c:order val="3"/>
          <c:tx>
            <c:strRef>
              <c:f>Feuil2!$I$1</c:f>
              <c:strCache>
                <c:ptCount val="1"/>
                <c:pt idx="0">
                  <c:v>Surplus</c:v>
                </c:pt>
              </c:strCache>
            </c:strRef>
          </c:tx>
          <c:spPr>
            <a:ln w="2222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Feuil2!$A$2:$A$103</c:f>
              <c:numCache>
                <c:formatCode>General</c:formatCode>
                <c:ptCount val="102"/>
                <c:pt idx="0">
                  <c:v>1920</c:v>
                </c:pt>
                <c:pt idx="1">
                  <c:v>1921</c:v>
                </c:pt>
                <c:pt idx="2">
                  <c:v>1922</c:v>
                </c:pt>
                <c:pt idx="3">
                  <c:v>1923</c:v>
                </c:pt>
                <c:pt idx="4">
                  <c:v>1924</c:v>
                </c:pt>
                <c:pt idx="5">
                  <c:v>1925</c:v>
                </c:pt>
                <c:pt idx="6">
                  <c:v>1926</c:v>
                </c:pt>
                <c:pt idx="7">
                  <c:v>1927</c:v>
                </c:pt>
                <c:pt idx="8">
                  <c:v>1928</c:v>
                </c:pt>
                <c:pt idx="9">
                  <c:v>1929</c:v>
                </c:pt>
                <c:pt idx="10">
                  <c:v>1930</c:v>
                </c:pt>
                <c:pt idx="11">
                  <c:v>1931</c:v>
                </c:pt>
                <c:pt idx="12">
                  <c:v>1932</c:v>
                </c:pt>
                <c:pt idx="13">
                  <c:v>1933</c:v>
                </c:pt>
                <c:pt idx="14">
                  <c:v>1934</c:v>
                </c:pt>
                <c:pt idx="15">
                  <c:v>1935</c:v>
                </c:pt>
                <c:pt idx="16">
                  <c:v>1936</c:v>
                </c:pt>
                <c:pt idx="17">
                  <c:v>1937</c:v>
                </c:pt>
                <c:pt idx="18">
                  <c:v>1938</c:v>
                </c:pt>
                <c:pt idx="19">
                  <c:v>1939</c:v>
                </c:pt>
                <c:pt idx="20">
                  <c:v>1940</c:v>
                </c:pt>
                <c:pt idx="21">
                  <c:v>1941</c:v>
                </c:pt>
                <c:pt idx="22">
                  <c:v>1942</c:v>
                </c:pt>
                <c:pt idx="23">
                  <c:v>1943</c:v>
                </c:pt>
                <c:pt idx="24">
                  <c:v>1944</c:v>
                </c:pt>
                <c:pt idx="25">
                  <c:v>1945</c:v>
                </c:pt>
                <c:pt idx="26">
                  <c:v>1946</c:v>
                </c:pt>
                <c:pt idx="27">
                  <c:v>1947</c:v>
                </c:pt>
                <c:pt idx="28">
                  <c:v>1948</c:v>
                </c:pt>
                <c:pt idx="29">
                  <c:v>1949</c:v>
                </c:pt>
                <c:pt idx="30">
                  <c:v>1950</c:v>
                </c:pt>
                <c:pt idx="31">
                  <c:v>1951</c:v>
                </c:pt>
                <c:pt idx="32">
                  <c:v>1952</c:v>
                </c:pt>
                <c:pt idx="33">
                  <c:v>1953</c:v>
                </c:pt>
                <c:pt idx="34">
                  <c:v>1954</c:v>
                </c:pt>
                <c:pt idx="35">
                  <c:v>1955</c:v>
                </c:pt>
                <c:pt idx="36">
                  <c:v>1956</c:v>
                </c:pt>
                <c:pt idx="37">
                  <c:v>1957</c:v>
                </c:pt>
                <c:pt idx="38">
                  <c:v>1958</c:v>
                </c:pt>
                <c:pt idx="39">
                  <c:v>1959</c:v>
                </c:pt>
                <c:pt idx="40">
                  <c:v>1960</c:v>
                </c:pt>
                <c:pt idx="41">
                  <c:v>1961</c:v>
                </c:pt>
                <c:pt idx="42">
                  <c:v>1962</c:v>
                </c:pt>
                <c:pt idx="43">
                  <c:v>1963</c:v>
                </c:pt>
                <c:pt idx="44">
                  <c:v>1964</c:v>
                </c:pt>
                <c:pt idx="45">
                  <c:v>1965</c:v>
                </c:pt>
                <c:pt idx="46">
                  <c:v>1966</c:v>
                </c:pt>
                <c:pt idx="47">
                  <c:v>1967</c:v>
                </c:pt>
                <c:pt idx="48">
                  <c:v>1968</c:v>
                </c:pt>
                <c:pt idx="49">
                  <c:v>1969</c:v>
                </c:pt>
                <c:pt idx="50">
                  <c:v>1970</c:v>
                </c:pt>
                <c:pt idx="51">
                  <c:v>1971</c:v>
                </c:pt>
                <c:pt idx="52">
                  <c:v>1972</c:v>
                </c:pt>
                <c:pt idx="53">
                  <c:v>1973</c:v>
                </c:pt>
                <c:pt idx="54">
                  <c:v>1974</c:v>
                </c:pt>
                <c:pt idx="55">
                  <c:v>1975</c:v>
                </c:pt>
                <c:pt idx="56">
                  <c:v>1976</c:v>
                </c:pt>
                <c:pt idx="57">
                  <c:v>1977</c:v>
                </c:pt>
                <c:pt idx="58">
                  <c:v>1978</c:v>
                </c:pt>
                <c:pt idx="59">
                  <c:v>1979</c:v>
                </c:pt>
                <c:pt idx="60">
                  <c:v>1980</c:v>
                </c:pt>
                <c:pt idx="61">
                  <c:v>1981</c:v>
                </c:pt>
                <c:pt idx="62">
                  <c:v>1982</c:v>
                </c:pt>
                <c:pt idx="63">
                  <c:v>1983</c:v>
                </c:pt>
                <c:pt idx="64">
                  <c:v>1984</c:v>
                </c:pt>
                <c:pt idx="65">
                  <c:v>1985</c:v>
                </c:pt>
                <c:pt idx="66">
                  <c:v>1986</c:v>
                </c:pt>
                <c:pt idx="67">
                  <c:v>1987</c:v>
                </c:pt>
                <c:pt idx="68">
                  <c:v>1988</c:v>
                </c:pt>
                <c:pt idx="69">
                  <c:v>1989</c:v>
                </c:pt>
                <c:pt idx="70">
                  <c:v>1990</c:v>
                </c:pt>
                <c:pt idx="71">
                  <c:v>1991</c:v>
                </c:pt>
                <c:pt idx="72">
                  <c:v>1992</c:v>
                </c:pt>
                <c:pt idx="73">
                  <c:v>1993</c:v>
                </c:pt>
                <c:pt idx="74">
                  <c:v>1994</c:v>
                </c:pt>
                <c:pt idx="75">
                  <c:v>1995</c:v>
                </c:pt>
                <c:pt idx="76">
                  <c:v>1996</c:v>
                </c:pt>
                <c:pt idx="77">
                  <c:v>1997</c:v>
                </c:pt>
                <c:pt idx="78">
                  <c:v>1998</c:v>
                </c:pt>
                <c:pt idx="79">
                  <c:v>1999</c:v>
                </c:pt>
                <c:pt idx="80">
                  <c:v>2000</c:v>
                </c:pt>
                <c:pt idx="81">
                  <c:v>2001</c:v>
                </c:pt>
                <c:pt idx="82">
                  <c:v>2002</c:v>
                </c:pt>
                <c:pt idx="83">
                  <c:v>2003</c:v>
                </c:pt>
                <c:pt idx="84">
                  <c:v>2004</c:v>
                </c:pt>
                <c:pt idx="85">
                  <c:v>2005</c:v>
                </c:pt>
                <c:pt idx="86">
                  <c:v>2006</c:v>
                </c:pt>
                <c:pt idx="87">
                  <c:v>2007</c:v>
                </c:pt>
                <c:pt idx="88">
                  <c:v>2008</c:v>
                </c:pt>
                <c:pt idx="89">
                  <c:v>2009</c:v>
                </c:pt>
                <c:pt idx="90">
                  <c:v>2010</c:v>
                </c:pt>
                <c:pt idx="91">
                  <c:v>2011</c:v>
                </c:pt>
                <c:pt idx="92">
                  <c:v>2012</c:v>
                </c:pt>
                <c:pt idx="93">
                  <c:v>2013</c:v>
                </c:pt>
                <c:pt idx="94">
                  <c:v>2014</c:v>
                </c:pt>
                <c:pt idx="95">
                  <c:v>2015</c:v>
                </c:pt>
                <c:pt idx="96">
                  <c:v>2016</c:v>
                </c:pt>
                <c:pt idx="97">
                  <c:v>2017</c:v>
                </c:pt>
                <c:pt idx="98">
                  <c:v>2018</c:v>
                </c:pt>
                <c:pt idx="99">
                  <c:v>2019</c:v>
                </c:pt>
                <c:pt idx="100">
                  <c:v>2020</c:v>
                </c:pt>
              </c:numCache>
            </c:numRef>
          </c:cat>
          <c:val>
            <c:numRef>
              <c:f>Feuil2!$I$2:$I$103</c:f>
              <c:numCache>
                <c:formatCode>0.00</c:formatCode>
                <c:ptCount val="102"/>
                <c:pt idx="0">
                  <c:v>3.0875609343185317</c:v>
                </c:pt>
                <c:pt idx="1">
                  <c:v>5.8309014251209588</c:v>
                </c:pt>
                <c:pt idx="2">
                  <c:v>4.3421989456595549</c:v>
                </c:pt>
                <c:pt idx="3">
                  <c:v>5.4553778218150306</c:v>
                </c:pt>
                <c:pt idx="4">
                  <c:v>5.7109158943320244</c:v>
                </c:pt>
                <c:pt idx="5">
                  <c:v>5.5370582645636475</c:v>
                </c:pt>
                <c:pt idx="6">
                  <c:v>6.5427543048872039</c:v>
                </c:pt>
                <c:pt idx="7">
                  <c:v>5.8868088620711214</c:v>
                </c:pt>
                <c:pt idx="8">
                  <c:v>6.2728591525783086</c:v>
                </c:pt>
                <c:pt idx="9">
                  <c:v>5.5957865160722351</c:v>
                </c:pt>
                <c:pt idx="10">
                  <c:v>6.4138437023602091</c:v>
                </c:pt>
                <c:pt idx="11">
                  <c:v>5.4045283035081209</c:v>
                </c:pt>
                <c:pt idx="12">
                  <c:v>4.8958079815649374</c:v>
                </c:pt>
                <c:pt idx="13">
                  <c:v>5.4888197996067944</c:v>
                </c:pt>
                <c:pt idx="14">
                  <c:v>5.1740486251609052</c:v>
                </c:pt>
                <c:pt idx="15">
                  <c:v>4.7084939757826136</c:v>
                </c:pt>
                <c:pt idx="16">
                  <c:v>4.4807387610176521</c:v>
                </c:pt>
                <c:pt idx="17">
                  <c:v>5.3788379251268479</c:v>
                </c:pt>
                <c:pt idx="18">
                  <c:v>5.8242195140432456</c:v>
                </c:pt>
                <c:pt idx="19">
                  <c:v>5.5367310622761181</c:v>
                </c:pt>
                <c:pt idx="20">
                  <c:v>3.9046364035285959</c:v>
                </c:pt>
                <c:pt idx="21">
                  <c:v>2.850366898246687</c:v>
                </c:pt>
                <c:pt idx="22">
                  <c:v>4.0687629812275414</c:v>
                </c:pt>
                <c:pt idx="23">
                  <c:v>4.2520225793852919</c:v>
                </c:pt>
                <c:pt idx="24">
                  <c:v>2.1895871104899953</c:v>
                </c:pt>
                <c:pt idx="25">
                  <c:v>3.481746462389673</c:v>
                </c:pt>
                <c:pt idx="26">
                  <c:v>3.2162564534362406</c:v>
                </c:pt>
                <c:pt idx="27">
                  <c:v>5.2069188043029193</c:v>
                </c:pt>
                <c:pt idx="28">
                  <c:v>3.6600878356710962</c:v>
                </c:pt>
                <c:pt idx="29">
                  <c:v>6.2628410089024529</c:v>
                </c:pt>
                <c:pt idx="30">
                  <c:v>5.4477338525404928</c:v>
                </c:pt>
                <c:pt idx="31">
                  <c:v>5.4905953163240264</c:v>
                </c:pt>
                <c:pt idx="32">
                  <c:v>6.3005558676793942</c:v>
                </c:pt>
                <c:pt idx="33">
                  <c:v>6.1523022458450605</c:v>
                </c:pt>
                <c:pt idx="34">
                  <c:v>6.8571630107203871</c:v>
                </c:pt>
                <c:pt idx="35">
                  <c:v>8.1182675351834739</c:v>
                </c:pt>
                <c:pt idx="36">
                  <c:v>8.023677610039309</c:v>
                </c:pt>
                <c:pt idx="37">
                  <c:v>8.5190343734559928</c:v>
                </c:pt>
                <c:pt idx="38">
                  <c:v>9.4141581864916368</c:v>
                </c:pt>
                <c:pt idx="39">
                  <c:v>9.950593983670732</c:v>
                </c:pt>
                <c:pt idx="40">
                  <c:v>9.1706430560169956</c:v>
                </c:pt>
                <c:pt idx="41">
                  <c:v>11.27489209332049</c:v>
                </c:pt>
                <c:pt idx="42">
                  <c:v>12.810866552736574</c:v>
                </c:pt>
                <c:pt idx="43">
                  <c:v>12.573368288917898</c:v>
                </c:pt>
                <c:pt idx="44">
                  <c:v>14.046483755363502</c:v>
                </c:pt>
                <c:pt idx="45">
                  <c:v>13.943237677475679</c:v>
                </c:pt>
                <c:pt idx="46">
                  <c:v>14.306399506378849</c:v>
                </c:pt>
                <c:pt idx="47">
                  <c:v>15.735097552074016</c:v>
                </c:pt>
                <c:pt idx="48">
                  <c:v>17.369526902113741</c:v>
                </c:pt>
                <c:pt idx="49">
                  <c:v>18.609109589626595</c:v>
                </c:pt>
                <c:pt idx="50">
                  <c:v>20.149648305483865</c:v>
                </c:pt>
                <c:pt idx="51">
                  <c:v>21.48677732796553</c:v>
                </c:pt>
                <c:pt idx="52">
                  <c:v>23.217408731029842</c:v>
                </c:pt>
                <c:pt idx="53">
                  <c:v>24.458262120179029</c:v>
                </c:pt>
                <c:pt idx="54">
                  <c:v>26.231661942274677</c:v>
                </c:pt>
                <c:pt idx="55">
                  <c:v>20.240326176423984</c:v>
                </c:pt>
                <c:pt idx="56">
                  <c:v>21.944184706593013</c:v>
                </c:pt>
                <c:pt idx="57">
                  <c:v>20.703469561877537</c:v>
                </c:pt>
                <c:pt idx="58">
                  <c:v>20.79746177708315</c:v>
                </c:pt>
                <c:pt idx="59">
                  <c:v>22.559564731630921</c:v>
                </c:pt>
                <c:pt idx="60">
                  <c:v>22.297857182830548</c:v>
                </c:pt>
                <c:pt idx="61">
                  <c:v>20.521290315729775</c:v>
                </c:pt>
                <c:pt idx="62">
                  <c:v>18.751171294939887</c:v>
                </c:pt>
                <c:pt idx="63">
                  <c:v>18.506955194395186</c:v>
                </c:pt>
                <c:pt idx="64">
                  <c:v>18.066252672991553</c:v>
                </c:pt>
                <c:pt idx="65">
                  <c:v>16.854357731817593</c:v>
                </c:pt>
                <c:pt idx="66">
                  <c:v>16.235814425453587</c:v>
                </c:pt>
                <c:pt idx="67">
                  <c:v>14.21046531256591</c:v>
                </c:pt>
                <c:pt idx="68">
                  <c:v>13.829429457471413</c:v>
                </c:pt>
                <c:pt idx="69">
                  <c:v>15.887207576276277</c:v>
                </c:pt>
                <c:pt idx="70">
                  <c:v>16.54087698322159</c:v>
                </c:pt>
                <c:pt idx="71">
                  <c:v>13.394948750080252</c:v>
                </c:pt>
                <c:pt idx="72">
                  <c:v>11.406835370094214</c:v>
                </c:pt>
                <c:pt idx="73">
                  <c:v>8.731860950578568</c:v>
                </c:pt>
                <c:pt idx="74">
                  <c:v>8.7826663319234939</c:v>
                </c:pt>
                <c:pt idx="75">
                  <c:v>9.4138493386019402</c:v>
                </c:pt>
                <c:pt idx="76">
                  <c:v>8.9889397428744537</c:v>
                </c:pt>
                <c:pt idx="77">
                  <c:v>8.7316212437694301</c:v>
                </c:pt>
                <c:pt idx="78">
                  <c:v>7.8849784832777905</c:v>
                </c:pt>
                <c:pt idx="79">
                  <c:v>7.4743751926637643</c:v>
                </c:pt>
                <c:pt idx="80">
                  <c:v>6.8936539490091411</c:v>
                </c:pt>
                <c:pt idx="81">
                  <c:v>5.3187479664370576</c:v>
                </c:pt>
                <c:pt idx="82">
                  <c:v>3.6758246295950991</c:v>
                </c:pt>
                <c:pt idx="83">
                  <c:v>6.062821716029549</c:v>
                </c:pt>
                <c:pt idx="84">
                  <c:v>2.532938448583768</c:v>
                </c:pt>
                <c:pt idx="85">
                  <c:v>3.3006479975413159</c:v>
                </c:pt>
                <c:pt idx="86">
                  <c:v>2.0792337788263811</c:v>
                </c:pt>
                <c:pt idx="87">
                  <c:v>1.1753893202480117</c:v>
                </c:pt>
                <c:pt idx="88">
                  <c:v>1.2171701771938044</c:v>
                </c:pt>
                <c:pt idx="89">
                  <c:v>-3.6614149941784193</c:v>
                </c:pt>
                <c:pt idx="90">
                  <c:v>-1.1155548197958713</c:v>
                </c:pt>
                <c:pt idx="91">
                  <c:v>-0.626448746572557</c:v>
                </c:pt>
                <c:pt idx="92">
                  <c:v>-1.0575324642671684</c:v>
                </c:pt>
                <c:pt idx="93">
                  <c:v>-0.2641188499969313</c:v>
                </c:pt>
                <c:pt idx="94">
                  <c:v>-1.1621679567883638</c:v>
                </c:pt>
                <c:pt idx="95">
                  <c:v>-1.3041186949496826</c:v>
                </c:pt>
                <c:pt idx="96">
                  <c:v>-0.18150762945866372</c:v>
                </c:pt>
                <c:pt idx="97">
                  <c:v>-3.1296943435070932</c:v>
                </c:pt>
                <c:pt idx="98">
                  <c:v>-0.90475685620360136</c:v>
                </c:pt>
                <c:pt idx="99">
                  <c:v>-0.89614245104457535</c:v>
                </c:pt>
                <c:pt idx="100">
                  <c:v>0.10808634692411079</c:v>
                </c:pt>
                <c:pt idx="101">
                  <c:v>2.8709505699287021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F3B-4ECC-8B1A-A6B8951908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55995712"/>
        <c:axId val="955982400"/>
      </c:lineChart>
      <c:catAx>
        <c:axId val="818968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fr-FR"/>
          </a:p>
        </c:txPr>
        <c:crossAx val="818960352"/>
        <c:crosses val="autoZero"/>
        <c:auto val="1"/>
        <c:lblAlgn val="ctr"/>
        <c:lblOffset val="100"/>
        <c:noMultiLvlLbl val="0"/>
      </c:catAx>
      <c:valAx>
        <c:axId val="818960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fr-FR" sz="12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Items (kg P/ha</a:t>
                </a:r>
                <a:r>
                  <a:rPr lang="fr-FR" sz="1200" b="1" baseline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1200" b="1" baseline="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UAA</a:t>
                </a:r>
                <a:r>
                  <a:rPr lang="fr-FR" sz="1200" b="1" baseline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fr-FR" sz="1200" b="1" baseline="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year</a:t>
                </a:r>
                <a:r>
                  <a:rPr lang="fr-FR" sz="1200" b="1" baseline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fr-FR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1.0075566750629723E-2"/>
              <c:y val="0.236097425895157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fr-FR"/>
            </a:p>
          </c:txPr>
        </c:title>
        <c:numFmt formatCode="0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fr-FR"/>
          </a:p>
        </c:txPr>
        <c:crossAx val="818968672"/>
        <c:crosses val="autoZero"/>
        <c:crossBetween val="between"/>
      </c:valAx>
      <c:valAx>
        <c:axId val="955982400"/>
        <c:scaling>
          <c:orientation val="minMax"/>
        </c:scaling>
        <c:delete val="0"/>
        <c:axPos val="r"/>
        <c:title>
          <c:tx>
            <c:rich>
              <a:bodyPr rot="5400000" spcFirstLastPara="1" vertOverflow="ellipsis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fr-FR" sz="1200" b="1" i="0" baseline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Surplus (kg P/ha </a:t>
                </a:r>
                <a:r>
                  <a:rPr lang="fr-FR" sz="1200" b="1" i="0" baseline="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UAA</a:t>
                </a:r>
                <a:r>
                  <a:rPr lang="fr-FR" sz="1200" b="1" i="0" baseline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fr-FR" sz="1200" b="1" i="0" baseline="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year</a:t>
                </a:r>
                <a:r>
                  <a:rPr lang="fr-FR" sz="1200" b="1" i="0" baseline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fr-FR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96196473551637296"/>
              <c:y val="0.225615593922319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5400000" spcFirstLastPara="1" vertOverflow="ellipsis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fr-FR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fr-FR"/>
          </a:p>
        </c:txPr>
        <c:crossAx val="955995712"/>
        <c:crosses val="max"/>
        <c:crossBetween val="between"/>
      </c:valAx>
      <c:catAx>
        <c:axId val="9559957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55982400"/>
        <c:crosses val="autoZero"/>
        <c:auto val="1"/>
        <c:lblAlgn val="ctr"/>
        <c:lblOffset val="100"/>
        <c:noMultiLvlLbl val="0"/>
      </c:catAx>
      <c:spPr>
        <a:noFill/>
        <a:ln w="15875">
          <a:solidFill>
            <a:schemeClr val="tx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EA30F9-4115-49D5-A9C5-BD55C9ED27B0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fr-FR"/>
        </a:p>
      </dgm:t>
    </dgm:pt>
    <dgm:pt modelId="{12B7A850-341C-43C1-9C03-FE6DC2A25295}">
      <dgm:prSet phldrT="[Texte]" custT="1"/>
      <dgm:spPr/>
      <dgm:t>
        <a:bodyPr/>
        <a:lstStyle/>
        <a:p>
          <a:r>
            <a:rPr lang="en-US" sz="1600" dirty="0"/>
            <a:t>Assess their impacts on food security and the environment, along with a comprehensive cost/benefit analysis</a:t>
          </a:r>
          <a:endParaRPr lang="fr-FR" sz="1600" dirty="0"/>
        </a:p>
      </dgm:t>
    </dgm:pt>
    <dgm:pt modelId="{2B083F4A-1EB1-4642-9207-FAEFA6DFC7C9}" type="parTrans" cxnId="{0063C550-3230-4C16-9434-091A27D1AD72}">
      <dgm:prSet/>
      <dgm:spPr/>
      <dgm:t>
        <a:bodyPr/>
        <a:lstStyle/>
        <a:p>
          <a:endParaRPr lang="fr-FR" sz="2000"/>
        </a:p>
      </dgm:t>
    </dgm:pt>
    <dgm:pt modelId="{533FDD45-5F6A-4356-8BB6-82150B8E5E19}" type="sibTrans" cxnId="{0063C550-3230-4C16-9434-091A27D1AD72}">
      <dgm:prSet/>
      <dgm:spPr/>
      <dgm:t>
        <a:bodyPr/>
        <a:lstStyle/>
        <a:p>
          <a:endParaRPr lang="fr-FR" sz="2000"/>
        </a:p>
      </dgm:t>
    </dgm:pt>
    <dgm:pt modelId="{E625DE14-2A8C-48F7-9D3E-D1E82FEC03B0}">
      <dgm:prSet phldrT="[Texte]" custT="1"/>
      <dgm:spPr/>
      <dgm:t>
        <a:bodyPr/>
        <a:lstStyle/>
        <a:p>
          <a:r>
            <a:rPr lang="en-US" sz="1600" dirty="0"/>
            <a:t>Develop methodologies for assessing LMMs at the European and/or French levels</a:t>
          </a:r>
          <a:endParaRPr lang="fr-FR" sz="1600" dirty="0"/>
        </a:p>
      </dgm:t>
    </dgm:pt>
    <dgm:pt modelId="{93EDBD02-3141-40FB-9D85-40554F9E5788}" type="sibTrans" cxnId="{DB12C9B6-F16F-4CF5-B1F0-9FBC2BCB4C8E}">
      <dgm:prSet/>
      <dgm:spPr/>
      <dgm:t>
        <a:bodyPr/>
        <a:lstStyle/>
        <a:p>
          <a:endParaRPr lang="fr-FR" sz="2000"/>
        </a:p>
      </dgm:t>
    </dgm:pt>
    <dgm:pt modelId="{974916F3-1390-4A47-B0F5-11F807E55678}" type="parTrans" cxnId="{DB12C9B6-F16F-4CF5-B1F0-9FBC2BCB4C8E}">
      <dgm:prSet/>
      <dgm:spPr/>
      <dgm:t>
        <a:bodyPr/>
        <a:lstStyle/>
        <a:p>
          <a:endParaRPr lang="fr-FR" sz="2000"/>
        </a:p>
      </dgm:t>
    </dgm:pt>
    <dgm:pt modelId="{85460821-7B69-4F42-8957-2FCAD8F9BACF}">
      <dgm:prSet phldrT="[Texte]" custT="1"/>
      <dgm:spPr/>
      <dgm:t>
        <a:bodyPr/>
        <a:lstStyle/>
        <a:p>
          <a:r>
            <a:rPr lang="en-US" sz="1600" dirty="0"/>
            <a:t>Define agronomic scenarios for implementing a </a:t>
          </a:r>
          <a:r>
            <a:rPr lang="fr-FR" sz="1600" dirty="0"/>
            <a:t>range</a:t>
          </a:r>
          <a:r>
            <a:rPr lang="en-US" sz="1600" dirty="0"/>
            <a:t> of LMMs in the coming decades</a:t>
          </a:r>
          <a:endParaRPr lang="fr-FR" sz="1600" dirty="0"/>
        </a:p>
      </dgm:t>
    </dgm:pt>
    <dgm:pt modelId="{5381A479-33CD-4EE9-9CF1-C07876F03F88}" type="sibTrans" cxnId="{EDCCBAAA-6AEC-4D14-818D-BE0F3AE42C1C}">
      <dgm:prSet/>
      <dgm:spPr/>
      <dgm:t>
        <a:bodyPr/>
        <a:lstStyle/>
        <a:p>
          <a:endParaRPr lang="fr-FR" sz="2000"/>
        </a:p>
      </dgm:t>
    </dgm:pt>
    <dgm:pt modelId="{C875B993-59FC-4F40-BDBA-4D24F0D7D2F3}" type="parTrans" cxnId="{EDCCBAAA-6AEC-4D14-818D-BE0F3AE42C1C}">
      <dgm:prSet/>
      <dgm:spPr/>
      <dgm:t>
        <a:bodyPr/>
        <a:lstStyle/>
        <a:p>
          <a:endParaRPr lang="fr-FR" sz="2000"/>
        </a:p>
      </dgm:t>
    </dgm:pt>
    <dgm:pt modelId="{4519BFB5-3D48-4B92-ADE1-80973FE86626}" type="asst">
      <dgm:prSet phldrT="[Texte]" custT="1"/>
      <dgm:spPr/>
      <dgm:t>
        <a:bodyPr/>
        <a:lstStyle/>
        <a:p>
          <a:r>
            <a:rPr lang="en-US" sz="1600" b="1" dirty="0">
              <a:solidFill>
                <a:srgbClr val="00B050"/>
              </a:solidFill>
            </a:rPr>
            <a:t>Integrating Land‐based Mitigation Measures (LMMs) for agriculture in Europe and assessing their impacts on food security and the environment</a:t>
          </a:r>
          <a:endParaRPr lang="fr-FR" sz="1600" dirty="0">
            <a:solidFill>
              <a:srgbClr val="00B050"/>
            </a:solidFill>
          </a:endParaRPr>
        </a:p>
      </dgm:t>
    </dgm:pt>
    <dgm:pt modelId="{E993829E-3723-4197-BA36-FB965CDC28F3}" type="sibTrans" cxnId="{257CB877-2D2F-46F7-8EAE-AFE6A794F7F9}">
      <dgm:prSet/>
      <dgm:spPr/>
      <dgm:t>
        <a:bodyPr/>
        <a:lstStyle/>
        <a:p>
          <a:endParaRPr lang="fr-FR" sz="2000"/>
        </a:p>
      </dgm:t>
    </dgm:pt>
    <dgm:pt modelId="{9CF47D9F-5271-47FA-8BD4-8EDD6621AA8E}" type="parTrans" cxnId="{257CB877-2D2F-46F7-8EAE-AFE6A794F7F9}">
      <dgm:prSet/>
      <dgm:spPr/>
      <dgm:t>
        <a:bodyPr/>
        <a:lstStyle/>
        <a:p>
          <a:endParaRPr lang="fr-FR" sz="2000"/>
        </a:p>
      </dgm:t>
    </dgm:pt>
    <dgm:pt modelId="{82285EA9-C2F6-45D4-A03B-C98D88A5AE53}" type="pres">
      <dgm:prSet presAssocID="{E5EA30F9-4115-49D5-A9C5-BD55C9ED27B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48206B7-5C82-4577-8139-A026E2D9CEEE}" type="pres">
      <dgm:prSet presAssocID="{4519BFB5-3D48-4B92-ADE1-80973FE86626}" presName="hierRoot1" presStyleCnt="0">
        <dgm:presLayoutVars>
          <dgm:hierBranch val="init"/>
        </dgm:presLayoutVars>
      </dgm:prSet>
      <dgm:spPr/>
    </dgm:pt>
    <dgm:pt modelId="{3E6C189E-1AC2-4952-92C5-D6D7FDC53331}" type="pres">
      <dgm:prSet presAssocID="{4519BFB5-3D48-4B92-ADE1-80973FE86626}" presName="rootComposite1" presStyleCnt="0"/>
      <dgm:spPr/>
    </dgm:pt>
    <dgm:pt modelId="{09198AAA-8CA9-41FE-BB11-AB72A9A0D66F}" type="pres">
      <dgm:prSet presAssocID="{4519BFB5-3D48-4B92-ADE1-80973FE86626}" presName="rootText1" presStyleLbl="node0" presStyleIdx="0" presStyleCnt="1" custScaleX="291569">
        <dgm:presLayoutVars>
          <dgm:chPref val="3"/>
        </dgm:presLayoutVars>
      </dgm:prSet>
      <dgm:spPr/>
    </dgm:pt>
    <dgm:pt modelId="{A87521AE-3A12-4901-952F-E70B0E44F9FC}" type="pres">
      <dgm:prSet presAssocID="{4519BFB5-3D48-4B92-ADE1-80973FE86626}" presName="rootConnector1" presStyleLbl="asst0" presStyleIdx="0" presStyleCnt="0"/>
      <dgm:spPr/>
    </dgm:pt>
    <dgm:pt modelId="{37C5A969-330F-45EE-8900-5CCB27A5B121}" type="pres">
      <dgm:prSet presAssocID="{4519BFB5-3D48-4B92-ADE1-80973FE86626}" presName="hierChild2" presStyleCnt="0"/>
      <dgm:spPr/>
    </dgm:pt>
    <dgm:pt modelId="{B9959687-0839-456C-9566-B4A792EE5450}" type="pres">
      <dgm:prSet presAssocID="{C875B993-59FC-4F40-BDBA-4D24F0D7D2F3}" presName="Name37" presStyleLbl="parChTrans1D2" presStyleIdx="0" presStyleCnt="3"/>
      <dgm:spPr/>
    </dgm:pt>
    <dgm:pt modelId="{09DD64E2-3164-460A-A8AA-02F516B695DB}" type="pres">
      <dgm:prSet presAssocID="{85460821-7B69-4F42-8957-2FCAD8F9BACF}" presName="hierRoot2" presStyleCnt="0">
        <dgm:presLayoutVars>
          <dgm:hierBranch val="init"/>
        </dgm:presLayoutVars>
      </dgm:prSet>
      <dgm:spPr/>
    </dgm:pt>
    <dgm:pt modelId="{2D7DDC69-10B6-4B57-9F92-4B3D0F58A74C}" type="pres">
      <dgm:prSet presAssocID="{85460821-7B69-4F42-8957-2FCAD8F9BACF}" presName="rootComposite" presStyleCnt="0"/>
      <dgm:spPr/>
    </dgm:pt>
    <dgm:pt modelId="{5B1F9C31-2978-415A-A111-37E3D18BCCB3}" type="pres">
      <dgm:prSet presAssocID="{85460821-7B69-4F42-8957-2FCAD8F9BACF}" presName="rootText" presStyleLbl="node2" presStyleIdx="0" presStyleCnt="3">
        <dgm:presLayoutVars>
          <dgm:chPref val="3"/>
        </dgm:presLayoutVars>
      </dgm:prSet>
      <dgm:spPr/>
    </dgm:pt>
    <dgm:pt modelId="{24513BA6-239C-4396-910F-05FDB4BEF096}" type="pres">
      <dgm:prSet presAssocID="{85460821-7B69-4F42-8957-2FCAD8F9BACF}" presName="rootConnector" presStyleLbl="node2" presStyleIdx="0" presStyleCnt="3"/>
      <dgm:spPr/>
    </dgm:pt>
    <dgm:pt modelId="{CF4B2B75-961E-47A3-A767-64F6977AB4BC}" type="pres">
      <dgm:prSet presAssocID="{85460821-7B69-4F42-8957-2FCAD8F9BACF}" presName="hierChild4" presStyleCnt="0"/>
      <dgm:spPr/>
    </dgm:pt>
    <dgm:pt modelId="{237FA36A-BE64-4491-BDEF-0E3A7739FB33}" type="pres">
      <dgm:prSet presAssocID="{85460821-7B69-4F42-8957-2FCAD8F9BACF}" presName="hierChild5" presStyleCnt="0"/>
      <dgm:spPr/>
    </dgm:pt>
    <dgm:pt modelId="{E806503B-3225-4436-912B-99F138971AB4}" type="pres">
      <dgm:prSet presAssocID="{974916F3-1390-4A47-B0F5-11F807E55678}" presName="Name37" presStyleLbl="parChTrans1D2" presStyleIdx="1" presStyleCnt="3"/>
      <dgm:spPr/>
    </dgm:pt>
    <dgm:pt modelId="{611826D6-B103-4B8B-A06D-6134661F66D8}" type="pres">
      <dgm:prSet presAssocID="{E625DE14-2A8C-48F7-9D3E-D1E82FEC03B0}" presName="hierRoot2" presStyleCnt="0">
        <dgm:presLayoutVars>
          <dgm:hierBranch val="init"/>
        </dgm:presLayoutVars>
      </dgm:prSet>
      <dgm:spPr/>
    </dgm:pt>
    <dgm:pt modelId="{98E8ACF4-339F-45EF-9421-DEAE11BC0782}" type="pres">
      <dgm:prSet presAssocID="{E625DE14-2A8C-48F7-9D3E-D1E82FEC03B0}" presName="rootComposite" presStyleCnt="0"/>
      <dgm:spPr/>
    </dgm:pt>
    <dgm:pt modelId="{0C8839EE-1FC7-4C17-A97E-ABEECB60D38B}" type="pres">
      <dgm:prSet presAssocID="{E625DE14-2A8C-48F7-9D3E-D1E82FEC03B0}" presName="rootText" presStyleLbl="node2" presStyleIdx="1" presStyleCnt="3">
        <dgm:presLayoutVars>
          <dgm:chPref val="3"/>
        </dgm:presLayoutVars>
      </dgm:prSet>
      <dgm:spPr/>
    </dgm:pt>
    <dgm:pt modelId="{AC6CB6D9-7947-4AA2-B959-64C7568E79AC}" type="pres">
      <dgm:prSet presAssocID="{E625DE14-2A8C-48F7-9D3E-D1E82FEC03B0}" presName="rootConnector" presStyleLbl="node2" presStyleIdx="1" presStyleCnt="3"/>
      <dgm:spPr/>
    </dgm:pt>
    <dgm:pt modelId="{19C84CBB-BA56-4ACA-9E59-63D82CE766D0}" type="pres">
      <dgm:prSet presAssocID="{E625DE14-2A8C-48F7-9D3E-D1E82FEC03B0}" presName="hierChild4" presStyleCnt="0"/>
      <dgm:spPr/>
    </dgm:pt>
    <dgm:pt modelId="{2AF20A28-E995-4CA6-B90D-4DF077B9FD68}" type="pres">
      <dgm:prSet presAssocID="{E625DE14-2A8C-48F7-9D3E-D1E82FEC03B0}" presName="hierChild5" presStyleCnt="0"/>
      <dgm:spPr/>
    </dgm:pt>
    <dgm:pt modelId="{BC58605B-4150-4B6A-83B8-ED9F869CB514}" type="pres">
      <dgm:prSet presAssocID="{2B083F4A-1EB1-4642-9207-FAEFA6DFC7C9}" presName="Name37" presStyleLbl="parChTrans1D2" presStyleIdx="2" presStyleCnt="3"/>
      <dgm:spPr/>
    </dgm:pt>
    <dgm:pt modelId="{636C7769-6DBD-4874-B633-36324CF19A2B}" type="pres">
      <dgm:prSet presAssocID="{12B7A850-341C-43C1-9C03-FE6DC2A25295}" presName="hierRoot2" presStyleCnt="0">
        <dgm:presLayoutVars>
          <dgm:hierBranch val="init"/>
        </dgm:presLayoutVars>
      </dgm:prSet>
      <dgm:spPr/>
    </dgm:pt>
    <dgm:pt modelId="{2764A12E-8925-457B-B622-D28CF7267FFA}" type="pres">
      <dgm:prSet presAssocID="{12B7A850-341C-43C1-9C03-FE6DC2A25295}" presName="rootComposite" presStyleCnt="0"/>
      <dgm:spPr/>
    </dgm:pt>
    <dgm:pt modelId="{23C4E54C-567E-4B93-BD94-BC82AD089C0F}" type="pres">
      <dgm:prSet presAssocID="{12B7A850-341C-43C1-9C03-FE6DC2A25295}" presName="rootText" presStyleLbl="node2" presStyleIdx="2" presStyleCnt="3">
        <dgm:presLayoutVars>
          <dgm:chPref val="3"/>
        </dgm:presLayoutVars>
      </dgm:prSet>
      <dgm:spPr/>
    </dgm:pt>
    <dgm:pt modelId="{9459B947-958C-4FFB-AD8A-4765475230D2}" type="pres">
      <dgm:prSet presAssocID="{12B7A850-341C-43C1-9C03-FE6DC2A25295}" presName="rootConnector" presStyleLbl="node2" presStyleIdx="2" presStyleCnt="3"/>
      <dgm:spPr/>
    </dgm:pt>
    <dgm:pt modelId="{BA502BAD-0629-4DE3-B260-96986BA82471}" type="pres">
      <dgm:prSet presAssocID="{12B7A850-341C-43C1-9C03-FE6DC2A25295}" presName="hierChild4" presStyleCnt="0"/>
      <dgm:spPr/>
    </dgm:pt>
    <dgm:pt modelId="{5495CD89-F68A-4F10-B93D-831BD766D404}" type="pres">
      <dgm:prSet presAssocID="{12B7A850-341C-43C1-9C03-FE6DC2A25295}" presName="hierChild5" presStyleCnt="0"/>
      <dgm:spPr/>
    </dgm:pt>
    <dgm:pt modelId="{1D610E3E-1F29-49E6-9A4D-6EADC08AF2D6}" type="pres">
      <dgm:prSet presAssocID="{4519BFB5-3D48-4B92-ADE1-80973FE86626}" presName="hierChild3" presStyleCnt="0"/>
      <dgm:spPr/>
    </dgm:pt>
  </dgm:ptLst>
  <dgm:cxnLst>
    <dgm:cxn modelId="{317CF54E-26C6-4D6F-A4BF-DD5872361C26}" type="presOf" srcId="{974916F3-1390-4A47-B0F5-11F807E55678}" destId="{E806503B-3225-4436-912B-99F138971AB4}" srcOrd="0" destOrd="0" presId="urn:microsoft.com/office/officeart/2005/8/layout/orgChart1"/>
    <dgm:cxn modelId="{0063C550-3230-4C16-9434-091A27D1AD72}" srcId="{4519BFB5-3D48-4B92-ADE1-80973FE86626}" destId="{12B7A850-341C-43C1-9C03-FE6DC2A25295}" srcOrd="2" destOrd="0" parTransId="{2B083F4A-1EB1-4642-9207-FAEFA6DFC7C9}" sibTransId="{533FDD45-5F6A-4356-8BB6-82150B8E5E19}"/>
    <dgm:cxn modelId="{257CB877-2D2F-46F7-8EAE-AFE6A794F7F9}" srcId="{E5EA30F9-4115-49D5-A9C5-BD55C9ED27B0}" destId="{4519BFB5-3D48-4B92-ADE1-80973FE86626}" srcOrd="0" destOrd="0" parTransId="{9CF47D9F-5271-47FA-8BD4-8EDD6621AA8E}" sibTransId="{E993829E-3723-4197-BA36-FB965CDC28F3}"/>
    <dgm:cxn modelId="{2690CB58-D4D8-49CB-9A31-D2B83DD62614}" type="presOf" srcId="{C875B993-59FC-4F40-BDBA-4D24F0D7D2F3}" destId="{B9959687-0839-456C-9566-B4A792EE5450}" srcOrd="0" destOrd="0" presId="urn:microsoft.com/office/officeart/2005/8/layout/orgChart1"/>
    <dgm:cxn modelId="{B137F589-8C28-456F-AED8-943E67450E4E}" type="presOf" srcId="{E625DE14-2A8C-48F7-9D3E-D1E82FEC03B0}" destId="{AC6CB6D9-7947-4AA2-B959-64C7568E79AC}" srcOrd="1" destOrd="0" presId="urn:microsoft.com/office/officeart/2005/8/layout/orgChart1"/>
    <dgm:cxn modelId="{2C5DCFA5-8F37-46C6-AD7E-1971F854574D}" type="presOf" srcId="{4519BFB5-3D48-4B92-ADE1-80973FE86626}" destId="{A87521AE-3A12-4901-952F-E70B0E44F9FC}" srcOrd="1" destOrd="0" presId="urn:microsoft.com/office/officeart/2005/8/layout/orgChart1"/>
    <dgm:cxn modelId="{D5BD36A8-B53C-4094-A041-2E61E9D20219}" type="presOf" srcId="{4519BFB5-3D48-4B92-ADE1-80973FE86626}" destId="{09198AAA-8CA9-41FE-BB11-AB72A9A0D66F}" srcOrd="0" destOrd="0" presId="urn:microsoft.com/office/officeart/2005/8/layout/orgChart1"/>
    <dgm:cxn modelId="{EDCCBAAA-6AEC-4D14-818D-BE0F3AE42C1C}" srcId="{4519BFB5-3D48-4B92-ADE1-80973FE86626}" destId="{85460821-7B69-4F42-8957-2FCAD8F9BACF}" srcOrd="0" destOrd="0" parTransId="{C875B993-59FC-4F40-BDBA-4D24F0D7D2F3}" sibTransId="{5381A479-33CD-4EE9-9CF1-C07876F03F88}"/>
    <dgm:cxn modelId="{B0FE13B1-D7CE-4191-AE03-62720C49C499}" type="presOf" srcId="{E5EA30F9-4115-49D5-A9C5-BD55C9ED27B0}" destId="{82285EA9-C2F6-45D4-A03B-C98D88A5AE53}" srcOrd="0" destOrd="0" presId="urn:microsoft.com/office/officeart/2005/8/layout/orgChart1"/>
    <dgm:cxn modelId="{F49FE9B4-AB23-4A3B-A28B-D5DC29B54DD0}" type="presOf" srcId="{85460821-7B69-4F42-8957-2FCAD8F9BACF}" destId="{5B1F9C31-2978-415A-A111-37E3D18BCCB3}" srcOrd="0" destOrd="0" presId="urn:microsoft.com/office/officeart/2005/8/layout/orgChart1"/>
    <dgm:cxn modelId="{DB12C9B6-F16F-4CF5-B1F0-9FBC2BCB4C8E}" srcId="{4519BFB5-3D48-4B92-ADE1-80973FE86626}" destId="{E625DE14-2A8C-48F7-9D3E-D1E82FEC03B0}" srcOrd="1" destOrd="0" parTransId="{974916F3-1390-4A47-B0F5-11F807E55678}" sibTransId="{93EDBD02-3141-40FB-9D85-40554F9E5788}"/>
    <dgm:cxn modelId="{A18A1FCC-997D-4182-8DD3-7D92993F140D}" type="presOf" srcId="{85460821-7B69-4F42-8957-2FCAD8F9BACF}" destId="{24513BA6-239C-4396-910F-05FDB4BEF096}" srcOrd="1" destOrd="0" presId="urn:microsoft.com/office/officeart/2005/8/layout/orgChart1"/>
    <dgm:cxn modelId="{3816F9D9-3B17-4036-AEAF-DFF2472F355F}" type="presOf" srcId="{2B083F4A-1EB1-4642-9207-FAEFA6DFC7C9}" destId="{BC58605B-4150-4B6A-83B8-ED9F869CB514}" srcOrd="0" destOrd="0" presId="urn:microsoft.com/office/officeart/2005/8/layout/orgChart1"/>
    <dgm:cxn modelId="{51A4A7E3-363F-45AC-ACF1-4EFC4708EFE7}" type="presOf" srcId="{12B7A850-341C-43C1-9C03-FE6DC2A25295}" destId="{23C4E54C-567E-4B93-BD94-BC82AD089C0F}" srcOrd="0" destOrd="0" presId="urn:microsoft.com/office/officeart/2005/8/layout/orgChart1"/>
    <dgm:cxn modelId="{8FA870E5-74DA-4567-8437-D6E829F96089}" type="presOf" srcId="{E625DE14-2A8C-48F7-9D3E-D1E82FEC03B0}" destId="{0C8839EE-1FC7-4C17-A97E-ABEECB60D38B}" srcOrd="0" destOrd="0" presId="urn:microsoft.com/office/officeart/2005/8/layout/orgChart1"/>
    <dgm:cxn modelId="{3D9270FD-802B-4AFD-A3D4-D1C32D3DC73A}" type="presOf" srcId="{12B7A850-341C-43C1-9C03-FE6DC2A25295}" destId="{9459B947-958C-4FFB-AD8A-4765475230D2}" srcOrd="1" destOrd="0" presId="urn:microsoft.com/office/officeart/2005/8/layout/orgChart1"/>
    <dgm:cxn modelId="{BC2EDC8D-BF2A-45B2-A7F0-7E4E5CF3A47E}" type="presParOf" srcId="{82285EA9-C2F6-45D4-A03B-C98D88A5AE53}" destId="{548206B7-5C82-4577-8139-A026E2D9CEEE}" srcOrd="0" destOrd="0" presId="urn:microsoft.com/office/officeart/2005/8/layout/orgChart1"/>
    <dgm:cxn modelId="{18410A53-4A67-4141-B6BE-241DB0166E13}" type="presParOf" srcId="{548206B7-5C82-4577-8139-A026E2D9CEEE}" destId="{3E6C189E-1AC2-4952-92C5-D6D7FDC53331}" srcOrd="0" destOrd="0" presId="urn:microsoft.com/office/officeart/2005/8/layout/orgChart1"/>
    <dgm:cxn modelId="{B00E05FF-27BC-4441-931E-9C3A4259FB54}" type="presParOf" srcId="{3E6C189E-1AC2-4952-92C5-D6D7FDC53331}" destId="{09198AAA-8CA9-41FE-BB11-AB72A9A0D66F}" srcOrd="0" destOrd="0" presId="urn:microsoft.com/office/officeart/2005/8/layout/orgChart1"/>
    <dgm:cxn modelId="{E9303761-3B98-465C-B915-BA67CA61953A}" type="presParOf" srcId="{3E6C189E-1AC2-4952-92C5-D6D7FDC53331}" destId="{A87521AE-3A12-4901-952F-E70B0E44F9FC}" srcOrd="1" destOrd="0" presId="urn:microsoft.com/office/officeart/2005/8/layout/orgChart1"/>
    <dgm:cxn modelId="{2D90BC80-ABDC-4AD3-B40D-34A3C5E3F597}" type="presParOf" srcId="{548206B7-5C82-4577-8139-A026E2D9CEEE}" destId="{37C5A969-330F-45EE-8900-5CCB27A5B121}" srcOrd="1" destOrd="0" presId="urn:microsoft.com/office/officeart/2005/8/layout/orgChart1"/>
    <dgm:cxn modelId="{ADE511A3-BA51-4242-941F-274A1644913B}" type="presParOf" srcId="{37C5A969-330F-45EE-8900-5CCB27A5B121}" destId="{B9959687-0839-456C-9566-B4A792EE5450}" srcOrd="0" destOrd="0" presId="urn:microsoft.com/office/officeart/2005/8/layout/orgChart1"/>
    <dgm:cxn modelId="{1D496999-49DD-48A1-80AD-923A67848DA2}" type="presParOf" srcId="{37C5A969-330F-45EE-8900-5CCB27A5B121}" destId="{09DD64E2-3164-460A-A8AA-02F516B695DB}" srcOrd="1" destOrd="0" presId="urn:microsoft.com/office/officeart/2005/8/layout/orgChart1"/>
    <dgm:cxn modelId="{6D5121D8-C59D-4AA6-B591-D6B618C8F051}" type="presParOf" srcId="{09DD64E2-3164-460A-A8AA-02F516B695DB}" destId="{2D7DDC69-10B6-4B57-9F92-4B3D0F58A74C}" srcOrd="0" destOrd="0" presId="urn:microsoft.com/office/officeart/2005/8/layout/orgChart1"/>
    <dgm:cxn modelId="{58F5AB85-3CA8-4CC6-B42A-933233BC0BCF}" type="presParOf" srcId="{2D7DDC69-10B6-4B57-9F92-4B3D0F58A74C}" destId="{5B1F9C31-2978-415A-A111-37E3D18BCCB3}" srcOrd="0" destOrd="0" presId="urn:microsoft.com/office/officeart/2005/8/layout/orgChart1"/>
    <dgm:cxn modelId="{0E954B97-06E4-44A2-91F9-E935EF9031D3}" type="presParOf" srcId="{2D7DDC69-10B6-4B57-9F92-4B3D0F58A74C}" destId="{24513BA6-239C-4396-910F-05FDB4BEF096}" srcOrd="1" destOrd="0" presId="urn:microsoft.com/office/officeart/2005/8/layout/orgChart1"/>
    <dgm:cxn modelId="{974D0831-88DE-4E36-9B48-529A09A00288}" type="presParOf" srcId="{09DD64E2-3164-460A-A8AA-02F516B695DB}" destId="{CF4B2B75-961E-47A3-A767-64F6977AB4BC}" srcOrd="1" destOrd="0" presId="urn:microsoft.com/office/officeart/2005/8/layout/orgChart1"/>
    <dgm:cxn modelId="{95D55F9B-4C48-46EC-A33F-5A0294175E80}" type="presParOf" srcId="{09DD64E2-3164-460A-A8AA-02F516B695DB}" destId="{237FA36A-BE64-4491-BDEF-0E3A7739FB33}" srcOrd="2" destOrd="0" presId="urn:microsoft.com/office/officeart/2005/8/layout/orgChart1"/>
    <dgm:cxn modelId="{1212C605-2333-4292-81F2-53B83B97EDD3}" type="presParOf" srcId="{37C5A969-330F-45EE-8900-5CCB27A5B121}" destId="{E806503B-3225-4436-912B-99F138971AB4}" srcOrd="2" destOrd="0" presId="urn:microsoft.com/office/officeart/2005/8/layout/orgChart1"/>
    <dgm:cxn modelId="{0281D1D6-6677-45F3-9B4E-EA00F5CC49DB}" type="presParOf" srcId="{37C5A969-330F-45EE-8900-5CCB27A5B121}" destId="{611826D6-B103-4B8B-A06D-6134661F66D8}" srcOrd="3" destOrd="0" presId="urn:microsoft.com/office/officeart/2005/8/layout/orgChart1"/>
    <dgm:cxn modelId="{F38144EF-13CC-46D8-AC2F-804D2A8B2404}" type="presParOf" srcId="{611826D6-B103-4B8B-A06D-6134661F66D8}" destId="{98E8ACF4-339F-45EF-9421-DEAE11BC0782}" srcOrd="0" destOrd="0" presId="urn:microsoft.com/office/officeart/2005/8/layout/orgChart1"/>
    <dgm:cxn modelId="{EE4524EF-4077-473B-BEE8-4C17BA7A7C6A}" type="presParOf" srcId="{98E8ACF4-339F-45EF-9421-DEAE11BC0782}" destId="{0C8839EE-1FC7-4C17-A97E-ABEECB60D38B}" srcOrd="0" destOrd="0" presId="urn:microsoft.com/office/officeart/2005/8/layout/orgChart1"/>
    <dgm:cxn modelId="{8BF7E0D6-F701-421D-AC82-D50D9B4B58D9}" type="presParOf" srcId="{98E8ACF4-339F-45EF-9421-DEAE11BC0782}" destId="{AC6CB6D9-7947-4AA2-B959-64C7568E79AC}" srcOrd="1" destOrd="0" presId="urn:microsoft.com/office/officeart/2005/8/layout/orgChart1"/>
    <dgm:cxn modelId="{E6D308AD-981F-423D-9D4F-0F88AAF97349}" type="presParOf" srcId="{611826D6-B103-4B8B-A06D-6134661F66D8}" destId="{19C84CBB-BA56-4ACA-9E59-63D82CE766D0}" srcOrd="1" destOrd="0" presId="urn:microsoft.com/office/officeart/2005/8/layout/orgChart1"/>
    <dgm:cxn modelId="{69BEA247-9273-4070-85A6-FE5D1B0D1AA4}" type="presParOf" srcId="{611826D6-B103-4B8B-A06D-6134661F66D8}" destId="{2AF20A28-E995-4CA6-B90D-4DF077B9FD68}" srcOrd="2" destOrd="0" presId="urn:microsoft.com/office/officeart/2005/8/layout/orgChart1"/>
    <dgm:cxn modelId="{17305138-43FE-4FE1-8661-3D1BE333C6EF}" type="presParOf" srcId="{37C5A969-330F-45EE-8900-5CCB27A5B121}" destId="{BC58605B-4150-4B6A-83B8-ED9F869CB514}" srcOrd="4" destOrd="0" presId="urn:microsoft.com/office/officeart/2005/8/layout/orgChart1"/>
    <dgm:cxn modelId="{1B7404C6-112D-45FD-813C-BED20F2379BF}" type="presParOf" srcId="{37C5A969-330F-45EE-8900-5CCB27A5B121}" destId="{636C7769-6DBD-4874-B633-36324CF19A2B}" srcOrd="5" destOrd="0" presId="urn:microsoft.com/office/officeart/2005/8/layout/orgChart1"/>
    <dgm:cxn modelId="{5B4A6125-052D-4F77-9D36-93BCF94AB501}" type="presParOf" srcId="{636C7769-6DBD-4874-B633-36324CF19A2B}" destId="{2764A12E-8925-457B-B622-D28CF7267FFA}" srcOrd="0" destOrd="0" presId="urn:microsoft.com/office/officeart/2005/8/layout/orgChart1"/>
    <dgm:cxn modelId="{A3826DA5-8C2F-487C-8AE0-206796D18546}" type="presParOf" srcId="{2764A12E-8925-457B-B622-D28CF7267FFA}" destId="{23C4E54C-567E-4B93-BD94-BC82AD089C0F}" srcOrd="0" destOrd="0" presId="urn:microsoft.com/office/officeart/2005/8/layout/orgChart1"/>
    <dgm:cxn modelId="{B7D294A5-C591-4B03-A856-1BED3FAFF865}" type="presParOf" srcId="{2764A12E-8925-457B-B622-D28CF7267FFA}" destId="{9459B947-958C-4FFB-AD8A-4765475230D2}" srcOrd="1" destOrd="0" presId="urn:microsoft.com/office/officeart/2005/8/layout/orgChart1"/>
    <dgm:cxn modelId="{4256F74D-9D0B-4F2A-ADC8-2668DFD88B58}" type="presParOf" srcId="{636C7769-6DBD-4874-B633-36324CF19A2B}" destId="{BA502BAD-0629-4DE3-B260-96986BA82471}" srcOrd="1" destOrd="0" presId="urn:microsoft.com/office/officeart/2005/8/layout/orgChart1"/>
    <dgm:cxn modelId="{CBA0E02C-958A-441D-ADE9-E8EFAB075DF9}" type="presParOf" srcId="{636C7769-6DBD-4874-B633-36324CF19A2B}" destId="{5495CD89-F68A-4F10-B93D-831BD766D404}" srcOrd="2" destOrd="0" presId="urn:microsoft.com/office/officeart/2005/8/layout/orgChart1"/>
    <dgm:cxn modelId="{8E8A67AB-239C-4F95-8546-BFB8727231F2}" type="presParOf" srcId="{548206B7-5C82-4577-8139-A026E2D9CEEE}" destId="{1D610E3E-1F29-49E6-9A4D-6EADC08AF2D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58605B-4150-4B6A-83B8-ED9F869CB514}">
      <dsp:nvSpPr>
        <dsp:cNvPr id="0" name=""/>
        <dsp:cNvSpPr/>
      </dsp:nvSpPr>
      <dsp:spPr>
        <a:xfrm>
          <a:off x="4064000" y="2459823"/>
          <a:ext cx="2875309" cy="4990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510"/>
              </a:lnTo>
              <a:lnTo>
                <a:pt x="2875309" y="249510"/>
              </a:lnTo>
              <a:lnTo>
                <a:pt x="2875309" y="49902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06503B-3225-4436-912B-99F138971AB4}">
      <dsp:nvSpPr>
        <dsp:cNvPr id="0" name=""/>
        <dsp:cNvSpPr/>
      </dsp:nvSpPr>
      <dsp:spPr>
        <a:xfrm>
          <a:off x="4018280" y="2459823"/>
          <a:ext cx="91440" cy="4990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902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959687-0839-456C-9566-B4A792EE5450}">
      <dsp:nvSpPr>
        <dsp:cNvPr id="0" name=""/>
        <dsp:cNvSpPr/>
      </dsp:nvSpPr>
      <dsp:spPr>
        <a:xfrm>
          <a:off x="1188690" y="2459823"/>
          <a:ext cx="2875309" cy="499020"/>
        </a:xfrm>
        <a:custGeom>
          <a:avLst/>
          <a:gdLst/>
          <a:ahLst/>
          <a:cxnLst/>
          <a:rect l="0" t="0" r="0" b="0"/>
          <a:pathLst>
            <a:path>
              <a:moveTo>
                <a:pt x="2875309" y="0"/>
              </a:moveTo>
              <a:lnTo>
                <a:pt x="2875309" y="249510"/>
              </a:lnTo>
              <a:lnTo>
                <a:pt x="0" y="249510"/>
              </a:lnTo>
              <a:lnTo>
                <a:pt x="0" y="49902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198AAA-8CA9-41FE-BB11-AB72A9A0D66F}">
      <dsp:nvSpPr>
        <dsp:cNvPr id="0" name=""/>
        <dsp:cNvSpPr/>
      </dsp:nvSpPr>
      <dsp:spPr>
        <a:xfrm>
          <a:off x="599738" y="1271678"/>
          <a:ext cx="6928522" cy="11881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B050"/>
              </a:solidFill>
            </a:rPr>
            <a:t>Integrating Land‐based Mitigation Measures (LMMs) for agriculture in Europe and assessing their impacts on food security and the environment</a:t>
          </a:r>
          <a:endParaRPr lang="fr-FR" sz="1600" kern="1200" dirty="0">
            <a:solidFill>
              <a:srgbClr val="00B050"/>
            </a:solidFill>
          </a:endParaRPr>
        </a:p>
      </dsp:txBody>
      <dsp:txXfrm>
        <a:off x="599738" y="1271678"/>
        <a:ext cx="6928522" cy="1188144"/>
      </dsp:txXfrm>
    </dsp:sp>
    <dsp:sp modelId="{5B1F9C31-2978-415A-A111-37E3D18BCCB3}">
      <dsp:nvSpPr>
        <dsp:cNvPr id="0" name=""/>
        <dsp:cNvSpPr/>
      </dsp:nvSpPr>
      <dsp:spPr>
        <a:xfrm>
          <a:off x="545" y="2958843"/>
          <a:ext cx="2376289" cy="11881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Define agronomic scenarios for implementing a </a:t>
          </a:r>
          <a:r>
            <a:rPr lang="fr-FR" sz="1600" kern="1200" dirty="0"/>
            <a:t>range</a:t>
          </a:r>
          <a:r>
            <a:rPr lang="en-US" sz="1600" kern="1200" dirty="0"/>
            <a:t> of LMMs in the coming decades</a:t>
          </a:r>
          <a:endParaRPr lang="fr-FR" sz="1600" kern="1200" dirty="0"/>
        </a:p>
      </dsp:txBody>
      <dsp:txXfrm>
        <a:off x="545" y="2958843"/>
        <a:ext cx="2376289" cy="1188144"/>
      </dsp:txXfrm>
    </dsp:sp>
    <dsp:sp modelId="{0C8839EE-1FC7-4C17-A97E-ABEECB60D38B}">
      <dsp:nvSpPr>
        <dsp:cNvPr id="0" name=""/>
        <dsp:cNvSpPr/>
      </dsp:nvSpPr>
      <dsp:spPr>
        <a:xfrm>
          <a:off x="2875855" y="2958843"/>
          <a:ext cx="2376289" cy="11881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Develop methodologies for assessing LMMs at the European and/or French levels</a:t>
          </a:r>
          <a:endParaRPr lang="fr-FR" sz="1600" kern="1200" dirty="0"/>
        </a:p>
      </dsp:txBody>
      <dsp:txXfrm>
        <a:off x="2875855" y="2958843"/>
        <a:ext cx="2376289" cy="1188144"/>
      </dsp:txXfrm>
    </dsp:sp>
    <dsp:sp modelId="{23C4E54C-567E-4B93-BD94-BC82AD089C0F}">
      <dsp:nvSpPr>
        <dsp:cNvPr id="0" name=""/>
        <dsp:cNvSpPr/>
      </dsp:nvSpPr>
      <dsp:spPr>
        <a:xfrm>
          <a:off x="5751165" y="2958843"/>
          <a:ext cx="2376289" cy="11881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Assess their impacts on food security and the environment, along with a comprehensive cost/benefit analysis</a:t>
          </a:r>
          <a:endParaRPr lang="fr-FR" sz="1600" kern="1200" dirty="0"/>
        </a:p>
      </dsp:txBody>
      <dsp:txXfrm>
        <a:off x="5751165" y="2958843"/>
        <a:ext cx="2376289" cy="11881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64158" y="0"/>
            <a:ext cx="8928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533358" y="1616903"/>
            <a:ext cx="8357172" cy="2387600"/>
          </a:xfrm>
        </p:spPr>
        <p:txBody>
          <a:bodyPr anchor="b"/>
          <a:lstStyle>
            <a:lvl1pPr algn="ctr">
              <a:defRPr sz="6000">
                <a:solidFill>
                  <a:srgbClr val="008080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533358" y="4125114"/>
            <a:ext cx="83522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538329" y="6356350"/>
            <a:ext cx="8352202" cy="365125"/>
          </a:xfrm>
        </p:spPr>
        <p:txBody>
          <a:bodyPr/>
          <a:lstStyle/>
          <a:p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3" t="4736" r="12500" b="4736"/>
          <a:stretch/>
        </p:blipFill>
        <p:spPr>
          <a:xfrm rot="5400000">
            <a:off x="792489" y="4353144"/>
            <a:ext cx="2387792" cy="2387792"/>
          </a:xfrm>
          <a:prstGeom prst="ellipse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9" t="5643" r="-3" b="4792"/>
          <a:stretch/>
        </p:blipFill>
        <p:spPr>
          <a:xfrm rot="5400000">
            <a:off x="211051" y="3218096"/>
            <a:ext cx="2270096" cy="2270096"/>
          </a:xfrm>
          <a:prstGeom prst="ellipse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 rot="5400000">
            <a:off x="25237" y="1934001"/>
            <a:ext cx="2005220" cy="2005220"/>
          </a:xfrm>
          <a:prstGeom prst="ellipse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3" t="14190" r="23583" b="15365"/>
          <a:stretch/>
        </p:blipFill>
        <p:spPr>
          <a:xfrm>
            <a:off x="51144" y="804403"/>
            <a:ext cx="1833689" cy="1833689"/>
          </a:xfrm>
          <a:prstGeom prst="ellipse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982" y="216992"/>
            <a:ext cx="728246" cy="1008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954" y="216992"/>
            <a:ext cx="1255475" cy="97988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34" y="420028"/>
            <a:ext cx="2219739" cy="573810"/>
          </a:xfrm>
          <a:prstGeom prst="rect">
            <a:avLst/>
          </a:prstGeom>
        </p:spPr>
      </p:pic>
      <p:cxnSp>
        <p:nvCxnSpPr>
          <p:cNvPr id="15" name="Connecteur droit 14"/>
          <p:cNvCxnSpPr/>
          <p:nvPr/>
        </p:nvCxnSpPr>
        <p:spPr>
          <a:xfrm flipV="1">
            <a:off x="3264158" y="1487905"/>
            <a:ext cx="8928000" cy="8386"/>
          </a:xfrm>
          <a:prstGeom prst="line">
            <a:avLst/>
          </a:prstGeom>
          <a:ln w="123825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948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01091" y="0"/>
            <a:ext cx="1098439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65125"/>
            <a:ext cx="10356574" cy="1325563"/>
          </a:xfrm>
        </p:spPr>
        <p:txBody>
          <a:bodyPr/>
          <a:lstStyle>
            <a:lvl1pPr>
              <a:defRPr>
                <a:solidFill>
                  <a:srgbClr val="008080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71600" y="1825625"/>
            <a:ext cx="10356574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0" y="6356351"/>
            <a:ext cx="10356574" cy="317776"/>
          </a:xfrm>
        </p:spPr>
        <p:txBody>
          <a:bodyPr/>
          <a:lstStyle/>
          <a:p>
            <a:endParaRPr lang="fr-FR"/>
          </a:p>
        </p:txBody>
      </p:sp>
      <p:cxnSp>
        <p:nvCxnSpPr>
          <p:cNvPr id="9" name="Connecteur droit 8"/>
          <p:cNvCxnSpPr/>
          <p:nvPr/>
        </p:nvCxnSpPr>
        <p:spPr>
          <a:xfrm>
            <a:off x="1201091" y="1774587"/>
            <a:ext cx="8842205" cy="0"/>
          </a:xfrm>
          <a:prstGeom prst="line">
            <a:avLst/>
          </a:prstGeom>
          <a:ln w="123825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78" y="269129"/>
            <a:ext cx="62421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63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57300" y="365125"/>
            <a:ext cx="10096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57300" y="1825625"/>
            <a:ext cx="100965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257300" y="6356350"/>
            <a:ext cx="10096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9893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1.emf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2.png"/><Relationship Id="rId9" Type="http://schemas.microsoft.com/office/2007/relationships/diagramDrawing" Target="../diagrams/drawing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eg"/><Relationship Id="rId3" Type="http://schemas.openxmlformats.org/officeDocument/2006/relationships/image" Target="../media/image24.jpeg"/><Relationship Id="rId7" Type="http://schemas.openxmlformats.org/officeDocument/2006/relationships/image" Target="../media/image29.png"/><Relationship Id="rId12" Type="http://schemas.openxmlformats.org/officeDocument/2006/relationships/image" Target="../media/image3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538328" y="2590194"/>
            <a:ext cx="8357172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Agricultural phosphorus budget in France over the period 1920-2020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538328" y="5128621"/>
            <a:ext cx="8352201" cy="358811"/>
          </a:xfrm>
        </p:spPr>
        <p:txBody>
          <a:bodyPr>
            <a:noAutofit/>
          </a:bodyPr>
          <a:lstStyle/>
          <a:p>
            <a:r>
              <a:rPr lang="fr-FR" b="1" dirty="0"/>
              <a:t>Hajar GUEJJOUD</a:t>
            </a:r>
            <a:r>
              <a:rPr lang="fr-FR" dirty="0"/>
              <a:t>, Florence CURIE, Cécile GROSBOIS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558145" y="6276109"/>
            <a:ext cx="2485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11/10/2024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740129" y="1610323"/>
            <a:ext cx="7855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/>
              <a:t>ECOScience</a:t>
            </a:r>
            <a:r>
              <a:rPr lang="fr-FR" sz="2000" b="1" dirty="0"/>
              <a:t> </a:t>
            </a:r>
            <a:r>
              <a:rPr lang="fr-FR" sz="2000" b="1" dirty="0" err="1"/>
              <a:t>presentation</a:t>
            </a:r>
            <a:r>
              <a:rPr lang="fr-FR" sz="2000" b="1" dirty="0"/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3763580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205276" y="1684907"/>
            <a:ext cx="10261621" cy="269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301C70-863D-7EB5-90D6-C94641EBCFFD}"/>
              </a:ext>
            </a:extLst>
          </p:cNvPr>
          <p:cNvSpPr/>
          <p:nvPr/>
        </p:nvSpPr>
        <p:spPr>
          <a:xfrm>
            <a:off x="11320712" y="1834133"/>
            <a:ext cx="290946" cy="4400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F15A70-A5C4-ED3B-9EA6-FF411376EB01}"/>
              </a:ext>
            </a:extLst>
          </p:cNvPr>
          <p:cNvSpPr/>
          <p:nvPr/>
        </p:nvSpPr>
        <p:spPr>
          <a:xfrm>
            <a:off x="1517709" y="1788720"/>
            <a:ext cx="290946" cy="4400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5032" y="-274502"/>
            <a:ext cx="10356574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49958C"/>
                </a:solidFill>
              </a:rPr>
              <a:t>How have political and economic changes influenced the evolution of surpluses over the past century?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34AF74D-964C-3340-1756-1D1BA1B88CF6}"/>
              </a:ext>
            </a:extLst>
          </p:cNvPr>
          <p:cNvSpPr txBox="1"/>
          <p:nvPr/>
        </p:nvSpPr>
        <p:spPr>
          <a:xfrm>
            <a:off x="11650635" y="6388915"/>
            <a:ext cx="541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02746" y="810520"/>
            <a:ext cx="10734675" cy="92356"/>
          </a:xfrm>
          <a:prstGeom prst="rect">
            <a:avLst/>
          </a:prstGeom>
          <a:solidFill>
            <a:srgbClr val="009999"/>
          </a:solidFill>
          <a:ln>
            <a:solidFill>
              <a:srgbClr val="5D9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4A3F975-A03D-AE18-E7EF-1C4BED8DFBAD}"/>
              </a:ext>
            </a:extLst>
          </p:cNvPr>
          <p:cNvSpPr txBox="1"/>
          <p:nvPr/>
        </p:nvSpPr>
        <p:spPr>
          <a:xfrm>
            <a:off x="2679129" y="1083063"/>
            <a:ext cx="8124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9999"/>
                </a:solidFill>
              </a:rPr>
              <a:t>Temporal evolution of P surpluses at the national scale over the period 1920-2020</a:t>
            </a:r>
            <a:endParaRPr lang="fr-FR" b="1" dirty="0">
              <a:solidFill>
                <a:srgbClr val="009999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DBFDE84-7EC7-0452-75C9-4C3BD0B40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9532" y="3062132"/>
            <a:ext cx="3977985" cy="329212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67DC081-C190-69FA-02EB-BF22BB188FA1}"/>
              </a:ext>
            </a:extLst>
          </p:cNvPr>
          <p:cNvSpPr txBox="1"/>
          <p:nvPr/>
        </p:nvSpPr>
        <p:spPr>
          <a:xfrm>
            <a:off x="9347254" y="6486889"/>
            <a:ext cx="1831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Lecuyer et </a:t>
            </a:r>
            <a:r>
              <a:rPr lang="fr-FR" sz="1400" i="1" dirty="0"/>
              <a:t>al</a:t>
            </a:r>
            <a:r>
              <a:rPr lang="fr-FR" sz="1400" dirty="0"/>
              <a:t>., 2013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4E38830-68D2-9700-E583-776AEEEA9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457" y="2886745"/>
            <a:ext cx="6510854" cy="365577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BFEC056-B356-6579-98C9-CDD0259CF89B}"/>
              </a:ext>
            </a:extLst>
          </p:cNvPr>
          <p:cNvSpPr txBox="1"/>
          <p:nvPr/>
        </p:nvSpPr>
        <p:spPr>
          <a:xfrm>
            <a:off x="1899196" y="3100174"/>
            <a:ext cx="1826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Crisis 1929 + WW II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959F450-FCBB-DBD7-D150-468A0F9E5A9F}"/>
              </a:ext>
            </a:extLst>
          </p:cNvPr>
          <p:cNvCxnSpPr>
            <a:cxnSpLocks/>
          </p:cNvCxnSpPr>
          <p:nvPr/>
        </p:nvCxnSpPr>
        <p:spPr>
          <a:xfrm flipV="1">
            <a:off x="3190438" y="3451412"/>
            <a:ext cx="997" cy="26867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8652923D-25FD-D275-056F-7BDB9C068E5E}"/>
              </a:ext>
            </a:extLst>
          </p:cNvPr>
          <p:cNvCxnSpPr>
            <a:cxnSpLocks/>
          </p:cNvCxnSpPr>
          <p:nvPr/>
        </p:nvCxnSpPr>
        <p:spPr>
          <a:xfrm flipH="1" flipV="1">
            <a:off x="4087906" y="3451412"/>
            <a:ext cx="4755" cy="269203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BDD21ED7-46A0-39E9-BFE2-E8D62845EAB8}"/>
              </a:ext>
            </a:extLst>
          </p:cNvPr>
          <p:cNvSpPr txBox="1"/>
          <p:nvPr/>
        </p:nvSpPr>
        <p:spPr>
          <a:xfrm>
            <a:off x="3411382" y="2989746"/>
            <a:ext cx="13530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 b="1">
                <a:solidFill>
                  <a:srgbClr val="C00000"/>
                </a:solidFill>
              </a:defRPr>
            </a:lvl1pPr>
          </a:lstStyle>
          <a:p>
            <a:r>
              <a:rPr lang="fr-FR" sz="11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Agricultural intensification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C356C3D-F1FA-055B-28BD-A91EDE55098D}"/>
              </a:ext>
            </a:extLst>
          </p:cNvPr>
          <p:cNvCxnSpPr>
            <a:cxnSpLocks/>
          </p:cNvCxnSpPr>
          <p:nvPr/>
        </p:nvCxnSpPr>
        <p:spPr>
          <a:xfrm flipH="1" flipV="1">
            <a:off x="4926377" y="3250392"/>
            <a:ext cx="35860" cy="288773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3780E350-A6F3-DEA2-3DE8-FDA667C478C6}"/>
              </a:ext>
            </a:extLst>
          </p:cNvPr>
          <p:cNvSpPr txBox="1"/>
          <p:nvPr/>
        </p:nvSpPr>
        <p:spPr>
          <a:xfrm>
            <a:off x="4463281" y="2958136"/>
            <a:ext cx="9245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 b="1">
                <a:solidFill>
                  <a:srgbClr val="C00000"/>
                </a:solidFill>
              </a:defRPr>
            </a:lvl1pPr>
          </a:lstStyle>
          <a:p>
            <a:r>
              <a:rPr lang="fr-FR" sz="11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</a:t>
            </a:r>
            <a:r>
              <a:rPr lang="fr-FR" sz="11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crisis</a:t>
            </a:r>
            <a:endParaRPr lang="fr-FR" sz="11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934018D-3757-5FF0-7343-EC11E60928A4}"/>
              </a:ext>
            </a:extLst>
          </p:cNvPr>
          <p:cNvCxnSpPr>
            <a:cxnSpLocks/>
          </p:cNvCxnSpPr>
          <p:nvPr/>
        </p:nvCxnSpPr>
        <p:spPr>
          <a:xfrm flipH="1" flipV="1">
            <a:off x="5850884" y="3296292"/>
            <a:ext cx="26326" cy="287650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D21BA07C-5F78-E903-10AF-6CA3502A2268}"/>
              </a:ext>
            </a:extLst>
          </p:cNvPr>
          <p:cNvSpPr txBox="1"/>
          <p:nvPr/>
        </p:nvSpPr>
        <p:spPr>
          <a:xfrm>
            <a:off x="5208781" y="2993829"/>
            <a:ext cx="1370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 b="1">
                <a:solidFill>
                  <a:srgbClr val="C00000"/>
                </a:solidFill>
              </a:defRPr>
            </a:lvl1pPr>
          </a:lstStyle>
          <a:p>
            <a:r>
              <a:rPr lang="fr-FR" sz="11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Nitrates directive &amp; CAP </a:t>
            </a:r>
            <a:r>
              <a:rPr lang="fr-FR" sz="11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reforms</a:t>
            </a:r>
            <a:endParaRPr lang="fr-FR" sz="11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3AB17DF9-762A-F2C1-594F-414482872089}"/>
              </a:ext>
            </a:extLst>
          </p:cNvPr>
          <p:cNvCxnSpPr>
            <a:cxnSpLocks/>
          </p:cNvCxnSpPr>
          <p:nvPr/>
        </p:nvCxnSpPr>
        <p:spPr>
          <a:xfrm flipH="1" flipV="1">
            <a:off x="6916354" y="3420633"/>
            <a:ext cx="24718" cy="273926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3533148D-A1F4-BD1D-362F-7D19F6FB4DFF}"/>
              </a:ext>
            </a:extLst>
          </p:cNvPr>
          <p:cNvSpPr txBox="1"/>
          <p:nvPr/>
        </p:nvSpPr>
        <p:spPr>
          <a:xfrm>
            <a:off x="6439687" y="2989746"/>
            <a:ext cx="10027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 b="1">
                <a:solidFill>
                  <a:srgbClr val="C00000"/>
                </a:solidFill>
              </a:defRPr>
            </a:lvl1pPr>
          </a:lstStyle>
          <a:p>
            <a:r>
              <a:rPr lang="fr-FR" sz="11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Economic</a:t>
            </a:r>
            <a:r>
              <a:rPr lang="fr-FR" sz="11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1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crisis</a:t>
            </a:r>
            <a:endParaRPr lang="fr-FR" sz="11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Accolade ouvrante 55">
            <a:extLst>
              <a:ext uri="{FF2B5EF4-FFF2-40B4-BE49-F238E27FC236}">
                <a16:creationId xmlns:a16="http://schemas.microsoft.com/office/drawing/2014/main" id="{94D74A1C-91E3-3687-48C1-F9438C0246D3}"/>
              </a:ext>
            </a:extLst>
          </p:cNvPr>
          <p:cNvSpPr/>
          <p:nvPr/>
        </p:nvSpPr>
        <p:spPr>
          <a:xfrm rot="5400000">
            <a:off x="2845288" y="1766329"/>
            <a:ext cx="231076" cy="2227381"/>
          </a:xfrm>
          <a:prstGeom prst="leftBrace">
            <a:avLst>
              <a:gd name="adj1" fmla="val 8333"/>
              <a:gd name="adj2" fmla="val 492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774A7033-F551-1490-676B-295915ADD228}"/>
              </a:ext>
            </a:extLst>
          </p:cNvPr>
          <p:cNvSpPr txBox="1"/>
          <p:nvPr/>
        </p:nvSpPr>
        <p:spPr>
          <a:xfrm>
            <a:off x="1957871" y="2243043"/>
            <a:ext cx="20407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P1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War period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Low level »</a:t>
            </a:r>
          </a:p>
        </p:txBody>
      </p:sp>
      <p:sp>
        <p:nvSpPr>
          <p:cNvPr id="58" name="Accolade ouvrante 57">
            <a:extLst>
              <a:ext uri="{FF2B5EF4-FFF2-40B4-BE49-F238E27FC236}">
                <a16:creationId xmlns:a16="http://schemas.microsoft.com/office/drawing/2014/main" id="{4E86B469-3833-87C2-B6D2-833CE5E8BD07}"/>
              </a:ext>
            </a:extLst>
          </p:cNvPr>
          <p:cNvSpPr/>
          <p:nvPr/>
        </p:nvSpPr>
        <p:spPr>
          <a:xfrm rot="5400000">
            <a:off x="4965034" y="1852764"/>
            <a:ext cx="256281" cy="2037314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F8E244B5-FE16-36EB-8957-14527D16CE2F}"/>
              </a:ext>
            </a:extLst>
          </p:cNvPr>
          <p:cNvSpPr txBox="1"/>
          <p:nvPr/>
        </p:nvSpPr>
        <p:spPr>
          <a:xfrm>
            <a:off x="3722779" y="2252807"/>
            <a:ext cx="27228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P2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Agricultural intensification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High level »</a:t>
            </a:r>
          </a:p>
        </p:txBody>
      </p:sp>
      <p:sp>
        <p:nvSpPr>
          <p:cNvPr id="60" name="Accolade ouvrante 59">
            <a:extLst>
              <a:ext uri="{FF2B5EF4-FFF2-40B4-BE49-F238E27FC236}">
                <a16:creationId xmlns:a16="http://schemas.microsoft.com/office/drawing/2014/main" id="{3A1E99F2-A788-985F-C7EE-AF61901B6CF0}"/>
              </a:ext>
            </a:extLst>
          </p:cNvPr>
          <p:cNvSpPr/>
          <p:nvPr/>
        </p:nvSpPr>
        <p:spPr>
          <a:xfrm rot="5400000">
            <a:off x="6734970" y="2114534"/>
            <a:ext cx="263989" cy="1506071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1F1CF4F9-63A3-0048-CB38-ED78FFAA9AEB}"/>
              </a:ext>
            </a:extLst>
          </p:cNvPr>
          <p:cNvSpPr txBox="1"/>
          <p:nvPr/>
        </p:nvSpPr>
        <p:spPr>
          <a:xfrm>
            <a:off x="6111832" y="2220437"/>
            <a:ext cx="18171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P3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F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reforms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fr-F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Decreasing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»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0A5EE422-2D40-7B4B-E0FF-3AC92B66FFE4}"/>
              </a:ext>
            </a:extLst>
          </p:cNvPr>
          <p:cNvSpPr txBox="1"/>
          <p:nvPr/>
        </p:nvSpPr>
        <p:spPr>
          <a:xfrm rot="16200000">
            <a:off x="-215927" y="4416571"/>
            <a:ext cx="332752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surplus (kg P ha UAA</a:t>
            </a:r>
            <a:r>
              <a:rPr lang="en-U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year</a:t>
            </a:r>
            <a:r>
              <a:rPr lang="en-U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373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2" grpId="0"/>
      <p:bldP spid="14" grpId="0"/>
      <p:bldP spid="16" grpId="0"/>
      <p:bldP spid="55" grpId="0"/>
      <p:bldP spid="56" grpId="0" animBg="1"/>
      <p:bldP spid="57" grpId="0"/>
      <p:bldP spid="58" grpId="0" animBg="1"/>
      <p:bldP spid="59" grpId="0"/>
      <p:bldP spid="60" grpId="0" animBg="1"/>
      <p:bldP spid="61" grpId="0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193084" y="1684907"/>
            <a:ext cx="10261621" cy="269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F15A70-A5C4-ED3B-9EA6-FF411376EB01}"/>
              </a:ext>
            </a:extLst>
          </p:cNvPr>
          <p:cNvSpPr/>
          <p:nvPr/>
        </p:nvSpPr>
        <p:spPr>
          <a:xfrm>
            <a:off x="1517709" y="1788720"/>
            <a:ext cx="290946" cy="4400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5032" y="-274502"/>
            <a:ext cx="10356574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49958C"/>
                </a:solidFill>
              </a:rPr>
              <a:t>How have political and economic changes influenced the evolution of surpluses over the past century?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34AF74D-964C-3340-1756-1D1BA1B88CF6}"/>
              </a:ext>
            </a:extLst>
          </p:cNvPr>
          <p:cNvSpPr txBox="1"/>
          <p:nvPr/>
        </p:nvSpPr>
        <p:spPr>
          <a:xfrm>
            <a:off x="11650635" y="6388915"/>
            <a:ext cx="541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84458" y="810520"/>
            <a:ext cx="10734675" cy="92356"/>
          </a:xfrm>
          <a:prstGeom prst="rect">
            <a:avLst/>
          </a:prstGeom>
          <a:solidFill>
            <a:srgbClr val="009999"/>
          </a:solidFill>
          <a:ln>
            <a:solidFill>
              <a:srgbClr val="5D9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194FFA1-2176-7561-9FC5-F6B5E48A61DA}"/>
              </a:ext>
            </a:extLst>
          </p:cNvPr>
          <p:cNvSpPr txBox="1"/>
          <p:nvPr/>
        </p:nvSpPr>
        <p:spPr>
          <a:xfrm>
            <a:off x="1184458" y="6550223"/>
            <a:ext cx="6130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Poisvert</a:t>
            </a:r>
            <a:r>
              <a:rPr lang="fr-FR" sz="1400" dirty="0"/>
              <a:t> et </a:t>
            </a:r>
            <a:r>
              <a:rPr lang="fr-FR" sz="1400" i="1" dirty="0"/>
              <a:t>al</a:t>
            </a:r>
            <a:r>
              <a:rPr lang="fr-FR" sz="1400" dirty="0"/>
              <a:t>., 2017; Guejjoud et </a:t>
            </a:r>
            <a:r>
              <a:rPr lang="fr-FR" sz="1400" i="1" dirty="0"/>
              <a:t>al</a:t>
            </a:r>
            <a:r>
              <a:rPr lang="fr-FR" sz="1400" dirty="0"/>
              <a:t>., 2023; Guejjoud et al., 2024 in </a:t>
            </a:r>
            <a:r>
              <a:rPr lang="fr-FR" sz="1400" dirty="0" err="1"/>
              <a:t>prep</a:t>
            </a:r>
            <a:r>
              <a:rPr lang="fr-FR" sz="1400" dirty="0"/>
              <a:t>)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DC240F8-1818-1D3F-B088-32FAE0540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730" y="1051061"/>
            <a:ext cx="4522627" cy="293102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0C25A06-E5D1-4F37-0E20-62C844273D9F}"/>
              </a:ext>
            </a:extLst>
          </p:cNvPr>
          <p:cNvSpPr/>
          <p:nvPr/>
        </p:nvSpPr>
        <p:spPr>
          <a:xfrm>
            <a:off x="4080294" y="3769743"/>
            <a:ext cx="3987531" cy="268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1479385-ED96-1FD4-C391-66E885F79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443" y="3741905"/>
            <a:ext cx="4522627" cy="2430649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CFD97441-6276-2274-B278-EA6F6C89ED8F}"/>
              </a:ext>
            </a:extLst>
          </p:cNvPr>
          <p:cNvSpPr txBox="1"/>
          <p:nvPr/>
        </p:nvSpPr>
        <p:spPr>
          <a:xfrm rot="16200000">
            <a:off x="2551831" y="2499523"/>
            <a:ext cx="250420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surplus (kg P ha UAA</a:t>
            </a:r>
            <a:r>
              <a:rPr lang="en-US" sz="1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year</a:t>
            </a:r>
            <a:r>
              <a:rPr lang="en-US" sz="1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7960DE0-1EF2-7401-5294-7A1A91841421}"/>
              </a:ext>
            </a:extLst>
          </p:cNvPr>
          <p:cNvSpPr txBox="1"/>
          <p:nvPr/>
        </p:nvSpPr>
        <p:spPr>
          <a:xfrm rot="16200000">
            <a:off x="2551830" y="4715378"/>
            <a:ext cx="250420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surplus (kg N ha UAA</a:t>
            </a:r>
            <a:r>
              <a:rPr lang="en-US" sz="1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year</a:t>
            </a:r>
            <a:r>
              <a:rPr lang="en-US" sz="1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B997C93-B25B-2DD5-45DE-A3D800EC28D1}"/>
              </a:ext>
            </a:extLst>
          </p:cNvPr>
          <p:cNvSpPr txBox="1"/>
          <p:nvPr/>
        </p:nvSpPr>
        <p:spPr>
          <a:xfrm>
            <a:off x="1215032" y="1154874"/>
            <a:ext cx="19668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Comparison between the evolution of P and N surpluses at the national scale over the period 1920-2020</a:t>
            </a:r>
            <a:endParaRPr lang="fr-FR" b="1" dirty="0"/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051B4C6B-AA5C-C31C-E972-03CA5F5570AB}"/>
              </a:ext>
            </a:extLst>
          </p:cNvPr>
          <p:cNvCxnSpPr>
            <a:cxnSpLocks/>
          </p:cNvCxnSpPr>
          <p:nvPr/>
        </p:nvCxnSpPr>
        <p:spPr>
          <a:xfrm flipH="1" flipV="1">
            <a:off x="5011643" y="3741905"/>
            <a:ext cx="22166" cy="206503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232644A7-EB0B-30F3-EFDE-C03F75574632}"/>
              </a:ext>
            </a:extLst>
          </p:cNvPr>
          <p:cNvCxnSpPr>
            <a:cxnSpLocks/>
          </p:cNvCxnSpPr>
          <p:nvPr/>
        </p:nvCxnSpPr>
        <p:spPr>
          <a:xfrm flipV="1">
            <a:off x="6220186" y="3741905"/>
            <a:ext cx="0" cy="207146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458D98F-BE04-A4D7-3E30-A538D9286391}"/>
              </a:ext>
            </a:extLst>
          </p:cNvPr>
          <p:cNvCxnSpPr>
            <a:cxnSpLocks/>
          </p:cNvCxnSpPr>
          <p:nvPr/>
        </p:nvCxnSpPr>
        <p:spPr>
          <a:xfrm flipV="1">
            <a:off x="6835541" y="3741905"/>
            <a:ext cx="0" cy="207146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484D7F21-63EC-7A12-B1E3-1226CAA28970}"/>
              </a:ext>
            </a:extLst>
          </p:cNvPr>
          <p:cNvCxnSpPr>
            <a:cxnSpLocks/>
          </p:cNvCxnSpPr>
          <p:nvPr/>
        </p:nvCxnSpPr>
        <p:spPr>
          <a:xfrm flipV="1">
            <a:off x="7548112" y="3741905"/>
            <a:ext cx="0" cy="206503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DCCF3C9F-3822-56A9-8DFC-5D07CA25A028}"/>
              </a:ext>
            </a:extLst>
          </p:cNvPr>
          <p:cNvCxnSpPr>
            <a:cxnSpLocks/>
          </p:cNvCxnSpPr>
          <p:nvPr/>
        </p:nvCxnSpPr>
        <p:spPr>
          <a:xfrm flipV="1">
            <a:off x="5626997" y="3741905"/>
            <a:ext cx="0" cy="206503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6FA4BA43-5FBD-D9EC-6CE5-2AB7C62B0F25}"/>
              </a:ext>
            </a:extLst>
          </p:cNvPr>
          <p:cNvCxnSpPr>
            <a:cxnSpLocks/>
          </p:cNvCxnSpPr>
          <p:nvPr/>
        </p:nvCxnSpPr>
        <p:spPr>
          <a:xfrm flipV="1">
            <a:off x="6196025" y="4016363"/>
            <a:ext cx="635092" cy="299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0BA5F5F1-69BD-E746-1622-37694C6EB39A}"/>
              </a:ext>
            </a:extLst>
          </p:cNvPr>
          <p:cNvCxnSpPr/>
          <p:nvPr/>
        </p:nvCxnSpPr>
        <p:spPr>
          <a:xfrm flipH="1" flipV="1">
            <a:off x="7649039" y="4825979"/>
            <a:ext cx="995085" cy="307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462D34AE-0767-2A2B-5D3C-65076CCB41F1}"/>
              </a:ext>
            </a:extLst>
          </p:cNvPr>
          <p:cNvCxnSpPr/>
          <p:nvPr/>
        </p:nvCxnSpPr>
        <p:spPr>
          <a:xfrm flipH="1">
            <a:off x="6490278" y="3429000"/>
            <a:ext cx="2192372" cy="597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FE96311D-46C1-CEB4-E161-76382DFE5287}"/>
              </a:ext>
            </a:extLst>
          </p:cNvPr>
          <p:cNvSpPr txBox="1"/>
          <p:nvPr/>
        </p:nvSpPr>
        <p:spPr>
          <a:xfrm>
            <a:off x="8603771" y="3186199"/>
            <a:ext cx="194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9999"/>
                </a:solidFill>
              </a:rPr>
              <a:t>Peak Shift: 20 </a:t>
            </a:r>
            <a:r>
              <a:rPr lang="fr-FR" b="1" dirty="0" err="1">
                <a:solidFill>
                  <a:srgbClr val="009999"/>
                </a:solidFill>
              </a:rPr>
              <a:t>years</a:t>
            </a:r>
            <a:endParaRPr lang="fr-FR" b="1" dirty="0">
              <a:solidFill>
                <a:srgbClr val="009999"/>
              </a:solidFill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FED82897-BF3D-8894-CEEF-7D094B894960}"/>
              </a:ext>
            </a:extLst>
          </p:cNvPr>
          <p:cNvSpPr txBox="1"/>
          <p:nvPr/>
        </p:nvSpPr>
        <p:spPr>
          <a:xfrm>
            <a:off x="8540580" y="4855672"/>
            <a:ext cx="194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9999"/>
                </a:solidFill>
              </a:rPr>
              <a:t>No </a:t>
            </a:r>
            <a:r>
              <a:rPr lang="fr-FR" b="1" dirty="0" err="1">
                <a:solidFill>
                  <a:srgbClr val="009999"/>
                </a:solidFill>
              </a:rPr>
              <a:t>negative</a:t>
            </a:r>
            <a:r>
              <a:rPr lang="fr-FR" b="1" dirty="0">
                <a:solidFill>
                  <a:srgbClr val="009999"/>
                </a:solidFill>
              </a:rPr>
              <a:t> values</a:t>
            </a:r>
          </a:p>
        </p:txBody>
      </p:sp>
    </p:spTree>
    <p:extLst>
      <p:ext uri="{BB962C8B-B14F-4D97-AF65-F5344CB8AC3E}">
        <p14:creationId xmlns:p14="http://schemas.microsoft.com/office/powerpoint/2010/main" val="188657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  <p:bldP spid="25" grpId="0" animBg="1"/>
      <p:bldP spid="26" grpId="0"/>
      <p:bldP spid="50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193084" y="1684907"/>
            <a:ext cx="10261621" cy="269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F15A70-A5C4-ED3B-9EA6-FF411376EB01}"/>
              </a:ext>
            </a:extLst>
          </p:cNvPr>
          <p:cNvSpPr/>
          <p:nvPr/>
        </p:nvSpPr>
        <p:spPr>
          <a:xfrm>
            <a:off x="1517709" y="1788720"/>
            <a:ext cx="290946" cy="4400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5032" y="-274502"/>
            <a:ext cx="10356574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49958C"/>
                </a:solidFill>
              </a:rPr>
              <a:t>How have political and economic changes influenced the evolution of surpluses over the past century?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34AF74D-964C-3340-1756-1D1BA1B88CF6}"/>
              </a:ext>
            </a:extLst>
          </p:cNvPr>
          <p:cNvSpPr txBox="1"/>
          <p:nvPr/>
        </p:nvSpPr>
        <p:spPr>
          <a:xfrm>
            <a:off x="11650635" y="6388915"/>
            <a:ext cx="541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84458" y="810520"/>
            <a:ext cx="10734675" cy="92356"/>
          </a:xfrm>
          <a:prstGeom prst="rect">
            <a:avLst/>
          </a:prstGeom>
          <a:solidFill>
            <a:srgbClr val="009999"/>
          </a:solidFill>
          <a:ln>
            <a:solidFill>
              <a:srgbClr val="5D9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728079A-3548-7FCA-019E-A17B8E7EF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709" y="1635179"/>
            <a:ext cx="4619344" cy="420395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AACA89E-DF54-87C4-4942-87F5C64B6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662" y="5907289"/>
            <a:ext cx="2566638" cy="96325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FFD417F-6042-70AE-B0AA-DA4640B3FC3D}"/>
              </a:ext>
            </a:extLst>
          </p:cNvPr>
          <p:cNvSpPr txBox="1"/>
          <p:nvPr/>
        </p:nvSpPr>
        <p:spPr>
          <a:xfrm>
            <a:off x="2269961" y="1183318"/>
            <a:ext cx="3647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PUE = ∑ Outputs P / ∑ Inputs P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EF8E505-5110-236A-64C3-3202D9F1CE68}"/>
              </a:ext>
            </a:extLst>
          </p:cNvPr>
          <p:cNvSpPr txBox="1"/>
          <p:nvPr/>
        </p:nvSpPr>
        <p:spPr>
          <a:xfrm>
            <a:off x="2031908" y="1699568"/>
            <a:ext cx="1940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High </a:t>
            </a:r>
            <a:r>
              <a:rPr lang="en-US" sz="1400" b="1" dirty="0" err="1"/>
              <a:t>PUE</a:t>
            </a:r>
            <a:r>
              <a:rPr lang="en-US" sz="1400" b="1" dirty="0"/>
              <a:t> (&gt; 90%) :</a:t>
            </a:r>
          </a:p>
          <a:p>
            <a:r>
              <a:rPr lang="en-US" sz="1400" b="1" dirty="0"/>
              <a:t>Soil mining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45C5D2F-5F99-D6A1-4B45-146344BC47EC}"/>
              </a:ext>
            </a:extLst>
          </p:cNvPr>
          <p:cNvSpPr txBox="1"/>
          <p:nvPr/>
        </p:nvSpPr>
        <p:spPr>
          <a:xfrm>
            <a:off x="4456981" y="4605661"/>
            <a:ext cx="15728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Low </a:t>
            </a:r>
            <a:r>
              <a:rPr lang="en-US" sz="1400" b="1" dirty="0" err="1"/>
              <a:t>PUE</a:t>
            </a:r>
            <a:r>
              <a:rPr lang="en-US" sz="1400" b="1" dirty="0"/>
              <a:t> (&lt; 50%) :</a:t>
            </a:r>
          </a:p>
          <a:p>
            <a:r>
              <a:rPr lang="en-US" sz="1400" b="1" dirty="0"/>
              <a:t>Inefficient nutrient use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1594F56-B7EB-321F-C030-F9597A0C6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676" y="5713279"/>
            <a:ext cx="3084843" cy="95105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2089230-5726-8235-7941-84DD9EC4C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8332" y="1699568"/>
            <a:ext cx="4515889" cy="413956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3DF50BD-425A-E8C4-BA8E-F0FE13B04576}"/>
              </a:ext>
            </a:extLst>
          </p:cNvPr>
          <p:cNvSpPr txBox="1"/>
          <p:nvPr/>
        </p:nvSpPr>
        <p:spPr>
          <a:xfrm>
            <a:off x="7639612" y="1185863"/>
            <a:ext cx="3647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NUE = ∑ Outputs N / ∑ Inputs 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5063341-6574-4B11-AC2E-F83E25E62387}"/>
              </a:ext>
            </a:extLst>
          </p:cNvPr>
          <p:cNvSpPr txBox="1"/>
          <p:nvPr/>
        </p:nvSpPr>
        <p:spPr>
          <a:xfrm>
            <a:off x="1204338" y="6573581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Guejjoud et al., 2024 in </a:t>
            </a:r>
            <a:r>
              <a:rPr lang="fr-FR" sz="1200" dirty="0" err="1"/>
              <a:t>prep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79746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6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193084" y="1684907"/>
            <a:ext cx="10261621" cy="269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F15A70-A5C4-ED3B-9EA6-FF411376EB01}"/>
              </a:ext>
            </a:extLst>
          </p:cNvPr>
          <p:cNvSpPr/>
          <p:nvPr/>
        </p:nvSpPr>
        <p:spPr>
          <a:xfrm>
            <a:off x="1517709" y="1788720"/>
            <a:ext cx="290946" cy="4400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5032" y="-274502"/>
            <a:ext cx="10356574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49958C"/>
                </a:solidFill>
              </a:rPr>
              <a:t>How have political and economic changes influenced the evolution of surpluses over the past century?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34AF74D-964C-3340-1756-1D1BA1B88CF6}"/>
              </a:ext>
            </a:extLst>
          </p:cNvPr>
          <p:cNvSpPr txBox="1"/>
          <p:nvPr/>
        </p:nvSpPr>
        <p:spPr>
          <a:xfrm>
            <a:off x="11650635" y="6388915"/>
            <a:ext cx="541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84458" y="810520"/>
            <a:ext cx="10734675" cy="92356"/>
          </a:xfrm>
          <a:prstGeom prst="rect">
            <a:avLst/>
          </a:prstGeom>
          <a:solidFill>
            <a:srgbClr val="009999"/>
          </a:solidFill>
          <a:ln>
            <a:solidFill>
              <a:srgbClr val="5D9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FC6A4363-8CF3-207C-B668-4FF00F7F08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6763287"/>
              </p:ext>
            </p:extLst>
          </p:nvPr>
        </p:nvGraphicFramePr>
        <p:xfrm>
          <a:off x="1886922" y="1673614"/>
          <a:ext cx="8234922" cy="4142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6EB74D9-881D-FC4A-D2E4-4A669EE7CB17}"/>
              </a:ext>
            </a:extLst>
          </p:cNvPr>
          <p:cNvSpPr txBox="1"/>
          <p:nvPr/>
        </p:nvSpPr>
        <p:spPr>
          <a:xfrm>
            <a:off x="2295352" y="1174360"/>
            <a:ext cx="895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Mineral fertilization: the main driver of the evolution of P surpluses</a:t>
            </a:r>
            <a:endParaRPr lang="fr-FR" sz="20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2D7205-BA17-7C44-7CB0-8608D5181A5E}"/>
              </a:ext>
            </a:extLst>
          </p:cNvPr>
          <p:cNvSpPr/>
          <p:nvPr/>
        </p:nvSpPr>
        <p:spPr>
          <a:xfrm>
            <a:off x="7856875" y="2969919"/>
            <a:ext cx="1657350" cy="14097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81AE318C-F6C4-B48D-24AB-E1E90C1D7DD5}"/>
              </a:ext>
            </a:extLst>
          </p:cNvPr>
          <p:cNvCxnSpPr>
            <a:cxnSpLocks/>
            <a:endCxn id="5" idx="3"/>
          </p:cNvCxnSpPr>
          <p:nvPr/>
        </p:nvCxnSpPr>
        <p:spPr>
          <a:xfrm flipH="1">
            <a:off x="9514225" y="3674769"/>
            <a:ext cx="7716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BD38F051-7D45-2E7D-7977-DDDE593CABAC}"/>
              </a:ext>
            </a:extLst>
          </p:cNvPr>
          <p:cNvSpPr txBox="1"/>
          <p:nvPr/>
        </p:nvSpPr>
        <p:spPr>
          <a:xfrm>
            <a:off x="10192357" y="3355691"/>
            <a:ext cx="122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High </a:t>
            </a:r>
            <a:r>
              <a:rPr lang="fr-FR" b="1" dirty="0" err="1"/>
              <a:t>yield</a:t>
            </a:r>
            <a:r>
              <a:rPr lang="fr-FR" b="1" dirty="0"/>
              <a:t> </a:t>
            </a:r>
            <a:r>
              <a:rPr lang="fr-FR" b="1" dirty="0" err="1"/>
              <a:t>levels</a:t>
            </a:r>
            <a:endParaRPr lang="fr-FR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A0EB17-889C-09CF-BEC4-01EBB151C8DD}"/>
              </a:ext>
            </a:extLst>
          </p:cNvPr>
          <p:cNvSpPr/>
          <p:nvPr/>
        </p:nvSpPr>
        <p:spPr>
          <a:xfrm>
            <a:off x="4486259" y="5557946"/>
            <a:ext cx="2142564" cy="2581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2148CE-0BA5-C93B-49CB-95E423EA1C2F}"/>
              </a:ext>
            </a:extLst>
          </p:cNvPr>
          <p:cNvSpPr/>
          <p:nvPr/>
        </p:nvSpPr>
        <p:spPr>
          <a:xfrm>
            <a:off x="3600866" y="5499675"/>
            <a:ext cx="349624" cy="116541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7585E26-5FA5-859A-29B9-BCE6390CDF44}"/>
              </a:ext>
            </a:extLst>
          </p:cNvPr>
          <p:cNvSpPr txBox="1"/>
          <p:nvPr/>
        </p:nvSpPr>
        <p:spPr>
          <a:xfrm>
            <a:off x="3167952" y="5625508"/>
            <a:ext cx="1250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/>
              <a:t>Mineral</a:t>
            </a:r>
            <a:r>
              <a:rPr lang="fr-FR" sz="1400" b="1" dirty="0"/>
              <a:t> </a:t>
            </a:r>
            <a:r>
              <a:rPr lang="fr-FR" sz="1400" b="1" dirty="0" err="1"/>
              <a:t>fertilizer</a:t>
            </a:r>
            <a:endParaRPr lang="fr-FR" sz="140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880F5A-E675-6F05-0873-4888F912BBD5}"/>
              </a:ext>
            </a:extLst>
          </p:cNvPr>
          <p:cNvSpPr/>
          <p:nvPr/>
        </p:nvSpPr>
        <p:spPr>
          <a:xfrm>
            <a:off x="4704533" y="5508967"/>
            <a:ext cx="349624" cy="11654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FD977E1-1849-CC1A-66E9-1417989902BF}"/>
              </a:ext>
            </a:extLst>
          </p:cNvPr>
          <p:cNvSpPr txBox="1"/>
          <p:nvPr/>
        </p:nvSpPr>
        <p:spPr>
          <a:xfrm>
            <a:off x="4272417" y="5616216"/>
            <a:ext cx="1250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/>
              <a:t>Manure</a:t>
            </a:r>
            <a:endParaRPr lang="fr-FR" sz="1400" b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649009E-4FF4-8B5E-6336-DACF018EAA9D}"/>
              </a:ext>
            </a:extLst>
          </p:cNvPr>
          <p:cNvSpPr/>
          <p:nvPr/>
        </p:nvSpPr>
        <p:spPr>
          <a:xfrm>
            <a:off x="5850069" y="5499675"/>
            <a:ext cx="349624" cy="11654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674E388-EE99-3B3F-1237-6E5FB41EA2F5}"/>
              </a:ext>
            </a:extLst>
          </p:cNvPr>
          <p:cNvSpPr txBox="1"/>
          <p:nvPr/>
        </p:nvSpPr>
        <p:spPr>
          <a:xfrm>
            <a:off x="5514584" y="5616216"/>
            <a:ext cx="1250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/>
              <a:t>Crops</a:t>
            </a:r>
            <a:r>
              <a:rPr lang="fr-FR" sz="1400" b="1" dirty="0"/>
              <a:t> export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0A4F0C-2BF5-CD23-F528-25F616DD8078}"/>
              </a:ext>
            </a:extLst>
          </p:cNvPr>
          <p:cNvSpPr/>
          <p:nvPr/>
        </p:nvSpPr>
        <p:spPr>
          <a:xfrm>
            <a:off x="6721598" y="5499675"/>
            <a:ext cx="947130" cy="316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FAB3A4B6-3DF9-DC79-5C3B-DA874B318E62}"/>
              </a:ext>
            </a:extLst>
          </p:cNvPr>
          <p:cNvCxnSpPr/>
          <p:nvPr/>
        </p:nvCxnSpPr>
        <p:spPr>
          <a:xfrm>
            <a:off x="6951552" y="5625508"/>
            <a:ext cx="49754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F6DA4EBF-9996-0A01-8528-D21157FDBFCF}"/>
              </a:ext>
            </a:extLst>
          </p:cNvPr>
          <p:cNvSpPr/>
          <p:nvPr/>
        </p:nvSpPr>
        <p:spPr>
          <a:xfrm>
            <a:off x="7184855" y="5589320"/>
            <a:ext cx="51456" cy="7652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B05EBBF-312E-387D-A9D6-E5935B669C63}"/>
              </a:ext>
            </a:extLst>
          </p:cNvPr>
          <p:cNvSpPr txBox="1"/>
          <p:nvPr/>
        </p:nvSpPr>
        <p:spPr>
          <a:xfrm>
            <a:off x="6785678" y="5670012"/>
            <a:ext cx="1250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Surplus P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15F6579-293D-4EBE-96F8-877EB24B675A}"/>
              </a:ext>
            </a:extLst>
          </p:cNvPr>
          <p:cNvSpPr txBox="1"/>
          <p:nvPr/>
        </p:nvSpPr>
        <p:spPr>
          <a:xfrm>
            <a:off x="1204338" y="6573581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Guejjoud et al., 2023</a:t>
            </a:r>
          </a:p>
        </p:txBody>
      </p:sp>
    </p:spTree>
    <p:extLst>
      <p:ext uri="{BB962C8B-B14F-4D97-AF65-F5344CB8AC3E}">
        <p14:creationId xmlns:p14="http://schemas.microsoft.com/office/powerpoint/2010/main" val="21093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202009" y="1640431"/>
            <a:ext cx="10261621" cy="269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5032" y="-274502"/>
            <a:ext cx="10356574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49958C"/>
                </a:solidFill>
              </a:rPr>
              <a:t>How have political and economic changes influenced the evolution of surpluses over the past century?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34AF74D-964C-3340-1756-1D1BA1B88CF6}"/>
              </a:ext>
            </a:extLst>
          </p:cNvPr>
          <p:cNvSpPr txBox="1"/>
          <p:nvPr/>
        </p:nvSpPr>
        <p:spPr>
          <a:xfrm>
            <a:off x="11650635" y="6388915"/>
            <a:ext cx="541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02746" y="810520"/>
            <a:ext cx="10734675" cy="92356"/>
          </a:xfrm>
          <a:prstGeom prst="rect">
            <a:avLst/>
          </a:prstGeom>
          <a:solidFill>
            <a:srgbClr val="009999"/>
          </a:solidFill>
          <a:ln>
            <a:solidFill>
              <a:srgbClr val="5D9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15F6579-293D-4EBE-96F8-877EB24B675A}"/>
              </a:ext>
            </a:extLst>
          </p:cNvPr>
          <p:cNvSpPr txBox="1"/>
          <p:nvPr/>
        </p:nvSpPr>
        <p:spPr>
          <a:xfrm>
            <a:off x="1204338" y="6573581"/>
            <a:ext cx="301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Guejjoud et al., 2024 in </a:t>
            </a:r>
            <a:r>
              <a:rPr lang="fr-FR" sz="1200" dirty="0" err="1"/>
              <a:t>prep</a:t>
            </a:r>
            <a:endParaRPr lang="fr-FR" sz="1200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7D01DEA-AF08-4F76-B1A9-A42F22B84E9A}"/>
              </a:ext>
            </a:extLst>
          </p:cNvPr>
          <p:cNvSpPr txBox="1"/>
          <p:nvPr/>
        </p:nvSpPr>
        <p:spPr>
          <a:xfrm>
            <a:off x="3122160" y="941609"/>
            <a:ext cx="6972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9999"/>
                </a:solidFill>
              </a:rPr>
              <a:t>Evolution of N &amp; P surplus at </a:t>
            </a:r>
            <a:r>
              <a:rPr lang="fr-FR" sz="2400" b="1" dirty="0" err="1">
                <a:solidFill>
                  <a:srgbClr val="009999"/>
                </a:solidFill>
              </a:rPr>
              <a:t>departmental</a:t>
            </a:r>
            <a:r>
              <a:rPr lang="fr-FR" sz="2400" b="1" dirty="0">
                <a:solidFill>
                  <a:srgbClr val="009999"/>
                </a:solidFill>
              </a:rPr>
              <a:t> </a:t>
            </a:r>
            <a:r>
              <a:rPr lang="fr-FR" sz="2400" b="1" dirty="0" err="1">
                <a:solidFill>
                  <a:srgbClr val="009999"/>
                </a:solidFill>
              </a:rPr>
              <a:t>scale</a:t>
            </a:r>
            <a:endParaRPr lang="fr-FR" sz="2400" b="1" dirty="0">
              <a:solidFill>
                <a:srgbClr val="009999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DFF4414-5520-4ACD-B527-2CBEDA0D4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539" y="1541599"/>
            <a:ext cx="7094744" cy="452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19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193084" y="1684907"/>
            <a:ext cx="10261621" cy="269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F15A70-A5C4-ED3B-9EA6-FF411376EB01}"/>
              </a:ext>
            </a:extLst>
          </p:cNvPr>
          <p:cNvSpPr/>
          <p:nvPr/>
        </p:nvSpPr>
        <p:spPr>
          <a:xfrm>
            <a:off x="1517709" y="1788720"/>
            <a:ext cx="290946" cy="4400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5032" y="-274502"/>
            <a:ext cx="10356574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49958C"/>
                </a:solidFill>
              </a:rPr>
              <a:t>What spatial scale is appropriate for understanding the evolution of agricultural systems?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34AF74D-964C-3340-1756-1D1BA1B88CF6}"/>
              </a:ext>
            </a:extLst>
          </p:cNvPr>
          <p:cNvSpPr txBox="1"/>
          <p:nvPr/>
        </p:nvSpPr>
        <p:spPr>
          <a:xfrm>
            <a:off x="11650635" y="6388915"/>
            <a:ext cx="541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15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84458" y="810520"/>
            <a:ext cx="10734675" cy="92356"/>
          </a:xfrm>
          <a:prstGeom prst="rect">
            <a:avLst/>
          </a:prstGeom>
          <a:solidFill>
            <a:srgbClr val="009999"/>
          </a:solidFill>
          <a:ln>
            <a:solidFill>
              <a:srgbClr val="5D9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F66B403-35F0-4B56-A471-9148A7952660}"/>
              </a:ext>
            </a:extLst>
          </p:cNvPr>
          <p:cNvSpPr txBox="1"/>
          <p:nvPr/>
        </p:nvSpPr>
        <p:spPr>
          <a:xfrm>
            <a:off x="3322530" y="1083085"/>
            <a:ext cx="5679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Classification </a:t>
            </a:r>
            <a:r>
              <a:rPr lang="fr-FR" b="1" dirty="0" err="1"/>
              <a:t>Otex</a:t>
            </a:r>
            <a:endParaRPr lang="fr-FR" b="1" dirty="0"/>
          </a:p>
          <a:p>
            <a:pPr algn="ctr"/>
            <a:r>
              <a:rPr lang="fr-FR" b="1" dirty="0"/>
              <a:t>(Orientation Technico-économique des exploitation)</a:t>
            </a:r>
          </a:p>
        </p:txBody>
      </p:sp>
      <p:pic>
        <p:nvPicPr>
          <p:cNvPr id="32" name="Image 31" descr="Une image contenant carte&#10;&#10;Description générée automatiquement">
            <a:extLst>
              <a:ext uri="{FF2B5EF4-FFF2-40B4-BE49-F238E27FC236}">
                <a16:creationId xmlns:a16="http://schemas.microsoft.com/office/drawing/2014/main" id="{AA893212-651C-4651-B383-4AC70ECCF3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063" y="1954577"/>
            <a:ext cx="3680572" cy="4250020"/>
          </a:xfrm>
          <a:prstGeom prst="rect">
            <a:avLst/>
          </a:prstGeom>
          <a:noFill/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0DFFFF52-56BE-4E55-B053-848D54818B78}"/>
              </a:ext>
            </a:extLst>
          </p:cNvPr>
          <p:cNvSpPr txBox="1"/>
          <p:nvPr/>
        </p:nvSpPr>
        <p:spPr>
          <a:xfrm>
            <a:off x="1259457" y="6498466"/>
            <a:ext cx="3734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(Agreste RA 2020)</a:t>
            </a:r>
          </a:p>
        </p:txBody>
      </p:sp>
      <p:pic>
        <p:nvPicPr>
          <p:cNvPr id="34" name="Image 33" descr="Une image contenant texte, disque compact, cercle, capture d’écran&#10;&#10;Description générée automatiquement">
            <a:extLst>
              <a:ext uri="{FF2B5EF4-FFF2-40B4-BE49-F238E27FC236}">
                <a16:creationId xmlns:a16="http://schemas.microsoft.com/office/drawing/2014/main" id="{D16B8C69-4F96-463A-9062-55C0EB15531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59457" y="2449206"/>
            <a:ext cx="5760720" cy="307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193084" y="1684907"/>
            <a:ext cx="10261621" cy="269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F15A70-A5C4-ED3B-9EA6-FF411376EB01}"/>
              </a:ext>
            </a:extLst>
          </p:cNvPr>
          <p:cNvSpPr/>
          <p:nvPr/>
        </p:nvSpPr>
        <p:spPr>
          <a:xfrm>
            <a:off x="1517709" y="1788720"/>
            <a:ext cx="290946" cy="4400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5032" y="-274502"/>
            <a:ext cx="10356574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49958C"/>
                </a:solidFill>
              </a:rPr>
              <a:t>What spatial scale is appropriate for understanding the evolution of agricultural systems?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34AF74D-964C-3340-1756-1D1BA1B88CF6}"/>
              </a:ext>
            </a:extLst>
          </p:cNvPr>
          <p:cNvSpPr txBox="1"/>
          <p:nvPr/>
        </p:nvSpPr>
        <p:spPr>
          <a:xfrm>
            <a:off x="11650635" y="6388915"/>
            <a:ext cx="541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16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84458" y="810520"/>
            <a:ext cx="10734675" cy="92356"/>
          </a:xfrm>
          <a:prstGeom prst="rect">
            <a:avLst/>
          </a:prstGeom>
          <a:solidFill>
            <a:srgbClr val="009999"/>
          </a:solidFill>
          <a:ln>
            <a:solidFill>
              <a:srgbClr val="5D9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5A612AF-9A45-4B42-B16E-BFD935348406}"/>
              </a:ext>
            </a:extLst>
          </p:cNvPr>
          <p:cNvSpPr txBox="1"/>
          <p:nvPr/>
        </p:nvSpPr>
        <p:spPr>
          <a:xfrm>
            <a:off x="1656072" y="1291414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Carte des </a:t>
            </a:r>
            <a:r>
              <a:rPr lang="fr-FR" b="1" dirty="0" err="1"/>
              <a:t>Otex</a:t>
            </a:r>
            <a:endParaRPr lang="fr-FR" b="1" dirty="0"/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286F04C1-8AAD-4814-B33C-28CDABE00408}"/>
              </a:ext>
            </a:extLst>
          </p:cNvPr>
          <p:cNvSpPr/>
          <p:nvPr/>
        </p:nvSpPr>
        <p:spPr>
          <a:xfrm>
            <a:off x="5193267" y="2701731"/>
            <a:ext cx="1162582" cy="438150"/>
          </a:xfrm>
          <a:prstGeom prst="rightArrow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66F8EBB-514A-4214-AAEA-06B46697FFC6}"/>
              </a:ext>
            </a:extLst>
          </p:cNvPr>
          <p:cNvSpPr txBox="1"/>
          <p:nvPr/>
        </p:nvSpPr>
        <p:spPr>
          <a:xfrm>
            <a:off x="7844187" y="2101566"/>
            <a:ext cx="2943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Selection of relatively homogeneous departments to represent different agricultural systems</a:t>
            </a:r>
            <a:endParaRPr lang="fr-FR" b="1" dirty="0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8580C0FA-8882-4D4B-BC35-6A0695366060}"/>
              </a:ext>
            </a:extLst>
          </p:cNvPr>
          <p:cNvCxnSpPr/>
          <p:nvPr/>
        </p:nvCxnSpPr>
        <p:spPr>
          <a:xfrm flipH="1">
            <a:off x="8101360" y="3482781"/>
            <a:ext cx="1019175" cy="885825"/>
          </a:xfrm>
          <a:prstGeom prst="straightConnector1">
            <a:avLst/>
          </a:prstGeom>
          <a:ln>
            <a:solidFill>
              <a:srgbClr val="0099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9F8D75A5-15BB-4C9A-9E69-7705B5A28AED}"/>
              </a:ext>
            </a:extLst>
          </p:cNvPr>
          <p:cNvSpPr txBox="1"/>
          <p:nvPr/>
        </p:nvSpPr>
        <p:spPr>
          <a:xfrm>
            <a:off x="7254181" y="4549492"/>
            <a:ext cx="152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/>
              <a:t>Cereal</a:t>
            </a:r>
            <a:r>
              <a:rPr lang="fr-FR" sz="2000" b="1" dirty="0"/>
              <a:t> production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60D27992-B3EE-471B-8B75-D45901207B83}"/>
              </a:ext>
            </a:extLst>
          </p:cNvPr>
          <p:cNvCxnSpPr>
            <a:cxnSpLocks/>
          </p:cNvCxnSpPr>
          <p:nvPr/>
        </p:nvCxnSpPr>
        <p:spPr>
          <a:xfrm>
            <a:off x="9472960" y="3482781"/>
            <a:ext cx="1219745" cy="832986"/>
          </a:xfrm>
          <a:prstGeom prst="straightConnector1">
            <a:avLst/>
          </a:prstGeom>
          <a:ln>
            <a:solidFill>
              <a:srgbClr val="0099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DDB8C843-340C-4573-AA68-088A36F6E703}"/>
              </a:ext>
            </a:extLst>
          </p:cNvPr>
          <p:cNvSpPr txBox="1"/>
          <p:nvPr/>
        </p:nvSpPr>
        <p:spPr>
          <a:xfrm>
            <a:off x="9930706" y="4549492"/>
            <a:ext cx="152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Intensive </a:t>
            </a:r>
            <a:r>
              <a:rPr lang="fr-FR" sz="2000" b="1" dirty="0" err="1"/>
              <a:t>livestock</a:t>
            </a:r>
            <a:r>
              <a:rPr lang="fr-FR" sz="2000" b="1" dirty="0"/>
              <a:t> </a:t>
            </a:r>
            <a:r>
              <a:rPr lang="fr-FR" sz="2000" b="1" dirty="0" err="1"/>
              <a:t>farming</a:t>
            </a:r>
            <a:endParaRPr lang="fr-FR" sz="2000" b="1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32DB1C3-82F8-4B8A-AC17-D110BFFFB8C4}"/>
              </a:ext>
            </a:extLst>
          </p:cNvPr>
          <p:cNvSpPr txBox="1"/>
          <p:nvPr/>
        </p:nvSpPr>
        <p:spPr>
          <a:xfrm>
            <a:off x="4780272" y="1089683"/>
            <a:ext cx="3151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9999"/>
                </a:solidFill>
              </a:rPr>
              <a:t>At </a:t>
            </a:r>
            <a:r>
              <a:rPr lang="fr-FR" sz="2400" b="1" dirty="0" err="1">
                <a:solidFill>
                  <a:srgbClr val="009999"/>
                </a:solidFill>
              </a:rPr>
              <a:t>departmental</a:t>
            </a:r>
            <a:r>
              <a:rPr lang="fr-FR" sz="2400" b="1" dirty="0">
                <a:solidFill>
                  <a:srgbClr val="009999"/>
                </a:solidFill>
              </a:rPr>
              <a:t> </a:t>
            </a:r>
            <a:r>
              <a:rPr lang="fr-FR" sz="2400" b="1" dirty="0" err="1">
                <a:solidFill>
                  <a:srgbClr val="009999"/>
                </a:solidFill>
              </a:rPr>
              <a:t>scale</a:t>
            </a:r>
            <a:endParaRPr lang="fr-FR" sz="2400" b="1" dirty="0">
              <a:solidFill>
                <a:srgbClr val="009999"/>
              </a:solidFill>
            </a:endParaRPr>
          </a:p>
        </p:txBody>
      </p:sp>
      <p:pic>
        <p:nvPicPr>
          <p:cNvPr id="35" name="Image 34" descr="Une image contenant texte, diagramme, carte&#10;&#10;Description générée automatiquement">
            <a:extLst>
              <a:ext uri="{FF2B5EF4-FFF2-40B4-BE49-F238E27FC236}">
                <a16:creationId xmlns:a16="http://schemas.microsoft.com/office/drawing/2014/main" id="{5D4518E2-375D-4FE7-8F7A-08AF55BC9D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608" y="1668429"/>
            <a:ext cx="3201300" cy="45277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F821EFCC-1631-4366-AACF-1A9BA0AC45C1}"/>
              </a:ext>
            </a:extLst>
          </p:cNvPr>
          <p:cNvSpPr/>
          <p:nvPr/>
        </p:nvSpPr>
        <p:spPr>
          <a:xfrm>
            <a:off x="2723574" y="2736608"/>
            <a:ext cx="361002" cy="32358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56ED65E4-795C-4004-85D8-FF4F5E240EAE}"/>
              </a:ext>
            </a:extLst>
          </p:cNvPr>
          <p:cNvSpPr/>
          <p:nvPr/>
        </p:nvSpPr>
        <p:spPr>
          <a:xfrm>
            <a:off x="2144249" y="2429362"/>
            <a:ext cx="417089" cy="39795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318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5" grpId="0"/>
      <p:bldP spid="27" grpId="0"/>
      <p:bldP spid="29" grpId="0"/>
      <p:bldP spid="30" grpId="0"/>
      <p:bldP spid="3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193084" y="1684907"/>
            <a:ext cx="10261621" cy="269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F15A70-A5C4-ED3B-9EA6-FF411376EB01}"/>
              </a:ext>
            </a:extLst>
          </p:cNvPr>
          <p:cNvSpPr/>
          <p:nvPr/>
        </p:nvSpPr>
        <p:spPr>
          <a:xfrm>
            <a:off x="1517709" y="1788720"/>
            <a:ext cx="290946" cy="4400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5032" y="-274502"/>
            <a:ext cx="10356574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49958C"/>
                </a:solidFill>
              </a:rPr>
              <a:t>What spatial scale is appropriate for understanding the evolution of agricultural systems?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34AF74D-964C-3340-1756-1D1BA1B88CF6}"/>
              </a:ext>
            </a:extLst>
          </p:cNvPr>
          <p:cNvSpPr txBox="1"/>
          <p:nvPr/>
        </p:nvSpPr>
        <p:spPr>
          <a:xfrm>
            <a:off x="11650635" y="6388915"/>
            <a:ext cx="541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17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84458" y="810520"/>
            <a:ext cx="10734675" cy="92356"/>
          </a:xfrm>
          <a:prstGeom prst="rect">
            <a:avLst/>
          </a:prstGeom>
          <a:solidFill>
            <a:srgbClr val="009999"/>
          </a:solidFill>
          <a:ln>
            <a:solidFill>
              <a:srgbClr val="5D9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01A2B6A-2951-495C-ABB8-CEFFFA48D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456" y="1484852"/>
            <a:ext cx="5583787" cy="350542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1E992BA-0D8A-41E4-9F45-96F213847839}"/>
              </a:ext>
            </a:extLst>
          </p:cNvPr>
          <p:cNvSpPr txBox="1"/>
          <p:nvPr/>
        </p:nvSpPr>
        <p:spPr>
          <a:xfrm>
            <a:off x="5070517" y="1284797"/>
            <a:ext cx="2645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/>
              <a:t>Cereal</a:t>
            </a:r>
            <a:r>
              <a:rPr lang="fr-FR" sz="2000" b="1" dirty="0"/>
              <a:t> production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75A79EA-9133-4D4E-A8FA-2A186A74DE6E}"/>
              </a:ext>
            </a:extLst>
          </p:cNvPr>
          <p:cNvSpPr txBox="1"/>
          <p:nvPr/>
        </p:nvSpPr>
        <p:spPr>
          <a:xfrm>
            <a:off x="3486912" y="5424066"/>
            <a:ext cx="689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C9A91"/>
                </a:solidFill>
              </a:rPr>
              <a:t>Similar evolution to that of the national scale</a:t>
            </a:r>
            <a:endParaRPr lang="fr-FR" sz="2400" b="1" dirty="0">
              <a:solidFill>
                <a:srgbClr val="4C9A91"/>
              </a:solidFill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32C04B2-2DB1-4E5E-B342-22F358509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243" y="2388368"/>
            <a:ext cx="1533739" cy="1676634"/>
          </a:xfrm>
          <a:prstGeom prst="rect">
            <a:avLst/>
          </a:prstGeom>
        </p:spPr>
      </p:pic>
      <p:sp>
        <p:nvSpPr>
          <p:cNvPr id="5" name="Triangle isocèle 4">
            <a:extLst>
              <a:ext uri="{FF2B5EF4-FFF2-40B4-BE49-F238E27FC236}">
                <a16:creationId xmlns:a16="http://schemas.microsoft.com/office/drawing/2014/main" id="{ACED8BE3-5A2B-4ABC-809A-CFF63FF0A719}"/>
              </a:ext>
            </a:extLst>
          </p:cNvPr>
          <p:cNvSpPr/>
          <p:nvPr/>
        </p:nvSpPr>
        <p:spPr>
          <a:xfrm>
            <a:off x="9284208" y="2785873"/>
            <a:ext cx="54864" cy="92248"/>
          </a:xfrm>
          <a:prstGeom prst="triangl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F2B9E20-1396-4208-9733-68883F03399B}"/>
              </a:ext>
            </a:extLst>
          </p:cNvPr>
          <p:cNvSpPr/>
          <p:nvPr/>
        </p:nvSpPr>
        <p:spPr>
          <a:xfrm>
            <a:off x="9290304" y="2560320"/>
            <a:ext cx="45719" cy="670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B847ECE-4B4C-47BA-A0CE-6C76EEB727A9}"/>
              </a:ext>
            </a:extLst>
          </p:cNvPr>
          <p:cNvCxnSpPr/>
          <p:nvPr/>
        </p:nvCxnSpPr>
        <p:spPr>
          <a:xfrm>
            <a:off x="9321105" y="3054096"/>
            <a:ext cx="0" cy="85344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C28383D-C396-4A58-A448-482B74A5F13C}"/>
              </a:ext>
            </a:extLst>
          </p:cNvPr>
          <p:cNvSpPr/>
          <p:nvPr/>
        </p:nvSpPr>
        <p:spPr>
          <a:xfrm>
            <a:off x="9284208" y="3297936"/>
            <a:ext cx="54864" cy="8534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050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205276" y="1684907"/>
            <a:ext cx="10261621" cy="269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5032" y="-274502"/>
            <a:ext cx="10356574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49958C"/>
                </a:solidFill>
              </a:rPr>
              <a:t>What spatial scale is appropriate for understanding the evolution of agricultural systems?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34AF74D-964C-3340-1756-1D1BA1B88CF6}"/>
              </a:ext>
            </a:extLst>
          </p:cNvPr>
          <p:cNvSpPr txBox="1"/>
          <p:nvPr/>
        </p:nvSpPr>
        <p:spPr>
          <a:xfrm>
            <a:off x="11650635" y="6388915"/>
            <a:ext cx="541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18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96650" y="810520"/>
            <a:ext cx="10734675" cy="92356"/>
          </a:xfrm>
          <a:prstGeom prst="rect">
            <a:avLst/>
          </a:prstGeom>
          <a:solidFill>
            <a:srgbClr val="009999"/>
          </a:solidFill>
          <a:ln>
            <a:solidFill>
              <a:srgbClr val="5D9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1E992BA-0D8A-41E4-9F45-96F213847839}"/>
              </a:ext>
            </a:extLst>
          </p:cNvPr>
          <p:cNvSpPr txBox="1"/>
          <p:nvPr/>
        </p:nvSpPr>
        <p:spPr>
          <a:xfrm>
            <a:off x="5070517" y="1284797"/>
            <a:ext cx="2645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Intensive </a:t>
            </a:r>
            <a:r>
              <a:rPr lang="fr-FR" sz="2000" b="1" dirty="0" err="1"/>
              <a:t>livestock</a:t>
            </a:r>
            <a:r>
              <a:rPr lang="fr-FR" sz="2000" b="1" dirty="0"/>
              <a:t> </a:t>
            </a:r>
            <a:r>
              <a:rPr lang="fr-FR" sz="2000" b="1" dirty="0" err="1"/>
              <a:t>farming</a:t>
            </a:r>
            <a:endParaRPr lang="fr-FR" sz="20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75A79EA-9133-4D4E-A8FA-2A186A74DE6E}"/>
              </a:ext>
            </a:extLst>
          </p:cNvPr>
          <p:cNvSpPr txBox="1"/>
          <p:nvPr/>
        </p:nvSpPr>
        <p:spPr>
          <a:xfrm>
            <a:off x="3649406" y="5385228"/>
            <a:ext cx="689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C9A91"/>
                </a:solidFill>
              </a:rPr>
              <a:t>Surplus remain positive in the recent period</a:t>
            </a:r>
            <a:endParaRPr lang="fr-FR" sz="2400" b="1" dirty="0">
              <a:solidFill>
                <a:srgbClr val="4C9A91"/>
              </a:solidFill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32C04B2-2DB1-4E5E-B342-22F358509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243" y="2388368"/>
            <a:ext cx="1533739" cy="1676634"/>
          </a:xfrm>
          <a:prstGeom prst="rect">
            <a:avLst/>
          </a:prstGeom>
        </p:spPr>
      </p:pic>
      <p:sp>
        <p:nvSpPr>
          <p:cNvPr id="5" name="Triangle isocèle 4">
            <a:extLst>
              <a:ext uri="{FF2B5EF4-FFF2-40B4-BE49-F238E27FC236}">
                <a16:creationId xmlns:a16="http://schemas.microsoft.com/office/drawing/2014/main" id="{ACED8BE3-5A2B-4ABC-809A-CFF63FF0A719}"/>
              </a:ext>
            </a:extLst>
          </p:cNvPr>
          <p:cNvSpPr/>
          <p:nvPr/>
        </p:nvSpPr>
        <p:spPr>
          <a:xfrm>
            <a:off x="9284208" y="2785873"/>
            <a:ext cx="54864" cy="92248"/>
          </a:xfrm>
          <a:prstGeom prst="triangl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F2B9E20-1396-4208-9733-68883F03399B}"/>
              </a:ext>
            </a:extLst>
          </p:cNvPr>
          <p:cNvSpPr/>
          <p:nvPr/>
        </p:nvSpPr>
        <p:spPr>
          <a:xfrm>
            <a:off x="9290304" y="2560320"/>
            <a:ext cx="45719" cy="670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B847ECE-4B4C-47BA-A0CE-6C76EEB727A9}"/>
              </a:ext>
            </a:extLst>
          </p:cNvPr>
          <p:cNvCxnSpPr/>
          <p:nvPr/>
        </p:nvCxnSpPr>
        <p:spPr>
          <a:xfrm>
            <a:off x="9321105" y="3054096"/>
            <a:ext cx="0" cy="85344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C28383D-C396-4A58-A448-482B74A5F13C}"/>
              </a:ext>
            </a:extLst>
          </p:cNvPr>
          <p:cNvSpPr/>
          <p:nvPr/>
        </p:nvSpPr>
        <p:spPr>
          <a:xfrm>
            <a:off x="9284208" y="3297936"/>
            <a:ext cx="54864" cy="8534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A240238-0DDF-405B-BA55-13427F2C1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894" y="1954577"/>
            <a:ext cx="5167205" cy="319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6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205276" y="1684907"/>
            <a:ext cx="10261621" cy="269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5032" y="-274502"/>
            <a:ext cx="10356574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49958C"/>
                </a:solidFill>
              </a:rPr>
              <a:t>What spatial scale is appropriate for understanding the evolution of agricultural systems?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34AF74D-964C-3340-1756-1D1BA1B88CF6}"/>
              </a:ext>
            </a:extLst>
          </p:cNvPr>
          <p:cNvSpPr txBox="1"/>
          <p:nvPr/>
        </p:nvSpPr>
        <p:spPr>
          <a:xfrm>
            <a:off x="11650635" y="6388915"/>
            <a:ext cx="541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19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02746" y="810520"/>
            <a:ext cx="10734675" cy="92356"/>
          </a:xfrm>
          <a:prstGeom prst="rect">
            <a:avLst/>
          </a:prstGeom>
          <a:solidFill>
            <a:srgbClr val="009999"/>
          </a:solidFill>
          <a:ln>
            <a:solidFill>
              <a:srgbClr val="5D9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F455A4E-32BF-4A65-9B82-6DE2901BD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032" y="2609196"/>
            <a:ext cx="6273328" cy="312751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3DC0D72-4946-4372-916C-F29FAAB4F984}"/>
              </a:ext>
            </a:extLst>
          </p:cNvPr>
          <p:cNvSpPr txBox="1"/>
          <p:nvPr/>
        </p:nvSpPr>
        <p:spPr>
          <a:xfrm>
            <a:off x="1453886" y="1943551"/>
            <a:ext cx="3974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/>
              <a:t>Analysis</a:t>
            </a:r>
            <a:r>
              <a:rPr lang="fr-FR" sz="2000" b="1" dirty="0"/>
              <a:t> by </a:t>
            </a:r>
            <a:r>
              <a:rPr lang="fr-FR" sz="2000" b="1" dirty="0" err="1"/>
              <a:t>homogeneous</a:t>
            </a:r>
            <a:r>
              <a:rPr lang="fr-FR" sz="2000" b="1" dirty="0"/>
              <a:t> zone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0714113-F8ED-40BF-8FFB-4B962D8BB940}"/>
              </a:ext>
            </a:extLst>
          </p:cNvPr>
          <p:cNvSpPr txBox="1"/>
          <p:nvPr/>
        </p:nvSpPr>
        <p:spPr>
          <a:xfrm>
            <a:off x="4609294" y="1178313"/>
            <a:ext cx="3151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9999"/>
                </a:solidFill>
              </a:rPr>
              <a:t>At municipal </a:t>
            </a:r>
            <a:r>
              <a:rPr lang="fr-FR" sz="2400" b="1" dirty="0" err="1">
                <a:solidFill>
                  <a:srgbClr val="009999"/>
                </a:solidFill>
              </a:rPr>
              <a:t>scale</a:t>
            </a:r>
            <a:endParaRPr lang="fr-FR" sz="2400" b="1" dirty="0">
              <a:solidFill>
                <a:srgbClr val="009999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6BABC70-0F8A-4BDC-9DF0-30DFAC26A3D6}"/>
              </a:ext>
            </a:extLst>
          </p:cNvPr>
          <p:cNvSpPr txBox="1"/>
          <p:nvPr/>
        </p:nvSpPr>
        <p:spPr>
          <a:xfrm>
            <a:off x="7949951" y="1884741"/>
            <a:ext cx="42420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Comparison between municipalities with the same agricultural system but different soil and climatic conditions</a:t>
            </a:r>
            <a:endParaRPr lang="fr-FR" sz="2000" b="1" dirty="0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D798B171-E8DF-438F-932A-E406AEB9CAD0}"/>
              </a:ext>
            </a:extLst>
          </p:cNvPr>
          <p:cNvCxnSpPr>
            <a:cxnSpLocks/>
          </p:cNvCxnSpPr>
          <p:nvPr/>
        </p:nvCxnSpPr>
        <p:spPr>
          <a:xfrm flipH="1">
            <a:off x="3188208" y="1440145"/>
            <a:ext cx="1543713" cy="514432"/>
          </a:xfrm>
          <a:prstGeom prst="straightConnector1">
            <a:avLst/>
          </a:prstGeom>
          <a:ln>
            <a:solidFill>
              <a:srgbClr val="0099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CC054C5F-D590-4789-86D8-51069ABCD8D1}"/>
              </a:ext>
            </a:extLst>
          </p:cNvPr>
          <p:cNvCxnSpPr>
            <a:cxnSpLocks/>
          </p:cNvCxnSpPr>
          <p:nvPr/>
        </p:nvCxnSpPr>
        <p:spPr>
          <a:xfrm>
            <a:off x="7460080" y="1440145"/>
            <a:ext cx="2386047" cy="444596"/>
          </a:xfrm>
          <a:prstGeom prst="straightConnector1">
            <a:avLst/>
          </a:prstGeom>
          <a:ln>
            <a:solidFill>
              <a:srgbClr val="0099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FD5D75FF-1C28-40CA-AA8C-293054A2BB5D}"/>
              </a:ext>
            </a:extLst>
          </p:cNvPr>
          <p:cNvSpPr txBox="1"/>
          <p:nvPr/>
        </p:nvSpPr>
        <p:spPr>
          <a:xfrm>
            <a:off x="6516717" y="5202804"/>
            <a:ext cx="60350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Cattle</a:t>
            </a:r>
            <a:endParaRPr lang="fr-FR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B829203-F5B6-4A97-A96C-4A69D259E2A5}"/>
              </a:ext>
            </a:extLst>
          </p:cNvPr>
          <p:cNvSpPr txBox="1"/>
          <p:nvPr/>
        </p:nvSpPr>
        <p:spPr>
          <a:xfrm>
            <a:off x="5699856" y="5196708"/>
            <a:ext cx="743713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Sheep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algn="ctr"/>
            <a:r>
              <a:rPr lang="fr-F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Goat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algn="ctr"/>
            <a:r>
              <a:rPr lang="fr-F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Equidae</a:t>
            </a:r>
            <a:endParaRPr lang="fr-FR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0CDBA2F-671C-4018-87CF-B68C8CC5E125}"/>
              </a:ext>
            </a:extLst>
          </p:cNvPr>
          <p:cNvSpPr txBox="1"/>
          <p:nvPr/>
        </p:nvSpPr>
        <p:spPr>
          <a:xfrm>
            <a:off x="4959861" y="5213520"/>
            <a:ext cx="74371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Pig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fr-F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Poultry</a:t>
            </a:r>
            <a:endParaRPr lang="fr-FR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C7D35B3-58CB-4E5F-94B9-7C1A0651F2B3}"/>
              </a:ext>
            </a:extLst>
          </p:cNvPr>
          <p:cNvSpPr txBox="1"/>
          <p:nvPr/>
        </p:nvSpPr>
        <p:spPr>
          <a:xfrm>
            <a:off x="4195209" y="5189291"/>
            <a:ext cx="858470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Vineyards+Other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fruits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77405A4-5CDD-4887-989F-FB25FC0215C2}"/>
              </a:ext>
            </a:extLst>
          </p:cNvPr>
          <p:cNvSpPr txBox="1"/>
          <p:nvPr/>
        </p:nvSpPr>
        <p:spPr>
          <a:xfrm>
            <a:off x="3343744" y="5189291"/>
            <a:ext cx="969940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Vegetables+horticultural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crops</a:t>
            </a:r>
            <a:endParaRPr lang="fr-FR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D48AC50-4733-4C09-B90A-137B3DCC9709}"/>
              </a:ext>
            </a:extLst>
          </p:cNvPr>
          <p:cNvSpPr txBox="1"/>
          <p:nvPr/>
        </p:nvSpPr>
        <p:spPr>
          <a:xfrm>
            <a:off x="2632921" y="5199399"/>
            <a:ext cx="80805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Polycrop-farming</a:t>
            </a:r>
            <a:endParaRPr lang="fr-FR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1CC5508-EFB4-4E4A-BEAB-635984FCB507}"/>
              </a:ext>
            </a:extLst>
          </p:cNvPr>
          <p:cNvSpPr txBox="1"/>
          <p:nvPr/>
        </p:nvSpPr>
        <p:spPr>
          <a:xfrm>
            <a:off x="1938127" y="5189291"/>
            <a:ext cx="80805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</a:t>
            </a:r>
            <a:r>
              <a:rPr lang="fr-F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crops</a:t>
            </a:r>
            <a:endParaRPr lang="fr-FR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Image 31" descr="Une image contenant carte&#10;&#10;Description générée automatiquement">
            <a:extLst>
              <a:ext uri="{FF2B5EF4-FFF2-40B4-BE49-F238E27FC236}">
                <a16:creationId xmlns:a16="http://schemas.microsoft.com/office/drawing/2014/main" id="{B74B6D37-2F90-4A6C-BFFE-5310991EE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989" y="3079760"/>
            <a:ext cx="3185617" cy="36784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825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10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205415" y="1604865"/>
            <a:ext cx="10261621" cy="269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05415" y="93305"/>
            <a:ext cx="10356574" cy="1325563"/>
          </a:xfrm>
        </p:spPr>
        <p:txBody>
          <a:bodyPr>
            <a:noAutofit/>
          </a:bodyPr>
          <a:lstStyle/>
          <a:p>
            <a:r>
              <a:rPr lang="fr-FR" sz="5400" b="1" dirty="0">
                <a:solidFill>
                  <a:srgbClr val="4C9A91"/>
                </a:solidFill>
              </a:rPr>
              <a:t>Why calculate P surplus ? </a:t>
            </a:r>
            <a:br>
              <a:rPr lang="fr-FR" sz="5400" b="1" dirty="0">
                <a:solidFill>
                  <a:srgbClr val="4C9A91"/>
                </a:solidFill>
              </a:rPr>
            </a:br>
            <a:endParaRPr lang="fr-FR" sz="5400" dirty="0">
              <a:solidFill>
                <a:srgbClr val="4C9A9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338" y="1881881"/>
            <a:ext cx="2134206" cy="1446257"/>
          </a:xfrm>
          <a:prstGeom prst="rect">
            <a:avLst/>
          </a:prstGeom>
        </p:spPr>
      </p:pic>
      <p:sp>
        <p:nvSpPr>
          <p:cNvPr id="8" name="Accolade ouvrante 7"/>
          <p:cNvSpPr/>
          <p:nvPr/>
        </p:nvSpPr>
        <p:spPr>
          <a:xfrm rot="5400000">
            <a:off x="6371703" y="774118"/>
            <a:ext cx="332509" cy="5669277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3708683" y="3773981"/>
            <a:ext cx="1" cy="3325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2701630" y="4106488"/>
            <a:ext cx="1995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Nutrient</a:t>
            </a:r>
            <a:r>
              <a:rPr lang="fr-FR" b="1" dirty="0"/>
              <a:t> essential for plants and </a:t>
            </a:r>
            <a:r>
              <a:rPr lang="fr-FR" b="1" dirty="0" err="1"/>
              <a:t>animals</a:t>
            </a:r>
            <a:endParaRPr lang="fr-FR" b="1" dirty="0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6547483" y="3608757"/>
            <a:ext cx="0" cy="4987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9372596" y="3773981"/>
            <a:ext cx="0" cy="3325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580913" y="4107519"/>
            <a:ext cx="1995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Limited &amp; non-</a:t>
            </a:r>
            <a:r>
              <a:rPr lang="fr-FR" b="1" dirty="0" err="1"/>
              <a:t>renewable</a:t>
            </a:r>
            <a:r>
              <a:rPr lang="fr-FR" b="1" dirty="0"/>
              <a:t> </a:t>
            </a:r>
            <a:r>
              <a:rPr lang="fr-FR" b="1" dirty="0" err="1"/>
              <a:t>resource</a:t>
            </a:r>
            <a:endParaRPr lang="fr-FR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8375068" y="4106488"/>
            <a:ext cx="1995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Environmental</a:t>
            </a:r>
            <a:r>
              <a:rPr lang="fr-FR" b="1" dirty="0"/>
              <a:t> impacts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06719" y="756087"/>
            <a:ext cx="9823082" cy="104007"/>
          </a:xfrm>
          <a:prstGeom prst="rect">
            <a:avLst/>
          </a:prstGeom>
          <a:solidFill>
            <a:srgbClr val="009999"/>
          </a:solidFill>
          <a:ln>
            <a:solidFill>
              <a:srgbClr val="5D9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11467036" y="6392487"/>
            <a:ext cx="47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60653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205276" y="1684907"/>
            <a:ext cx="10261621" cy="269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5032" y="-274502"/>
            <a:ext cx="10356574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49958C"/>
                </a:solidFill>
              </a:rPr>
              <a:t>What can be done with surplus data? And how can it be used for efficient nutrient management?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34AF74D-964C-3340-1756-1D1BA1B88CF6}"/>
              </a:ext>
            </a:extLst>
          </p:cNvPr>
          <p:cNvSpPr txBox="1"/>
          <p:nvPr/>
        </p:nvSpPr>
        <p:spPr>
          <a:xfrm>
            <a:off x="11650635" y="6388915"/>
            <a:ext cx="541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02746" y="810520"/>
            <a:ext cx="10734675" cy="92356"/>
          </a:xfrm>
          <a:prstGeom prst="rect">
            <a:avLst/>
          </a:prstGeom>
          <a:solidFill>
            <a:srgbClr val="009999"/>
          </a:solidFill>
          <a:ln>
            <a:solidFill>
              <a:srgbClr val="5D9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lèche : bas 30">
            <a:extLst>
              <a:ext uri="{FF2B5EF4-FFF2-40B4-BE49-F238E27FC236}">
                <a16:creationId xmlns:a16="http://schemas.microsoft.com/office/drawing/2014/main" id="{E201F87C-5A57-452C-AB19-12C6DC955B6A}"/>
              </a:ext>
            </a:extLst>
          </p:cNvPr>
          <p:cNvSpPr/>
          <p:nvPr/>
        </p:nvSpPr>
        <p:spPr>
          <a:xfrm>
            <a:off x="6121724" y="4716616"/>
            <a:ext cx="173736" cy="310896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32" name="Flèche : bas 31">
            <a:extLst>
              <a:ext uri="{FF2B5EF4-FFF2-40B4-BE49-F238E27FC236}">
                <a16:creationId xmlns:a16="http://schemas.microsoft.com/office/drawing/2014/main" id="{44E0AC22-F335-4A83-8ABA-093031AF015C}"/>
              </a:ext>
            </a:extLst>
          </p:cNvPr>
          <p:cNvSpPr/>
          <p:nvPr/>
        </p:nvSpPr>
        <p:spPr>
          <a:xfrm>
            <a:off x="8496938" y="5003521"/>
            <a:ext cx="173736" cy="310896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BFD04896-C940-4B39-BBA5-CFB966CB791E}"/>
              </a:ext>
            </a:extLst>
          </p:cNvPr>
          <p:cNvSpPr txBox="1"/>
          <p:nvPr/>
        </p:nvSpPr>
        <p:spPr>
          <a:xfrm>
            <a:off x="2889985" y="1213432"/>
            <a:ext cx="6558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9999"/>
                </a:solidFill>
              </a:rPr>
              <a:t>Implications related to data construction</a:t>
            </a:r>
            <a:endParaRPr lang="fr-FR" sz="2000" b="1" dirty="0">
              <a:solidFill>
                <a:srgbClr val="009999"/>
              </a:solidFill>
            </a:endParaRPr>
          </a:p>
        </p:txBody>
      </p:sp>
      <p:sp>
        <p:nvSpPr>
          <p:cNvPr id="34" name="Rectangle à coins arrondis 5">
            <a:extLst>
              <a:ext uri="{FF2B5EF4-FFF2-40B4-BE49-F238E27FC236}">
                <a16:creationId xmlns:a16="http://schemas.microsoft.com/office/drawing/2014/main" id="{5E32DC8F-969A-4960-A83C-9371DFFA39B4}"/>
              </a:ext>
            </a:extLst>
          </p:cNvPr>
          <p:cNvSpPr/>
          <p:nvPr/>
        </p:nvSpPr>
        <p:spPr>
          <a:xfrm>
            <a:off x="2421664" y="1900060"/>
            <a:ext cx="2083279" cy="105985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Flows not taken into account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5" name="Rectangle à coins arrondis 6">
            <a:extLst>
              <a:ext uri="{FF2B5EF4-FFF2-40B4-BE49-F238E27FC236}">
                <a16:creationId xmlns:a16="http://schemas.microsoft.com/office/drawing/2014/main" id="{EE97D0CD-B4F4-4089-A5A7-1352543515B3}"/>
              </a:ext>
            </a:extLst>
          </p:cNvPr>
          <p:cNvSpPr/>
          <p:nvPr/>
        </p:nvSpPr>
        <p:spPr>
          <a:xfrm>
            <a:off x="2421664" y="3113808"/>
            <a:ext cx="2083279" cy="256444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Tx/>
              <a:buChar char="-"/>
            </a:pPr>
            <a:r>
              <a:rPr lang="en-US" sz="1400" b="1" dirty="0"/>
              <a:t>Movement of manure and other fertilizers</a:t>
            </a:r>
          </a:p>
          <a:p>
            <a:pPr marL="285750" lvl="0" indent="-285750">
              <a:buFontTx/>
              <a:buChar char="-"/>
            </a:pPr>
            <a:r>
              <a:rPr lang="en-US" sz="1400" b="1" dirty="0"/>
              <a:t>Use of sewage sludge</a:t>
            </a:r>
          </a:p>
          <a:p>
            <a:pPr marL="285750" lvl="0" indent="-285750">
              <a:buFontTx/>
              <a:buChar char="-"/>
            </a:pPr>
            <a:r>
              <a:rPr lang="en-US" sz="1400" b="1" dirty="0"/>
              <a:t>Importation of livestock feed</a:t>
            </a:r>
          </a:p>
          <a:p>
            <a:pPr marL="285750" lvl="0" indent="-285750">
              <a:buFontTx/>
              <a:buChar char="-"/>
            </a:pPr>
            <a:r>
              <a:rPr lang="en-US" sz="1400" b="1" dirty="0"/>
              <a:t>Changes in N &amp; P levels in plant organs and animal excretions-</a:t>
            </a:r>
            <a:endParaRPr lang="fr-FR" sz="1400" b="1" dirty="0"/>
          </a:p>
        </p:txBody>
      </p:sp>
      <p:sp>
        <p:nvSpPr>
          <p:cNvPr id="36" name="Rectangle à coins arrondis 22">
            <a:extLst>
              <a:ext uri="{FF2B5EF4-FFF2-40B4-BE49-F238E27FC236}">
                <a16:creationId xmlns:a16="http://schemas.microsoft.com/office/drawing/2014/main" id="{4116354D-065E-4DD8-8CF3-79E8B9414D42}"/>
              </a:ext>
            </a:extLst>
          </p:cNvPr>
          <p:cNvSpPr/>
          <p:nvPr/>
        </p:nvSpPr>
        <p:spPr>
          <a:xfrm>
            <a:off x="5127562" y="1900059"/>
            <a:ext cx="2083279" cy="105985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Temporal independence of the data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7" name="Rectangle à coins arrondis 24">
            <a:extLst>
              <a:ext uri="{FF2B5EF4-FFF2-40B4-BE49-F238E27FC236}">
                <a16:creationId xmlns:a16="http://schemas.microsoft.com/office/drawing/2014/main" id="{F1C944C9-18B3-41EC-A08C-DE31DE041167}"/>
              </a:ext>
            </a:extLst>
          </p:cNvPr>
          <p:cNvSpPr/>
          <p:nvPr/>
        </p:nvSpPr>
        <p:spPr>
          <a:xfrm>
            <a:off x="5104718" y="3113808"/>
            <a:ext cx="2083279" cy="256444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 dirty="0"/>
              <a:t>Stocks reset to zero each year</a:t>
            </a:r>
            <a:endParaRPr lang="fr-FR" sz="1400" b="1" dirty="0">
              <a:sym typeface="Wingdings" panose="05000000000000000000" pitchFamily="2" charset="2"/>
            </a:endParaRPr>
          </a:p>
          <a:p>
            <a:pPr lvl="0" algn="ctr"/>
            <a:endParaRPr lang="fr-FR" sz="1400" b="1" dirty="0">
              <a:sym typeface="Wingdings" panose="05000000000000000000" pitchFamily="2" charset="2"/>
            </a:endParaRPr>
          </a:p>
          <a:p>
            <a:pPr lvl="0" algn="ctr"/>
            <a:r>
              <a:rPr lang="fr-FR" sz="1400" b="1" dirty="0">
                <a:sym typeface="Wingdings" panose="05000000000000000000" pitchFamily="2" charset="2"/>
              </a:rPr>
              <a:t>Independent surplus values</a:t>
            </a:r>
          </a:p>
          <a:p>
            <a:pPr lvl="0" algn="ctr"/>
            <a:endParaRPr lang="fr-FR" sz="1400" b="1" dirty="0">
              <a:sym typeface="Wingdings" panose="05000000000000000000" pitchFamily="2" charset="2"/>
            </a:endParaRPr>
          </a:p>
          <a:p>
            <a:pPr lvl="0" algn="ctr"/>
            <a:r>
              <a:rPr lang="fr-FR" sz="1400" b="1" dirty="0">
                <a:sym typeface="Wingdings" panose="05000000000000000000" pitchFamily="2" charset="2"/>
              </a:rPr>
              <a:t>General trend of </a:t>
            </a:r>
            <a:r>
              <a:rPr lang="fr-FR" sz="1400" b="1" dirty="0" err="1">
                <a:sym typeface="Wingdings" panose="05000000000000000000" pitchFamily="2" charset="2"/>
              </a:rPr>
              <a:t>evolution</a:t>
            </a:r>
            <a:endParaRPr lang="fr-FR" sz="1400" b="1" dirty="0"/>
          </a:p>
        </p:txBody>
      </p:sp>
      <p:sp>
        <p:nvSpPr>
          <p:cNvPr id="38" name="Flèche vers le bas 11">
            <a:extLst>
              <a:ext uri="{FF2B5EF4-FFF2-40B4-BE49-F238E27FC236}">
                <a16:creationId xmlns:a16="http://schemas.microsoft.com/office/drawing/2014/main" id="{B27B042F-D203-40C8-8088-158466924FB6}"/>
              </a:ext>
            </a:extLst>
          </p:cNvPr>
          <p:cNvSpPr/>
          <p:nvPr/>
        </p:nvSpPr>
        <p:spPr>
          <a:xfrm>
            <a:off x="5982263" y="4004427"/>
            <a:ext cx="227473" cy="21833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à coins arrondis 26">
            <a:extLst>
              <a:ext uri="{FF2B5EF4-FFF2-40B4-BE49-F238E27FC236}">
                <a16:creationId xmlns:a16="http://schemas.microsoft.com/office/drawing/2014/main" id="{F277F2C5-9B39-443B-B272-D02A98BB005F}"/>
              </a:ext>
            </a:extLst>
          </p:cNvPr>
          <p:cNvSpPr/>
          <p:nvPr/>
        </p:nvSpPr>
        <p:spPr>
          <a:xfrm>
            <a:off x="7787772" y="1916414"/>
            <a:ext cx="2083279" cy="10598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Spatial </a:t>
            </a:r>
            <a:r>
              <a:rPr lang="fr-FR" b="1" dirty="0" err="1">
                <a:solidFill>
                  <a:schemeClr val="tx1"/>
                </a:solidFill>
              </a:rPr>
              <a:t>representativeness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1" name="Rectangle à coins arrondis 27">
            <a:extLst>
              <a:ext uri="{FF2B5EF4-FFF2-40B4-BE49-F238E27FC236}">
                <a16:creationId xmlns:a16="http://schemas.microsoft.com/office/drawing/2014/main" id="{3DEF9C66-3102-47CD-B53A-2C6022C11BEA}"/>
              </a:ext>
            </a:extLst>
          </p:cNvPr>
          <p:cNvSpPr/>
          <p:nvPr/>
        </p:nvSpPr>
        <p:spPr>
          <a:xfrm>
            <a:off x="7787772" y="3113808"/>
            <a:ext cx="2083279" cy="256444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Tx/>
              <a:buChar char="-"/>
            </a:pPr>
            <a:r>
              <a:rPr lang="en-US" sz="1400" b="1" dirty="0"/>
              <a:t>Expansion of farms</a:t>
            </a:r>
          </a:p>
          <a:p>
            <a:pPr marL="285750" lvl="0" indent="-285750">
              <a:buFontTx/>
              <a:buChar char="-"/>
            </a:pPr>
            <a:r>
              <a:rPr lang="en-US" sz="1400" b="1" dirty="0"/>
              <a:t>Identification of farms according to their head office</a:t>
            </a:r>
            <a:endParaRPr lang="fr-FR" sz="1400" b="1" dirty="0"/>
          </a:p>
          <a:p>
            <a:pPr lvl="0"/>
            <a:endParaRPr lang="fr-FR" sz="1400" b="1" dirty="0"/>
          </a:p>
          <a:p>
            <a:pPr lvl="0" algn="ctr"/>
            <a:r>
              <a:rPr lang="en-US" sz="1400" b="1" dirty="0"/>
              <a:t>Need for spatial smoothing and aggregation</a:t>
            </a:r>
            <a:endParaRPr lang="fr-FR" sz="1400" b="1" dirty="0"/>
          </a:p>
        </p:txBody>
      </p:sp>
      <p:sp>
        <p:nvSpPr>
          <p:cNvPr id="43" name="Flèche vers le bas 11">
            <a:extLst>
              <a:ext uri="{FF2B5EF4-FFF2-40B4-BE49-F238E27FC236}">
                <a16:creationId xmlns:a16="http://schemas.microsoft.com/office/drawing/2014/main" id="{5B3EFE9F-32AD-4512-BB8C-AE0445C57661}"/>
              </a:ext>
            </a:extLst>
          </p:cNvPr>
          <p:cNvSpPr/>
          <p:nvPr/>
        </p:nvSpPr>
        <p:spPr>
          <a:xfrm>
            <a:off x="5982263" y="4627579"/>
            <a:ext cx="227473" cy="21833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Flèche vers le bas 11">
            <a:extLst>
              <a:ext uri="{FF2B5EF4-FFF2-40B4-BE49-F238E27FC236}">
                <a16:creationId xmlns:a16="http://schemas.microsoft.com/office/drawing/2014/main" id="{7392CD2B-A4B7-4CE4-BDE5-956135BFCE10}"/>
              </a:ext>
            </a:extLst>
          </p:cNvPr>
          <p:cNvSpPr/>
          <p:nvPr/>
        </p:nvSpPr>
        <p:spPr>
          <a:xfrm>
            <a:off x="8715674" y="4396028"/>
            <a:ext cx="227473" cy="21833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720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 animBg="1"/>
      <p:bldP spid="36" grpId="0" animBg="1"/>
      <p:bldP spid="37" grpId="0" animBg="1"/>
      <p:bldP spid="40" grpId="0" animBg="1"/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205276" y="1684907"/>
            <a:ext cx="10261621" cy="269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5032" y="-274502"/>
            <a:ext cx="10356574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49958C"/>
                </a:solidFill>
              </a:rPr>
              <a:t>What can be done with surplus data? And how can it be used for efficient nutrient management?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34AF74D-964C-3340-1756-1D1BA1B88CF6}"/>
              </a:ext>
            </a:extLst>
          </p:cNvPr>
          <p:cNvSpPr txBox="1"/>
          <p:nvPr/>
        </p:nvSpPr>
        <p:spPr>
          <a:xfrm>
            <a:off x="11650635" y="6388915"/>
            <a:ext cx="541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02746" y="810520"/>
            <a:ext cx="10734675" cy="92356"/>
          </a:xfrm>
          <a:prstGeom prst="rect">
            <a:avLst/>
          </a:prstGeom>
          <a:solidFill>
            <a:srgbClr val="009999"/>
          </a:solidFill>
          <a:ln>
            <a:solidFill>
              <a:srgbClr val="5D9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 descr="Une image contenant jaune, texte, carte&#10;&#10;Description générée automatiquement">
            <a:extLst>
              <a:ext uri="{FF2B5EF4-FFF2-40B4-BE49-F238E27FC236}">
                <a16:creationId xmlns:a16="http://schemas.microsoft.com/office/drawing/2014/main" id="{38EFBC8E-6C4D-4F24-8D9F-45C375168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047" y="1987898"/>
            <a:ext cx="5657850" cy="4181475"/>
          </a:xfrm>
          <a:prstGeom prst="rect">
            <a:avLst/>
          </a:prstGeom>
          <a:noFill/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E5DD1D14-6507-4925-A837-933F1283F528}"/>
              </a:ext>
            </a:extLst>
          </p:cNvPr>
          <p:cNvSpPr txBox="1"/>
          <p:nvPr/>
        </p:nvSpPr>
        <p:spPr>
          <a:xfrm>
            <a:off x="3385128" y="1250277"/>
            <a:ext cx="613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9999"/>
                </a:solidFill>
              </a:rPr>
              <a:t>Lien avec les teneurs en P dans les sols </a:t>
            </a:r>
            <a:endParaRPr lang="fr-FR" dirty="0">
              <a:solidFill>
                <a:srgbClr val="009999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57C3AA5-F1D8-4A34-800B-D5DB49E4818B}"/>
              </a:ext>
            </a:extLst>
          </p:cNvPr>
          <p:cNvSpPr txBox="1"/>
          <p:nvPr/>
        </p:nvSpPr>
        <p:spPr>
          <a:xfrm>
            <a:off x="1742096" y="2047310"/>
            <a:ext cx="27068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Croisement entre :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Les surplus P agrégés à l’échelle cantonale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Les teneur en P dans les sols de la BDAT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73A3394-F379-4F7B-83CA-F1AA753F2DE7}"/>
              </a:ext>
            </a:extLst>
          </p:cNvPr>
          <p:cNvSpPr/>
          <p:nvPr/>
        </p:nvSpPr>
        <p:spPr>
          <a:xfrm>
            <a:off x="9820348" y="2723334"/>
            <a:ext cx="286871" cy="313764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FC520537-D012-4A78-AF87-DB8B59A6AC03}"/>
              </a:ext>
            </a:extLst>
          </p:cNvPr>
          <p:cNvSpPr/>
          <p:nvPr/>
        </p:nvSpPr>
        <p:spPr>
          <a:xfrm>
            <a:off x="6942677" y="2633687"/>
            <a:ext cx="286871" cy="313764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F2ADA059-5727-40E8-A0E8-3CAD55BAFF99}"/>
              </a:ext>
            </a:extLst>
          </p:cNvPr>
          <p:cNvCxnSpPr>
            <a:endCxn id="30" idx="2"/>
          </p:cNvCxnSpPr>
          <p:nvPr/>
        </p:nvCxnSpPr>
        <p:spPr>
          <a:xfrm>
            <a:off x="6351007" y="3278661"/>
            <a:ext cx="2513927" cy="8964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8DD013C2-D5AC-49C9-8458-5D1961AB63CA}"/>
              </a:ext>
            </a:extLst>
          </p:cNvPr>
          <p:cNvSpPr/>
          <p:nvPr/>
        </p:nvSpPr>
        <p:spPr>
          <a:xfrm>
            <a:off x="8864934" y="3211426"/>
            <a:ext cx="354779" cy="313764"/>
          </a:xfrm>
          <a:prstGeom prst="ellipse">
            <a:avLst/>
          </a:prstGeom>
          <a:noFill/>
          <a:ln w="28575">
            <a:solidFill>
              <a:srgbClr val="AC7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0713A3BB-A064-4782-8551-EDE91405DA93}"/>
              </a:ext>
            </a:extLst>
          </p:cNvPr>
          <p:cNvSpPr/>
          <p:nvPr/>
        </p:nvSpPr>
        <p:spPr>
          <a:xfrm>
            <a:off x="5987263" y="3121779"/>
            <a:ext cx="363744" cy="313764"/>
          </a:xfrm>
          <a:prstGeom prst="ellipse">
            <a:avLst/>
          </a:prstGeom>
          <a:noFill/>
          <a:ln w="28575">
            <a:solidFill>
              <a:srgbClr val="AC7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A20E805E-B792-4F56-8FE0-58A5A2AED943}"/>
              </a:ext>
            </a:extLst>
          </p:cNvPr>
          <p:cNvCxnSpPr>
            <a:endCxn id="27" idx="2"/>
          </p:cNvCxnSpPr>
          <p:nvPr/>
        </p:nvCxnSpPr>
        <p:spPr>
          <a:xfrm>
            <a:off x="7229548" y="2790569"/>
            <a:ext cx="2590800" cy="8964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46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205276" y="1684907"/>
            <a:ext cx="10261621" cy="269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5032" y="-274502"/>
            <a:ext cx="10356574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49958C"/>
                </a:solidFill>
              </a:rPr>
              <a:t>What can be done with surplus data? And how can it be used for efficient nutrient management?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34AF74D-964C-3340-1756-1D1BA1B88CF6}"/>
              </a:ext>
            </a:extLst>
          </p:cNvPr>
          <p:cNvSpPr txBox="1"/>
          <p:nvPr/>
        </p:nvSpPr>
        <p:spPr>
          <a:xfrm>
            <a:off x="11650635" y="6388915"/>
            <a:ext cx="541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02746" y="810520"/>
            <a:ext cx="10734675" cy="92356"/>
          </a:xfrm>
          <a:prstGeom prst="rect">
            <a:avLst/>
          </a:prstGeom>
          <a:solidFill>
            <a:srgbClr val="009999"/>
          </a:solidFill>
          <a:ln>
            <a:solidFill>
              <a:srgbClr val="5D9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C837949-0D69-456E-BA2E-9BDDD4E635D1}"/>
              </a:ext>
            </a:extLst>
          </p:cNvPr>
          <p:cNvSpPr txBox="1"/>
          <p:nvPr/>
        </p:nvSpPr>
        <p:spPr>
          <a:xfrm>
            <a:off x="3242359" y="1500241"/>
            <a:ext cx="613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9999"/>
                </a:solidFill>
              </a:rPr>
              <a:t>Lien avec les teneurs en P dans les sols </a:t>
            </a:r>
            <a:endParaRPr lang="fr-FR" dirty="0">
              <a:solidFill>
                <a:srgbClr val="009999"/>
              </a:solidFill>
            </a:endParaRPr>
          </a:p>
        </p:txBody>
      </p:sp>
      <p:pic>
        <p:nvPicPr>
          <p:cNvPr id="16" name="Image 15" descr="Une image contenant texte, capture d’écran, Caractère coloré&#10;&#10;Description générée automatiquement">
            <a:extLst>
              <a:ext uri="{FF2B5EF4-FFF2-40B4-BE49-F238E27FC236}">
                <a16:creationId xmlns:a16="http://schemas.microsoft.com/office/drawing/2014/main" id="{CAEF9DA2-917A-4C0A-A2C9-432F103C6B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641735" y="2970049"/>
            <a:ext cx="5158174" cy="2656802"/>
          </a:xfrm>
          <a:prstGeom prst="rect">
            <a:avLst/>
          </a:prstGeom>
        </p:spPr>
      </p:pic>
      <p:pic>
        <p:nvPicPr>
          <p:cNvPr id="17" name="Image 16" descr="Une image contenant capture d’écran, texte, Caractère coloré&#10;&#10;Description générée automatiquement">
            <a:extLst>
              <a:ext uri="{FF2B5EF4-FFF2-40B4-BE49-F238E27FC236}">
                <a16:creationId xmlns:a16="http://schemas.microsoft.com/office/drawing/2014/main" id="{EA9EDE49-875D-4456-93A2-66AE1DC9A83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307568" y="2971859"/>
            <a:ext cx="5016559" cy="260120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E5DFD20-A2F4-43D3-9F68-4D9EAF590524}"/>
              </a:ext>
            </a:extLst>
          </p:cNvPr>
          <p:cNvSpPr txBox="1"/>
          <p:nvPr/>
        </p:nvSpPr>
        <p:spPr>
          <a:xfrm>
            <a:off x="2098340" y="2352232"/>
            <a:ext cx="3714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Région Hauts-de-France : Grandes cultures</a:t>
            </a:r>
          </a:p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A52C2D0-F9F1-48E2-811F-5D3CE50B0AE4}"/>
              </a:ext>
            </a:extLst>
          </p:cNvPr>
          <p:cNvSpPr txBox="1"/>
          <p:nvPr/>
        </p:nvSpPr>
        <p:spPr>
          <a:xfrm>
            <a:off x="6808201" y="2352232"/>
            <a:ext cx="3714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Région Bretagne : Elevage intensif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2755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205276" y="1684907"/>
            <a:ext cx="10261621" cy="269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5032" y="-274502"/>
            <a:ext cx="10356574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49958C"/>
                </a:solidFill>
              </a:rPr>
              <a:t>What can be done with surplus data? And how can it be used for efficient nutrient management?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34AF74D-964C-3340-1756-1D1BA1B88CF6}"/>
              </a:ext>
            </a:extLst>
          </p:cNvPr>
          <p:cNvSpPr txBox="1"/>
          <p:nvPr/>
        </p:nvSpPr>
        <p:spPr>
          <a:xfrm>
            <a:off x="11650635" y="6388915"/>
            <a:ext cx="541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02746" y="810520"/>
            <a:ext cx="10734675" cy="92356"/>
          </a:xfrm>
          <a:prstGeom prst="rect">
            <a:avLst/>
          </a:prstGeom>
          <a:solidFill>
            <a:srgbClr val="009999"/>
          </a:solidFill>
          <a:ln>
            <a:solidFill>
              <a:srgbClr val="5D9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Une image contenant texte, capture d’écran, ligne, Tracé&#10;&#10;Description générée automatiquement">
            <a:extLst>
              <a:ext uri="{FF2B5EF4-FFF2-40B4-BE49-F238E27FC236}">
                <a16:creationId xmlns:a16="http://schemas.microsoft.com/office/drawing/2014/main" id="{274DB1B9-6988-4AF6-85C3-BE733BC247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518" y="3206169"/>
            <a:ext cx="5050771" cy="2483553"/>
          </a:xfrm>
          <a:prstGeom prst="rect">
            <a:avLst/>
          </a:prstGeom>
          <a:noFill/>
        </p:spPr>
      </p:pic>
      <p:pic>
        <p:nvPicPr>
          <p:cNvPr id="12" name="Image 11" descr="Une image contenant texte, ligne, capture d’écran, Tracé&#10;&#10;Description générée automatiquement">
            <a:extLst>
              <a:ext uri="{FF2B5EF4-FFF2-40B4-BE49-F238E27FC236}">
                <a16:creationId xmlns:a16="http://schemas.microsoft.com/office/drawing/2014/main" id="{9234B6E5-494C-4C6E-A84D-41D230D4B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786" y="3212482"/>
            <a:ext cx="4906371" cy="2477240"/>
          </a:xfrm>
          <a:prstGeom prst="rect">
            <a:avLst/>
          </a:prstGeom>
          <a:noFill/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697D565-5AE3-4DC3-A84A-2E4F7816FADE}"/>
              </a:ext>
            </a:extLst>
          </p:cNvPr>
          <p:cNvSpPr txBox="1"/>
          <p:nvPr/>
        </p:nvSpPr>
        <p:spPr>
          <a:xfrm>
            <a:off x="1265751" y="1474349"/>
            <a:ext cx="104324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b="1" dirty="0"/>
              <a:t>Scénarios d’évolution potentielles des surplus compte tenu des changements globaux</a:t>
            </a:r>
          </a:p>
          <a:p>
            <a:pPr marL="285750" indent="-285750">
              <a:buFontTx/>
              <a:buChar char="-"/>
            </a:pPr>
            <a:r>
              <a:rPr lang="fr-FR" sz="1600" b="1" dirty="0"/>
              <a:t>1</a:t>
            </a:r>
            <a:r>
              <a:rPr lang="fr-FR" sz="1600" b="1" baseline="30000" dirty="0"/>
              <a:t>ère</a:t>
            </a:r>
            <a:r>
              <a:rPr lang="fr-FR" sz="1600" b="1" dirty="0"/>
              <a:t> exploration : 2 scénarios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600" b="1" dirty="0"/>
              <a:t>Optimiste : N1 (stabiliser le surplus N en minimisant les transferts d'azote vers l'environnement)</a:t>
            </a:r>
          </a:p>
          <a:p>
            <a:pPr lvl="1"/>
            <a:r>
              <a:rPr lang="fr-FR" sz="1600" b="1" dirty="0"/>
              <a:t>                           P1 (les agriculteurs adoptent des sources alternatives de phosphore)</a:t>
            </a:r>
          </a:p>
          <a:p>
            <a:pPr lvl="1"/>
            <a:endParaRPr lang="fr-FR" sz="1600" b="1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600" b="1" dirty="0"/>
              <a:t>Pessimiste : N2 et P2 (des événements de sécheresse sévères prévus 1 été sur 3)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fr-FR" sz="1600" b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F7EADE3-6E64-4BF4-89A7-29C4AE80B15B}"/>
              </a:ext>
            </a:extLst>
          </p:cNvPr>
          <p:cNvSpPr txBox="1"/>
          <p:nvPr/>
        </p:nvSpPr>
        <p:spPr>
          <a:xfrm>
            <a:off x="4331956" y="1051061"/>
            <a:ext cx="5347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9999"/>
                </a:solidFill>
              </a:rPr>
              <a:t>Scénarios d’évolution des surplus dans le futur</a:t>
            </a:r>
            <a:endParaRPr lang="fr-FR" dirty="0">
              <a:solidFill>
                <a:srgbClr val="009999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84AD4B3-7DE8-4EBB-9BFE-F7BB6A09B200}"/>
              </a:ext>
            </a:extLst>
          </p:cNvPr>
          <p:cNvSpPr txBox="1"/>
          <p:nvPr/>
        </p:nvSpPr>
        <p:spPr>
          <a:xfrm>
            <a:off x="3077404" y="5614763"/>
            <a:ext cx="66017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Ces scénarios représentent un outil potentiel d’aide à la décision pour les gestionnaires et les agriculteurs afin de s’adapter au changement climatique</a:t>
            </a:r>
            <a:endParaRPr lang="fr-FR" sz="1100" dirty="0"/>
          </a:p>
          <a:p>
            <a:pPr algn="ctr"/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68673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205276" y="1684907"/>
            <a:ext cx="10261621" cy="269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5032" y="-274502"/>
            <a:ext cx="10356574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49958C"/>
                </a:solidFill>
              </a:rPr>
              <a:t>What can be done with surplus data? And how can it be used for efficient nutrient management?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34AF74D-964C-3340-1756-1D1BA1B88CF6}"/>
              </a:ext>
            </a:extLst>
          </p:cNvPr>
          <p:cNvSpPr txBox="1"/>
          <p:nvPr/>
        </p:nvSpPr>
        <p:spPr>
          <a:xfrm>
            <a:off x="11650635" y="6388915"/>
            <a:ext cx="541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02746" y="810520"/>
            <a:ext cx="10734675" cy="92356"/>
          </a:xfrm>
          <a:prstGeom prst="rect">
            <a:avLst/>
          </a:prstGeom>
          <a:solidFill>
            <a:srgbClr val="009999"/>
          </a:solidFill>
          <a:ln>
            <a:solidFill>
              <a:srgbClr val="5D9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5F48411-C688-412F-A9BB-9E6F3C861DAE}"/>
              </a:ext>
            </a:extLst>
          </p:cNvPr>
          <p:cNvSpPr txBox="1"/>
          <p:nvPr/>
        </p:nvSpPr>
        <p:spPr>
          <a:xfrm>
            <a:off x="1353846" y="1819742"/>
            <a:ext cx="10432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dirty="0"/>
              <a:t>Changements des régimes alimentaires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Utilisation d’autres sources de P &amp; N (boues d’épuration, autres fertilisants organiques, …)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Comparer entre des situations </a:t>
            </a:r>
            <a:r>
              <a:rPr lang="fr-FR" b="1" dirty="0" err="1"/>
              <a:t>agroclimatiques</a:t>
            </a:r>
            <a:r>
              <a:rPr lang="fr-FR" b="1" dirty="0"/>
              <a:t> différentes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Tester d’autres scénarios climatiques </a:t>
            </a:r>
            <a:r>
              <a:rPr lang="fr-FR" sz="1200" dirty="0"/>
              <a:t>(</a:t>
            </a:r>
            <a:r>
              <a:rPr lang="fr-FR" sz="1200" i="1" dirty="0" err="1">
                <a:solidFill>
                  <a:srgbClr val="000000"/>
                </a:solidFill>
                <a:effectLst/>
                <a:latin typeface="Helvetica Neue LT Std"/>
              </a:rPr>
              <a:t>Giec</a:t>
            </a:r>
            <a:r>
              <a:rPr lang="fr-FR" sz="1200" i="1" dirty="0">
                <a:solidFill>
                  <a:srgbClr val="000000"/>
                </a:solidFill>
                <a:effectLst/>
                <a:latin typeface="Helvetica Neue LT Std"/>
              </a:rPr>
              <a:t>, 1er groupe de travail, 2013</a:t>
            </a:r>
            <a:r>
              <a:rPr lang="fr-FR" b="0" i="1" dirty="0">
                <a:solidFill>
                  <a:srgbClr val="000000"/>
                </a:solidFill>
                <a:effectLst/>
                <a:latin typeface="Helvetica Neue LT Std"/>
              </a:rPr>
              <a:t>)</a:t>
            </a:r>
            <a:r>
              <a:rPr lang="fr-FR" b="1" dirty="0"/>
              <a:t>  </a:t>
            </a:r>
            <a:endParaRPr lang="fr-FR" sz="1400" dirty="0"/>
          </a:p>
        </p:txBody>
      </p:sp>
      <p:pic>
        <p:nvPicPr>
          <p:cNvPr id="16" name="Graphique 15">
            <a:extLst>
              <a:ext uri="{FF2B5EF4-FFF2-40B4-BE49-F238E27FC236}">
                <a16:creationId xmlns:a16="http://schemas.microsoft.com/office/drawing/2014/main" id="{753164DA-A45A-485F-A383-1CFABE3C1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5254" y="3492127"/>
            <a:ext cx="8228883" cy="268923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CA4BD667-5702-42A2-814B-8968274E1CB9}"/>
              </a:ext>
            </a:extLst>
          </p:cNvPr>
          <p:cNvSpPr txBox="1"/>
          <p:nvPr/>
        </p:nvSpPr>
        <p:spPr>
          <a:xfrm>
            <a:off x="3844276" y="1148942"/>
            <a:ext cx="5347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9999"/>
                </a:solidFill>
              </a:rPr>
              <a:t>Scénarios d’évolution des surplus dans le futur</a:t>
            </a:r>
            <a:endParaRPr lang="fr-FR" dirty="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983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206719" y="1618689"/>
            <a:ext cx="10261621" cy="269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5032" y="-274502"/>
            <a:ext cx="10356574" cy="1325563"/>
          </a:xfrm>
        </p:spPr>
        <p:txBody>
          <a:bodyPr>
            <a:normAutofit/>
          </a:bodyPr>
          <a:lstStyle/>
          <a:p>
            <a:r>
              <a:rPr lang="fr-FR" sz="5400" b="1" dirty="0" err="1">
                <a:solidFill>
                  <a:srgbClr val="4C9A91"/>
                </a:solidFill>
              </a:rPr>
              <a:t>Some</a:t>
            </a:r>
            <a:r>
              <a:rPr lang="fr-FR" sz="5400" b="1" dirty="0">
                <a:solidFill>
                  <a:srgbClr val="4C9A91"/>
                </a:solidFill>
              </a:rPr>
              <a:t> conclusions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34AF74D-964C-3340-1756-1D1BA1B88CF6}"/>
              </a:ext>
            </a:extLst>
          </p:cNvPr>
          <p:cNvSpPr txBox="1"/>
          <p:nvPr/>
        </p:nvSpPr>
        <p:spPr>
          <a:xfrm>
            <a:off x="11650635" y="6413853"/>
            <a:ext cx="541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25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15032" y="756087"/>
            <a:ext cx="9823082" cy="104007"/>
          </a:xfrm>
          <a:prstGeom prst="rect">
            <a:avLst/>
          </a:prstGeom>
          <a:solidFill>
            <a:srgbClr val="009999"/>
          </a:solidFill>
          <a:ln>
            <a:solidFill>
              <a:srgbClr val="5D9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4C21D763-4D4F-483A-8256-7AE60C2B3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5032" y="970890"/>
            <a:ext cx="10356574" cy="5633738"/>
          </a:xfrm>
        </p:spPr>
        <p:txBody>
          <a:bodyPr>
            <a:normAutofit fontScale="47500" lnSpcReduction="20000"/>
          </a:bodyPr>
          <a:lstStyle/>
          <a:p>
            <a:pPr lvl="1"/>
            <a:r>
              <a:rPr lang="en-US" sz="3200" b="1" dirty="0"/>
              <a:t>Contributions of the </a:t>
            </a:r>
            <a:r>
              <a:rPr lang="en-US" sz="3200" b="1" dirty="0" err="1"/>
              <a:t>CaSSiS</a:t>
            </a:r>
            <a:r>
              <a:rPr lang="en-US" sz="3200" b="1" dirty="0"/>
              <a:t> model</a:t>
            </a:r>
          </a:p>
          <a:p>
            <a:pPr marL="457200" lvl="1" indent="0">
              <a:buNone/>
            </a:pPr>
            <a:endParaRPr lang="en-US" sz="3200" b="1" dirty="0"/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3100" dirty="0"/>
              <a:t>Robust model, fine quantification, comprehensive and homogeneous</a:t>
            </a:r>
          </a:p>
          <a:p>
            <a:pPr lvl="2">
              <a:buFont typeface="Wingdings" panose="05000000000000000000" pitchFamily="2" charset="2"/>
              <a:buChar char="q"/>
            </a:pPr>
            <a:endParaRPr lang="en-US" sz="3100" dirty="0"/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3100" dirty="0"/>
              <a:t>Continuous results over a long period: 3 key periods</a:t>
            </a:r>
          </a:p>
          <a:p>
            <a:pPr lvl="2">
              <a:buFont typeface="Wingdings" panose="05000000000000000000" pitchFamily="2" charset="2"/>
              <a:buChar char="q"/>
            </a:pPr>
            <a:endParaRPr lang="en-US" sz="3100" dirty="0"/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3100" dirty="0"/>
              <a:t>Comprehensive and homogeneous results across 3 different spatial scales</a:t>
            </a:r>
            <a:endParaRPr lang="fr-FR" sz="1500" dirty="0"/>
          </a:p>
          <a:p>
            <a:pPr lvl="2">
              <a:buFontTx/>
              <a:buChar char="-"/>
            </a:pPr>
            <a:endParaRPr lang="fr-FR" sz="1600" dirty="0"/>
          </a:p>
          <a:p>
            <a:pPr lvl="2">
              <a:buFontTx/>
              <a:buChar char="-"/>
            </a:pPr>
            <a:endParaRPr lang="fr-FR" sz="1600" dirty="0"/>
          </a:p>
          <a:p>
            <a:pPr lvl="2">
              <a:buFontTx/>
              <a:buChar char="-"/>
            </a:pPr>
            <a:endParaRPr lang="fr-FR" sz="1600" dirty="0"/>
          </a:p>
          <a:p>
            <a:pPr lvl="2">
              <a:buFontTx/>
              <a:buChar char="-"/>
            </a:pPr>
            <a:endParaRPr lang="fr-FR" sz="1600" dirty="0"/>
          </a:p>
          <a:p>
            <a:pPr lvl="2">
              <a:buFontTx/>
              <a:buChar char="-"/>
            </a:pPr>
            <a:endParaRPr lang="fr-FR" sz="1600" dirty="0"/>
          </a:p>
          <a:p>
            <a:pPr lvl="2">
              <a:buFontTx/>
              <a:buChar char="-"/>
            </a:pPr>
            <a:endParaRPr lang="fr-FR" sz="1600" dirty="0"/>
          </a:p>
          <a:p>
            <a:pPr lvl="2">
              <a:buFontTx/>
              <a:buChar char="-"/>
            </a:pPr>
            <a:endParaRPr lang="fr-FR" sz="1600" dirty="0"/>
          </a:p>
          <a:p>
            <a:pPr lvl="2">
              <a:buFontTx/>
              <a:buChar char="-"/>
            </a:pPr>
            <a:endParaRPr lang="fr-FR" sz="1600" dirty="0"/>
          </a:p>
          <a:p>
            <a:pPr lvl="2">
              <a:buFontTx/>
              <a:buChar char="-"/>
            </a:pPr>
            <a:endParaRPr lang="fr-FR" sz="1600" dirty="0"/>
          </a:p>
          <a:p>
            <a:pPr lvl="2">
              <a:buFontTx/>
              <a:buChar char="-"/>
            </a:pPr>
            <a:endParaRPr lang="fr-FR" sz="1600" dirty="0"/>
          </a:p>
          <a:p>
            <a:pPr lvl="2">
              <a:buFontTx/>
              <a:buChar char="-"/>
            </a:pPr>
            <a:endParaRPr lang="fr-FR" sz="1600" dirty="0"/>
          </a:p>
          <a:p>
            <a:pPr lvl="2">
              <a:buFontTx/>
              <a:buChar char="-"/>
            </a:pPr>
            <a:endParaRPr lang="fr-FR" sz="1600" dirty="0"/>
          </a:p>
          <a:p>
            <a:pPr lvl="2">
              <a:buFontTx/>
              <a:buChar char="-"/>
            </a:pPr>
            <a:endParaRPr lang="fr-FR" sz="1600" dirty="0"/>
          </a:p>
          <a:p>
            <a:pPr lvl="2">
              <a:buFontTx/>
              <a:buChar char="-"/>
            </a:pPr>
            <a:endParaRPr lang="fr-FR" sz="1600" dirty="0"/>
          </a:p>
          <a:p>
            <a:pPr lvl="2">
              <a:buFontTx/>
              <a:buChar char="-"/>
            </a:pPr>
            <a:endParaRPr lang="fr-FR" sz="1600" dirty="0"/>
          </a:p>
          <a:p>
            <a:pPr lvl="2">
              <a:buFontTx/>
              <a:buChar char="-"/>
            </a:pPr>
            <a:endParaRPr lang="fr-FR" sz="1600" dirty="0"/>
          </a:p>
          <a:p>
            <a:pPr lvl="2">
              <a:buFontTx/>
              <a:buChar char="-"/>
            </a:pPr>
            <a:endParaRPr lang="fr-FR" sz="1600" dirty="0"/>
          </a:p>
          <a:p>
            <a:pPr lvl="2">
              <a:buFontTx/>
              <a:buChar char="-"/>
            </a:pPr>
            <a:endParaRPr lang="fr-FR" sz="1600" dirty="0"/>
          </a:p>
          <a:p>
            <a:pPr lvl="2">
              <a:buFontTx/>
              <a:buChar char="-"/>
            </a:pPr>
            <a:endParaRPr lang="fr-FR" sz="1600" dirty="0"/>
          </a:p>
          <a:p>
            <a:pPr lvl="2">
              <a:buFontTx/>
              <a:buChar char="-"/>
            </a:pPr>
            <a:endParaRPr lang="fr-FR" sz="1600" dirty="0"/>
          </a:p>
          <a:p>
            <a:pPr marL="914400" lvl="2" indent="0">
              <a:buNone/>
            </a:pPr>
            <a:endParaRPr lang="fr-FR" sz="1600" dirty="0"/>
          </a:p>
          <a:p>
            <a:pPr lvl="1"/>
            <a:r>
              <a:rPr lang="en-US" sz="3200" b="1" dirty="0"/>
              <a:t>Control factors of surplus evolution over time</a:t>
            </a:r>
            <a:endParaRPr lang="fr-FR" sz="1600" dirty="0"/>
          </a:p>
          <a:p>
            <a:pPr marL="914400" lvl="2" indent="0">
              <a:buNone/>
            </a:pPr>
            <a:endParaRPr lang="fr-FR" sz="1600" dirty="0"/>
          </a:p>
          <a:p>
            <a:pPr lvl="1"/>
            <a:r>
              <a:rPr lang="fr-FR" sz="3200" b="1" dirty="0"/>
              <a:t>Usage </a:t>
            </a:r>
            <a:r>
              <a:rPr lang="fr-FR" sz="3200" b="1" dirty="0" err="1"/>
              <a:t>recommendations</a:t>
            </a:r>
            <a:endParaRPr lang="fr-FR" sz="1600" dirty="0"/>
          </a:p>
          <a:p>
            <a:pPr marL="914400" lvl="2" indent="0">
              <a:buNone/>
            </a:pPr>
            <a:endParaRPr lang="fr-FR" sz="1600" b="1" dirty="0">
              <a:effectLst/>
              <a:latin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fr-FR" sz="2800" b="1" dirty="0"/>
          </a:p>
          <a:p>
            <a:pPr marL="914400" lvl="2" indent="0" algn="l">
              <a:buNone/>
            </a:pPr>
            <a:endParaRPr lang="fr-FR" sz="1600" dirty="0"/>
          </a:p>
        </p:txBody>
      </p:sp>
      <p:sp>
        <p:nvSpPr>
          <p:cNvPr id="8" name="Rectangle à coins arrondis 10">
            <a:extLst>
              <a:ext uri="{FF2B5EF4-FFF2-40B4-BE49-F238E27FC236}">
                <a16:creationId xmlns:a16="http://schemas.microsoft.com/office/drawing/2014/main" id="{60B46B50-5765-4918-AB96-93995170B827}"/>
              </a:ext>
            </a:extLst>
          </p:cNvPr>
          <p:cNvSpPr/>
          <p:nvPr/>
        </p:nvSpPr>
        <p:spPr>
          <a:xfrm>
            <a:off x="2506312" y="2705898"/>
            <a:ext cx="1670904" cy="674536"/>
          </a:xfrm>
          <a:prstGeom prst="roundRect">
            <a:avLst/>
          </a:prstGeom>
          <a:solidFill>
            <a:srgbClr val="33CCCC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National </a:t>
            </a:r>
            <a:r>
              <a:rPr lang="fr-FR" sz="1400" b="1" dirty="0" err="1">
                <a:solidFill>
                  <a:schemeClr val="tx1"/>
                </a:solidFill>
              </a:rPr>
              <a:t>scale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9" name="Rectangle à coins arrondis 11">
            <a:extLst>
              <a:ext uri="{FF2B5EF4-FFF2-40B4-BE49-F238E27FC236}">
                <a16:creationId xmlns:a16="http://schemas.microsoft.com/office/drawing/2014/main" id="{A331E064-684F-44D7-8245-53F9E29F7606}"/>
              </a:ext>
            </a:extLst>
          </p:cNvPr>
          <p:cNvSpPr/>
          <p:nvPr/>
        </p:nvSpPr>
        <p:spPr>
          <a:xfrm>
            <a:off x="2506312" y="3622248"/>
            <a:ext cx="1670904" cy="1632112"/>
          </a:xfrm>
          <a:prstGeom prst="roundRect">
            <a:avLst/>
          </a:prstGeom>
          <a:solidFill>
            <a:srgbClr val="33CCC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Tx/>
              <a:buChar char="-"/>
            </a:pPr>
            <a:r>
              <a:rPr lang="en-US" sz="1100" b="1" dirty="0">
                <a:solidFill>
                  <a:schemeClr val="tx1"/>
                </a:solidFill>
                <a:sym typeface="Wingdings" panose="05000000000000000000" pitchFamily="2" charset="2"/>
              </a:rPr>
              <a:t>Adapt policies and regulations at the national level</a:t>
            </a:r>
          </a:p>
          <a:p>
            <a:pPr lvl="0"/>
            <a:endParaRPr lang="en-US" sz="1100" b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85750" lvl="0" indent="-285750">
              <a:buFontTx/>
              <a:buChar char="-"/>
            </a:pPr>
            <a:r>
              <a:rPr lang="en-US" sz="1100" b="1" dirty="0">
                <a:solidFill>
                  <a:schemeClr val="tx1"/>
                </a:solidFill>
                <a:sym typeface="Wingdings" panose="05000000000000000000" pitchFamily="2" charset="2"/>
              </a:rPr>
              <a:t>Compare results with other countries</a:t>
            </a:r>
            <a:endParaRPr lang="fr-FR" sz="1100" b="1" dirty="0">
              <a:solidFill>
                <a:schemeClr val="tx1"/>
              </a:solidFill>
            </a:endParaRPr>
          </a:p>
        </p:txBody>
      </p:sp>
      <p:sp>
        <p:nvSpPr>
          <p:cNvPr id="10" name="Rectangle à coins arrondis 12">
            <a:extLst>
              <a:ext uri="{FF2B5EF4-FFF2-40B4-BE49-F238E27FC236}">
                <a16:creationId xmlns:a16="http://schemas.microsoft.com/office/drawing/2014/main" id="{7D4541AD-EFCB-4835-AD4D-8190351D2929}"/>
              </a:ext>
            </a:extLst>
          </p:cNvPr>
          <p:cNvSpPr/>
          <p:nvPr/>
        </p:nvSpPr>
        <p:spPr>
          <a:xfrm>
            <a:off x="4633044" y="2705898"/>
            <a:ext cx="1670904" cy="674536"/>
          </a:xfrm>
          <a:prstGeom prst="roundRect">
            <a:avLst/>
          </a:prstGeom>
          <a:solidFill>
            <a:srgbClr val="8FFFE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err="1">
                <a:solidFill>
                  <a:schemeClr val="tx1"/>
                </a:solidFill>
              </a:rPr>
              <a:t>Departmental</a:t>
            </a:r>
            <a:r>
              <a:rPr lang="fr-FR" sz="1400" b="1" dirty="0">
                <a:solidFill>
                  <a:schemeClr val="tx1"/>
                </a:solidFill>
              </a:rPr>
              <a:t> </a:t>
            </a:r>
            <a:r>
              <a:rPr lang="fr-FR" sz="1400" b="1" dirty="0" err="1">
                <a:solidFill>
                  <a:schemeClr val="tx1"/>
                </a:solidFill>
              </a:rPr>
              <a:t>scale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11" name="Rectangle à coins arrondis 13">
            <a:extLst>
              <a:ext uri="{FF2B5EF4-FFF2-40B4-BE49-F238E27FC236}">
                <a16:creationId xmlns:a16="http://schemas.microsoft.com/office/drawing/2014/main" id="{552326EA-9529-41EA-98D3-0A750E4BF37E}"/>
              </a:ext>
            </a:extLst>
          </p:cNvPr>
          <p:cNvSpPr/>
          <p:nvPr/>
        </p:nvSpPr>
        <p:spPr>
          <a:xfrm>
            <a:off x="4633044" y="3622248"/>
            <a:ext cx="1670904" cy="1632112"/>
          </a:xfrm>
          <a:prstGeom prst="roundRect">
            <a:avLst/>
          </a:prstGeom>
          <a:solidFill>
            <a:srgbClr val="8FFFE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100" b="1" dirty="0">
                <a:solidFill>
                  <a:schemeClr val="tx1"/>
                </a:solidFill>
                <a:sym typeface="Wingdings" panose="05000000000000000000" pitchFamily="2" charset="2"/>
              </a:rPr>
              <a:t>Intermediate working scale:</a:t>
            </a:r>
          </a:p>
          <a:p>
            <a:pPr lvl="0"/>
            <a:endParaRPr lang="en-US" sz="1100" b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171450" lvl="0" indent="-171450">
              <a:buFontTx/>
              <a:buChar char="-"/>
            </a:pPr>
            <a:r>
              <a:rPr lang="en-US" sz="1100" b="1" dirty="0">
                <a:solidFill>
                  <a:schemeClr val="tx1"/>
                </a:solidFill>
                <a:sym typeface="Wingdings" panose="05000000000000000000" pitchFamily="2" charset="2"/>
              </a:rPr>
              <a:t>Aggregation of national surplus</a:t>
            </a:r>
          </a:p>
          <a:p>
            <a:pPr lvl="0"/>
            <a:endParaRPr lang="en-US" sz="1100" b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171450" lvl="0" indent="-171450">
              <a:buFontTx/>
              <a:buChar char="-"/>
            </a:pPr>
            <a:r>
              <a:rPr lang="en-US" sz="1100" b="1" dirty="0">
                <a:solidFill>
                  <a:schemeClr val="tx1"/>
                </a:solidFill>
                <a:sym typeface="Wingdings" panose="05000000000000000000" pitchFamily="2" charset="2"/>
              </a:rPr>
              <a:t>Reconstruction of municipal data</a:t>
            </a:r>
            <a:endParaRPr lang="fr-FR" sz="1100" b="1" dirty="0">
              <a:solidFill>
                <a:schemeClr val="tx1"/>
              </a:solidFill>
            </a:endParaRPr>
          </a:p>
        </p:txBody>
      </p:sp>
      <p:sp>
        <p:nvSpPr>
          <p:cNvPr id="12" name="Rectangle à coins arrondis 14">
            <a:extLst>
              <a:ext uri="{FF2B5EF4-FFF2-40B4-BE49-F238E27FC236}">
                <a16:creationId xmlns:a16="http://schemas.microsoft.com/office/drawing/2014/main" id="{0ABC6A73-C7C2-4D3B-811C-EAF2312EBDC8}"/>
              </a:ext>
            </a:extLst>
          </p:cNvPr>
          <p:cNvSpPr/>
          <p:nvPr/>
        </p:nvSpPr>
        <p:spPr>
          <a:xfrm>
            <a:off x="6759776" y="2705898"/>
            <a:ext cx="1670904" cy="674536"/>
          </a:xfrm>
          <a:prstGeom prst="roundRect">
            <a:avLst/>
          </a:prstGeom>
          <a:solidFill>
            <a:srgbClr val="E1FFF7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Municipal </a:t>
            </a:r>
            <a:r>
              <a:rPr lang="fr-FR" sz="1400" b="1" dirty="0" err="1">
                <a:solidFill>
                  <a:schemeClr val="tx1"/>
                </a:solidFill>
              </a:rPr>
              <a:t>scale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13" name="Rectangle à coins arrondis 15">
            <a:extLst>
              <a:ext uri="{FF2B5EF4-FFF2-40B4-BE49-F238E27FC236}">
                <a16:creationId xmlns:a16="http://schemas.microsoft.com/office/drawing/2014/main" id="{C0921A49-00D5-48A0-B19D-699029402862}"/>
              </a:ext>
            </a:extLst>
          </p:cNvPr>
          <p:cNvSpPr/>
          <p:nvPr/>
        </p:nvSpPr>
        <p:spPr>
          <a:xfrm>
            <a:off x="6759776" y="3622248"/>
            <a:ext cx="1670904" cy="1632112"/>
          </a:xfrm>
          <a:prstGeom prst="roundRect">
            <a:avLst/>
          </a:prstGeom>
          <a:solidFill>
            <a:srgbClr val="E1FFF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100" b="1" dirty="0">
                <a:solidFill>
                  <a:schemeClr val="tx1"/>
                </a:solidFill>
                <a:sym typeface="Wingdings" panose="05000000000000000000" pitchFamily="2" charset="2"/>
              </a:rPr>
              <a:t>The most appropriate for finer analyses (</a:t>
            </a:r>
            <a:r>
              <a:rPr lang="en-US" sz="1100" b="1" dirty="0" err="1">
                <a:solidFill>
                  <a:schemeClr val="tx1"/>
                </a:solidFill>
                <a:sym typeface="Wingdings" panose="05000000000000000000" pitchFamily="2" charset="2"/>
              </a:rPr>
              <a:t>otex</a:t>
            </a:r>
            <a:r>
              <a:rPr lang="en-US" sz="1100" b="1" dirty="0">
                <a:solidFill>
                  <a:schemeClr val="tx1"/>
                </a:solidFill>
                <a:sym typeface="Wingdings" panose="05000000000000000000" pitchFamily="2" charset="2"/>
              </a:rPr>
              <a:t>) and for exploration</a:t>
            </a:r>
            <a:endParaRPr lang="fr-FR" sz="1100" b="1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6518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02305C-7476-4532-AFFD-35E0ECE5C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50E55B69-E217-4D51-B5DE-5AD5DD2FF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275" y="3048794"/>
            <a:ext cx="2857500" cy="1905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89FACD-EBFC-4844-B1AB-B3AA901B858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52BBE35-42EB-45E7-AED2-5077690EE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729"/>
            <a:ext cx="2893671" cy="87388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56F6EC1-2475-431A-8D9A-0CF0CA6AF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358" y="-12486"/>
            <a:ext cx="2256098" cy="15040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83384D9-8556-4691-A798-24F164058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539" y="98729"/>
            <a:ext cx="3790950" cy="1209675"/>
          </a:xfrm>
          <a:prstGeom prst="rect">
            <a:avLst/>
          </a:prstGeom>
        </p:spPr>
      </p:pic>
      <p:graphicFrame>
        <p:nvGraphicFramePr>
          <p:cNvPr id="13" name="Diagramme 12">
            <a:extLst>
              <a:ext uri="{FF2B5EF4-FFF2-40B4-BE49-F238E27FC236}">
                <a16:creationId xmlns:a16="http://schemas.microsoft.com/office/drawing/2014/main" id="{35AD5039-16ED-43D4-BA4B-29E1744AA3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1118570"/>
              </p:ext>
            </p:extLst>
          </p:nvPr>
        </p:nvGraphicFramePr>
        <p:xfrm>
          <a:off x="2032000" y="132089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916D3CFF-94BA-453B-88AD-DDDEE7E54A32}"/>
              </a:ext>
            </a:extLst>
          </p:cNvPr>
          <p:cNvSpPr txBox="1"/>
          <p:nvPr/>
        </p:nvSpPr>
        <p:spPr>
          <a:xfrm>
            <a:off x="11650635" y="6413853"/>
            <a:ext cx="541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26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9F9CF2D-7A61-48FF-9034-9E51BFA6933B}"/>
              </a:ext>
            </a:extLst>
          </p:cNvPr>
          <p:cNvSpPr txBox="1"/>
          <p:nvPr/>
        </p:nvSpPr>
        <p:spPr>
          <a:xfrm>
            <a:off x="1052287" y="1616634"/>
            <a:ext cx="10087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Raia Silvia </a:t>
            </a:r>
            <a:r>
              <a:rPr lang="fr-FR" b="1" dirty="0" err="1"/>
              <a:t>Massad</a:t>
            </a:r>
            <a:r>
              <a:rPr lang="fr-FR" b="1" dirty="0"/>
              <a:t> (ECOSYS); Francesco </a:t>
            </a:r>
            <a:r>
              <a:rPr lang="fr-FR" b="1" dirty="0" err="1"/>
              <a:t>Accatino</a:t>
            </a:r>
            <a:r>
              <a:rPr lang="fr-FR" b="1" dirty="0"/>
              <a:t> (SADAPT); Bertrand </a:t>
            </a:r>
            <a:r>
              <a:rPr lang="fr-FR" b="1" dirty="0" err="1"/>
              <a:t>Guenet</a:t>
            </a:r>
            <a:r>
              <a:rPr lang="fr-FR" b="1" dirty="0"/>
              <a:t> (ENS – Ulm)</a:t>
            </a:r>
          </a:p>
        </p:txBody>
      </p:sp>
    </p:spTree>
    <p:extLst>
      <p:ext uri="{BB962C8B-B14F-4D97-AF65-F5344CB8AC3E}">
        <p14:creationId xmlns:p14="http://schemas.microsoft.com/office/powerpoint/2010/main" val="852356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9D9399-6DDC-1496-27C5-15BC956BBF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6600" b="1" dirty="0"/>
              <a:t>Thank you for your attention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2712C3-1AC9-31D0-B846-D94B3CAC5C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57404" y="4610889"/>
            <a:ext cx="8352201" cy="1655762"/>
          </a:xfrm>
        </p:spPr>
        <p:txBody>
          <a:bodyPr>
            <a:normAutofit/>
          </a:bodyPr>
          <a:lstStyle/>
          <a:p>
            <a:r>
              <a:rPr lang="fr-FR" sz="6000" b="1" dirty="0"/>
              <a:t>Any questions ?</a:t>
            </a:r>
          </a:p>
        </p:txBody>
      </p:sp>
    </p:spTree>
    <p:extLst>
      <p:ext uri="{BB962C8B-B14F-4D97-AF65-F5344CB8AC3E}">
        <p14:creationId xmlns:p14="http://schemas.microsoft.com/office/powerpoint/2010/main" val="286869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205415" y="1604865"/>
            <a:ext cx="10261621" cy="269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05415" y="93305"/>
            <a:ext cx="10356574" cy="1325563"/>
          </a:xfrm>
        </p:spPr>
        <p:txBody>
          <a:bodyPr>
            <a:noAutofit/>
          </a:bodyPr>
          <a:lstStyle/>
          <a:p>
            <a:r>
              <a:rPr lang="fr-FR" sz="5400" b="1" dirty="0">
                <a:solidFill>
                  <a:srgbClr val="49958C"/>
                </a:solidFill>
              </a:rPr>
              <a:t>Why calculate P surplus ? </a:t>
            </a:r>
            <a:br>
              <a:rPr lang="fr-FR" sz="5400" b="1" dirty="0">
                <a:solidFill>
                  <a:srgbClr val="49958C"/>
                </a:solidFill>
              </a:rPr>
            </a:br>
            <a:endParaRPr lang="fr-FR" sz="5400" dirty="0">
              <a:solidFill>
                <a:srgbClr val="49958C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719" y="756087"/>
            <a:ext cx="9823082" cy="104007"/>
          </a:xfrm>
          <a:prstGeom prst="rect">
            <a:avLst/>
          </a:prstGeom>
          <a:solidFill>
            <a:srgbClr val="009999"/>
          </a:solidFill>
          <a:ln>
            <a:solidFill>
              <a:srgbClr val="5D9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11467036" y="6392487"/>
            <a:ext cx="47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3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42FDF7E-2C17-149D-E41C-815671564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198" y="1186833"/>
            <a:ext cx="3768306" cy="180564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0BAF85E-1431-3D2F-6522-CB3C843315A5}"/>
              </a:ext>
            </a:extLst>
          </p:cNvPr>
          <p:cNvSpPr txBox="1"/>
          <p:nvPr/>
        </p:nvSpPr>
        <p:spPr>
          <a:xfrm>
            <a:off x="5702612" y="1556073"/>
            <a:ext cx="4856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Agricultural intensification and modernization: </a:t>
            </a:r>
            <a:r>
              <a:rPr lang="en-US" b="1" dirty="0">
                <a:solidFill>
                  <a:srgbClr val="49958C"/>
                </a:solidFill>
              </a:rPr>
              <a:t>Intensive use of fertilizers</a:t>
            </a:r>
            <a:endParaRPr lang="fr-FR" b="1" dirty="0">
              <a:solidFill>
                <a:srgbClr val="49958C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828AF45-0D0B-3CA8-94B1-99ECA2CA141B}"/>
              </a:ext>
            </a:extLst>
          </p:cNvPr>
          <p:cNvSpPr txBox="1"/>
          <p:nvPr/>
        </p:nvSpPr>
        <p:spPr>
          <a:xfrm>
            <a:off x="3884843" y="5301927"/>
            <a:ext cx="3714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Degradation of soil, air, and water quality: </a:t>
            </a:r>
            <a:r>
              <a:rPr lang="en-US" b="1" dirty="0">
                <a:solidFill>
                  <a:srgbClr val="49958C"/>
                </a:solidFill>
              </a:rPr>
              <a:t>Eutrophication</a:t>
            </a:r>
          </a:p>
          <a:p>
            <a:pPr algn="ctr"/>
            <a:r>
              <a:rPr lang="fr-FR" sz="1600" dirty="0"/>
              <a:t>(</a:t>
            </a:r>
            <a:r>
              <a:rPr lang="fr-FR" sz="1600" dirty="0" err="1"/>
              <a:t>Minaudo</a:t>
            </a:r>
            <a:r>
              <a:rPr lang="fr-FR" sz="1600" dirty="0"/>
              <a:t> et al., 2015)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DB712E8-6DBE-92AB-C058-FBC944851ACD}"/>
              </a:ext>
            </a:extLst>
          </p:cNvPr>
          <p:cNvSpPr txBox="1"/>
          <p:nvPr/>
        </p:nvSpPr>
        <p:spPr>
          <a:xfrm>
            <a:off x="1678310" y="3637604"/>
            <a:ext cx="3196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Disruption of </a:t>
            </a:r>
            <a:r>
              <a:rPr lang="fr-FR" b="1" dirty="0" err="1"/>
              <a:t>nutrient</a:t>
            </a:r>
            <a:r>
              <a:rPr lang="fr-FR" b="1" dirty="0"/>
              <a:t> </a:t>
            </a:r>
            <a:r>
              <a:rPr lang="fr-FR" b="1" dirty="0">
                <a:solidFill>
                  <a:srgbClr val="49958C"/>
                </a:solidFill>
              </a:rPr>
              <a:t>cycles</a:t>
            </a:r>
          </a:p>
          <a:p>
            <a:pPr algn="ctr"/>
            <a:r>
              <a:rPr lang="fr-FR" sz="1400" dirty="0"/>
              <a:t>(</a:t>
            </a:r>
            <a:r>
              <a:rPr lang="fr-FR" sz="1400" dirty="0" err="1"/>
              <a:t>Prasuhn</a:t>
            </a:r>
            <a:r>
              <a:rPr lang="fr-FR" sz="1400" dirty="0"/>
              <a:t> &amp; </a:t>
            </a:r>
            <a:r>
              <a:rPr lang="fr-FR" sz="1400" dirty="0" err="1"/>
              <a:t>Flisch</a:t>
            </a:r>
            <a:r>
              <a:rPr lang="fr-FR" sz="1400" dirty="0"/>
              <a:t>, 2005)</a:t>
            </a:r>
            <a:endParaRPr lang="fr-FR" sz="1400" dirty="0">
              <a:solidFill>
                <a:srgbClr val="009999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0215EB7-3A62-3C80-5241-707353A21D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530" y="4481041"/>
            <a:ext cx="2778385" cy="2084779"/>
          </a:xfrm>
          <a:prstGeom prst="rect">
            <a:avLst/>
          </a:prstGeom>
        </p:spPr>
      </p:pic>
      <p:pic>
        <p:nvPicPr>
          <p:cNvPr id="1026" name="Picture 2" descr="Phosphorus Cycle - an overview | ScienceDirect Topics">
            <a:extLst>
              <a:ext uri="{FF2B5EF4-FFF2-40B4-BE49-F238E27FC236}">
                <a16:creationId xmlns:a16="http://schemas.microsoft.com/office/drawing/2014/main" id="{3C61E842-3084-3324-6927-F44E8C8C3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247" y="2498416"/>
            <a:ext cx="3598502" cy="212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205415" y="1604865"/>
            <a:ext cx="10261621" cy="269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05415" y="93305"/>
            <a:ext cx="10356574" cy="1325563"/>
          </a:xfrm>
        </p:spPr>
        <p:txBody>
          <a:bodyPr>
            <a:noAutofit/>
          </a:bodyPr>
          <a:lstStyle/>
          <a:p>
            <a:r>
              <a:rPr lang="fr-FR" sz="5400" b="1" dirty="0">
                <a:solidFill>
                  <a:srgbClr val="75BBB3"/>
                </a:solidFill>
              </a:rPr>
              <a:t>Scientific </a:t>
            </a:r>
            <a:r>
              <a:rPr lang="fr-FR" sz="5400" b="1" dirty="0" err="1">
                <a:solidFill>
                  <a:srgbClr val="75BBB3"/>
                </a:solidFill>
              </a:rPr>
              <a:t>context</a:t>
            </a:r>
            <a:br>
              <a:rPr lang="fr-FR" sz="5400" b="1" dirty="0">
                <a:solidFill>
                  <a:srgbClr val="75BBB3"/>
                </a:solidFill>
              </a:rPr>
            </a:br>
            <a:endParaRPr lang="fr-FR" sz="5400" dirty="0">
              <a:solidFill>
                <a:srgbClr val="75BBB3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719" y="756087"/>
            <a:ext cx="9823082" cy="104007"/>
          </a:xfrm>
          <a:prstGeom prst="rect">
            <a:avLst/>
          </a:prstGeom>
          <a:solidFill>
            <a:srgbClr val="009999"/>
          </a:solidFill>
          <a:ln>
            <a:solidFill>
              <a:srgbClr val="5D9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3010228" y="2275006"/>
            <a:ext cx="6651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>
                <a:solidFill>
                  <a:srgbClr val="75BBB3"/>
                </a:solidFill>
              </a:rPr>
              <a:t>Different</a:t>
            </a:r>
            <a:r>
              <a:rPr lang="fr-FR" sz="3200" b="1" dirty="0">
                <a:solidFill>
                  <a:srgbClr val="75BBB3"/>
                </a:solidFill>
              </a:rPr>
              <a:t> </a:t>
            </a:r>
            <a:r>
              <a:rPr lang="fr-FR" sz="3200" b="1" dirty="0" err="1">
                <a:solidFill>
                  <a:srgbClr val="75BBB3"/>
                </a:solidFill>
              </a:rPr>
              <a:t>nutrient</a:t>
            </a:r>
            <a:r>
              <a:rPr lang="fr-FR" sz="3200" b="1" dirty="0">
                <a:solidFill>
                  <a:srgbClr val="75BBB3"/>
                </a:solidFill>
              </a:rPr>
              <a:t> budget </a:t>
            </a:r>
            <a:r>
              <a:rPr lang="fr-FR" sz="3200" b="1" dirty="0" err="1">
                <a:solidFill>
                  <a:srgbClr val="75BBB3"/>
                </a:solidFill>
              </a:rPr>
              <a:t>models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310071" y="6488668"/>
            <a:ext cx="22444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</a:t>
            </a:r>
            <a:r>
              <a:rPr lang="fr-FR" sz="1400" dirty="0" err="1"/>
              <a:t>Oenema</a:t>
            </a:r>
            <a:r>
              <a:rPr lang="fr-FR" sz="1400" dirty="0"/>
              <a:t> et al., 2003)</a:t>
            </a:r>
          </a:p>
        </p:txBody>
      </p:sp>
      <p:pic>
        <p:nvPicPr>
          <p:cNvPr id="23" name="Image 22" descr="Une image contenant texte, horloge, périphérique, jauge&#10;&#10;Description générée automatiquement">
            <a:extLst>
              <a:ext uri="{FF2B5EF4-FFF2-40B4-BE49-F238E27FC236}">
                <a16:creationId xmlns:a16="http://schemas.microsoft.com/office/drawing/2014/main" id="{221B5CCA-FC67-72D6-C3CD-C8BBB6869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53" y="3193986"/>
            <a:ext cx="8423712" cy="2734836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11467036" y="6392487"/>
            <a:ext cx="47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4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315B8F0-C3DB-D49B-5502-E212336FB1EE}"/>
              </a:ext>
            </a:extLst>
          </p:cNvPr>
          <p:cNvSpPr txBox="1"/>
          <p:nvPr/>
        </p:nvSpPr>
        <p:spPr>
          <a:xfrm>
            <a:off x="1205415" y="1109804"/>
            <a:ext cx="9781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Nutrient budget are a good </a:t>
            </a:r>
            <a:r>
              <a:rPr lang="en-US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agri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-environmental indicator and a proxy for environmental pressure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968699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205415" y="1604865"/>
            <a:ext cx="10261621" cy="269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05415" y="93305"/>
            <a:ext cx="10356574" cy="1325563"/>
          </a:xfrm>
        </p:spPr>
        <p:txBody>
          <a:bodyPr>
            <a:noAutofit/>
          </a:bodyPr>
          <a:lstStyle/>
          <a:p>
            <a:r>
              <a:rPr lang="fr-FR" sz="5400" b="1" dirty="0">
                <a:solidFill>
                  <a:srgbClr val="75BBB3"/>
                </a:solidFill>
              </a:rPr>
              <a:t>Scientific </a:t>
            </a:r>
            <a:r>
              <a:rPr lang="fr-FR" sz="5400" b="1" dirty="0" err="1">
                <a:solidFill>
                  <a:srgbClr val="75BBB3"/>
                </a:solidFill>
              </a:rPr>
              <a:t>context</a:t>
            </a:r>
            <a:br>
              <a:rPr lang="fr-FR" sz="5400" b="1" dirty="0">
                <a:solidFill>
                  <a:srgbClr val="75BBB3"/>
                </a:solidFill>
              </a:rPr>
            </a:br>
            <a:endParaRPr lang="fr-FR" sz="5400" dirty="0">
              <a:solidFill>
                <a:srgbClr val="75BBB3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719" y="756087"/>
            <a:ext cx="9823082" cy="104007"/>
          </a:xfrm>
          <a:prstGeom prst="rect">
            <a:avLst/>
          </a:prstGeom>
          <a:solidFill>
            <a:srgbClr val="009999"/>
          </a:solidFill>
          <a:ln>
            <a:solidFill>
              <a:srgbClr val="5D9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2BB97A9-86A6-443C-A02E-2742D5DC5BE5}"/>
              </a:ext>
            </a:extLst>
          </p:cNvPr>
          <p:cNvSpPr txBox="1"/>
          <p:nvPr/>
        </p:nvSpPr>
        <p:spPr>
          <a:xfrm>
            <a:off x="11650635" y="6488668"/>
            <a:ext cx="541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9F584D-213E-44F3-B597-817B6E32B6E0}"/>
              </a:ext>
            </a:extLst>
          </p:cNvPr>
          <p:cNvSpPr/>
          <p:nvPr/>
        </p:nvSpPr>
        <p:spPr>
          <a:xfrm>
            <a:off x="1208035" y="1661592"/>
            <a:ext cx="9169880" cy="1852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EF03BE8-79D0-451C-BF87-91B9FB1189D5}"/>
              </a:ext>
            </a:extLst>
          </p:cNvPr>
          <p:cNvCxnSpPr>
            <a:cxnSpLocks/>
          </p:cNvCxnSpPr>
          <p:nvPr/>
        </p:nvCxnSpPr>
        <p:spPr>
          <a:xfrm flipH="1" flipV="1">
            <a:off x="2632361" y="1720344"/>
            <a:ext cx="1681" cy="4804605"/>
          </a:xfrm>
          <a:prstGeom prst="straightConnector1">
            <a:avLst/>
          </a:prstGeom>
          <a:ln w="28575">
            <a:solidFill>
              <a:srgbClr val="009999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0968026-4371-4436-B7B2-D430B23D93AF}"/>
              </a:ext>
            </a:extLst>
          </p:cNvPr>
          <p:cNvCxnSpPr>
            <a:cxnSpLocks/>
          </p:cNvCxnSpPr>
          <p:nvPr/>
        </p:nvCxnSpPr>
        <p:spPr>
          <a:xfrm>
            <a:off x="2625250" y="6540594"/>
            <a:ext cx="7743873" cy="22368"/>
          </a:xfrm>
          <a:prstGeom prst="straightConnector1">
            <a:avLst/>
          </a:prstGeom>
          <a:ln w="38100">
            <a:solidFill>
              <a:srgbClr val="009999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BF4885C0-2133-4FFD-AB88-B0001B4F65C5}"/>
              </a:ext>
            </a:extLst>
          </p:cNvPr>
          <p:cNvSpPr txBox="1"/>
          <p:nvPr/>
        </p:nvSpPr>
        <p:spPr>
          <a:xfrm>
            <a:off x="1388597" y="6020328"/>
            <a:ext cx="1112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Farm</a:t>
            </a:r>
            <a:r>
              <a:rPr lang="fr-FR" b="1" dirty="0"/>
              <a:t> plot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623E878-3B61-44FA-80CE-A8E6EE867E7C}"/>
              </a:ext>
            </a:extLst>
          </p:cNvPr>
          <p:cNvSpPr txBox="1"/>
          <p:nvPr/>
        </p:nvSpPr>
        <p:spPr>
          <a:xfrm>
            <a:off x="1146343" y="5562932"/>
            <a:ext cx="145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Farm</a:t>
            </a:r>
            <a:endParaRPr lang="fr-FR" b="1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DE04792-CC29-4C2A-88DA-07D4A13D2D3B}"/>
              </a:ext>
            </a:extLst>
          </p:cNvPr>
          <p:cNvSpPr txBox="1"/>
          <p:nvPr/>
        </p:nvSpPr>
        <p:spPr>
          <a:xfrm>
            <a:off x="1147086" y="5176362"/>
            <a:ext cx="145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Commune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4091B80-E016-499C-A2C6-34446B621116}"/>
              </a:ext>
            </a:extLst>
          </p:cNvPr>
          <p:cNvSpPr txBox="1"/>
          <p:nvPr/>
        </p:nvSpPr>
        <p:spPr>
          <a:xfrm>
            <a:off x="1212922" y="3488258"/>
            <a:ext cx="1452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Department</a:t>
            </a:r>
            <a:r>
              <a:rPr lang="fr-FR" b="1" dirty="0"/>
              <a:t>/</a:t>
            </a:r>
            <a:r>
              <a:rPr lang="fr-FR" b="1" dirty="0" err="1"/>
              <a:t>Region</a:t>
            </a:r>
            <a:endParaRPr lang="fr-FR" b="1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258FDEF-09E0-498C-B77B-17D9685914EB}"/>
              </a:ext>
            </a:extLst>
          </p:cNvPr>
          <p:cNvSpPr txBox="1"/>
          <p:nvPr/>
        </p:nvSpPr>
        <p:spPr>
          <a:xfrm>
            <a:off x="1261561" y="2440424"/>
            <a:ext cx="145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Watershed</a:t>
            </a:r>
            <a:endParaRPr lang="fr-FR" b="1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A2F20A5-93EF-490B-ADC7-7C2AF6345F54}"/>
              </a:ext>
            </a:extLst>
          </p:cNvPr>
          <p:cNvSpPr txBox="1"/>
          <p:nvPr/>
        </p:nvSpPr>
        <p:spPr>
          <a:xfrm>
            <a:off x="1413258" y="1966316"/>
            <a:ext cx="145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Country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E17C81F-0A0F-4DA9-8247-0CF46E982A3B}"/>
              </a:ext>
            </a:extLst>
          </p:cNvPr>
          <p:cNvSpPr/>
          <p:nvPr/>
        </p:nvSpPr>
        <p:spPr>
          <a:xfrm>
            <a:off x="9894213" y="2558030"/>
            <a:ext cx="1435516" cy="41845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NANI/NAPI</a:t>
            </a:r>
          </a:p>
          <a:p>
            <a:pPr algn="ctr"/>
            <a:r>
              <a:rPr lang="fr-FR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fr-FR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Lasseletta</a:t>
            </a:r>
            <a:r>
              <a:rPr lang="fr-FR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fr-FR" sz="10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</a:t>
            </a:r>
            <a:r>
              <a:rPr lang="fr-FR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., 2012)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E7C5786-C51D-4CB5-BD2B-159B9EC63857}"/>
              </a:ext>
            </a:extLst>
          </p:cNvPr>
          <p:cNvSpPr/>
          <p:nvPr/>
        </p:nvSpPr>
        <p:spPr>
          <a:xfrm>
            <a:off x="9900510" y="3991603"/>
            <a:ext cx="1429217" cy="41754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err="1">
                <a:solidFill>
                  <a:schemeClr val="tx1"/>
                </a:solidFill>
              </a:rPr>
              <a:t>GRAFS</a:t>
            </a:r>
            <a:endParaRPr lang="fr-FR" sz="1400" b="1" dirty="0">
              <a:solidFill>
                <a:schemeClr val="tx1"/>
              </a:solidFill>
            </a:endParaRPr>
          </a:p>
          <a:p>
            <a:pPr algn="ctr"/>
            <a:r>
              <a:rPr lang="fr-FR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(Le </a:t>
            </a:r>
            <a:r>
              <a:rPr lang="fr-FR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Noë</a:t>
            </a:r>
            <a:r>
              <a:rPr lang="fr-FR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fr-FR" sz="10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</a:t>
            </a:r>
            <a:r>
              <a:rPr lang="fr-FR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., 2018)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645CEB5-F03A-44DE-A0BD-0586FACBF7E8}"/>
              </a:ext>
            </a:extLst>
          </p:cNvPr>
          <p:cNvSpPr/>
          <p:nvPr/>
        </p:nvSpPr>
        <p:spPr>
          <a:xfrm>
            <a:off x="9894213" y="1720993"/>
            <a:ext cx="1435691" cy="39011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err="1">
                <a:solidFill>
                  <a:schemeClr val="tx1"/>
                </a:solidFill>
              </a:rPr>
              <a:t>CNB</a:t>
            </a:r>
            <a:endParaRPr lang="fr-FR" sz="1400" b="1" dirty="0">
              <a:solidFill>
                <a:schemeClr val="tx1"/>
              </a:solidFill>
            </a:endParaRPr>
          </a:p>
          <a:p>
            <a:pPr algn="ctr"/>
            <a:r>
              <a:rPr lang="fr-FR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fr-FR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Ludemann</a:t>
            </a:r>
            <a:r>
              <a:rPr lang="fr-FR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fr-FR" sz="10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</a:t>
            </a:r>
            <a:r>
              <a:rPr lang="fr-FR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., 2024)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048D8F0-9DAD-4FE6-BD57-B5F7F3F80EE3}"/>
              </a:ext>
            </a:extLst>
          </p:cNvPr>
          <p:cNvSpPr/>
          <p:nvPr/>
        </p:nvSpPr>
        <p:spPr>
          <a:xfrm>
            <a:off x="9894213" y="3099048"/>
            <a:ext cx="1435516" cy="3974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MFA</a:t>
            </a:r>
          </a:p>
          <a:p>
            <a:pPr algn="ctr"/>
            <a:r>
              <a:rPr lang="fr-FR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(Wang et </a:t>
            </a:r>
            <a:r>
              <a:rPr lang="fr-FR" sz="10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</a:t>
            </a:r>
            <a:r>
              <a:rPr lang="fr-FR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., 2022)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2B12DE8-D94B-4E90-8E27-9A200428D7D9}"/>
              </a:ext>
            </a:extLst>
          </p:cNvPr>
          <p:cNvSpPr/>
          <p:nvPr/>
        </p:nvSpPr>
        <p:spPr>
          <a:xfrm>
            <a:off x="9900240" y="3506608"/>
            <a:ext cx="1422184" cy="493516"/>
          </a:xfrm>
          <a:prstGeom prst="rect">
            <a:avLst/>
          </a:prstGeom>
          <a:solidFill>
            <a:srgbClr val="AC75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err="1">
                <a:solidFill>
                  <a:schemeClr val="tx1"/>
                </a:solidFill>
              </a:rPr>
              <a:t>SFA</a:t>
            </a:r>
            <a:endParaRPr lang="fr-FR" sz="1400" b="1" dirty="0">
              <a:solidFill>
                <a:schemeClr val="tx1"/>
              </a:solidFill>
            </a:endParaRPr>
          </a:p>
          <a:p>
            <a:pPr algn="ctr"/>
            <a:r>
              <a:rPr lang="fr-FR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fr-FR" sz="1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Senthilkumar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  <a:r>
              <a:rPr lang="fr-FR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</a:t>
            </a:r>
            <a:r>
              <a:rPr lang="fr-FR" sz="10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</a:t>
            </a:r>
            <a:r>
              <a:rPr lang="fr-FR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., 2012)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009CED3-D9B5-427D-9F4F-ECDFED181C6F}"/>
              </a:ext>
            </a:extLst>
          </p:cNvPr>
          <p:cNvSpPr txBox="1"/>
          <p:nvPr/>
        </p:nvSpPr>
        <p:spPr>
          <a:xfrm>
            <a:off x="1413258" y="4674801"/>
            <a:ext cx="1057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Canton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D599F0E-014A-4A7B-BE9B-EFFD48F71D37}"/>
              </a:ext>
            </a:extLst>
          </p:cNvPr>
          <p:cNvSpPr/>
          <p:nvPr/>
        </p:nvSpPr>
        <p:spPr>
          <a:xfrm>
            <a:off x="9895183" y="4868032"/>
            <a:ext cx="1423327" cy="3431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err="1">
                <a:solidFill>
                  <a:schemeClr val="tx1"/>
                </a:solidFill>
              </a:rPr>
              <a:t>NOPOLU</a:t>
            </a:r>
            <a:endParaRPr lang="fr-FR" sz="1400" b="1" dirty="0">
              <a:solidFill>
                <a:schemeClr val="tx1"/>
              </a:solidFill>
            </a:endParaRPr>
          </a:p>
          <a:p>
            <a:pPr algn="ctr"/>
            <a:r>
              <a:rPr lang="fr-FR" sz="1000" kern="1200" dirty="0">
                <a:solidFill>
                  <a:schemeClr val="tx1"/>
                </a:solidFill>
              </a:rPr>
              <a:t>(</a:t>
            </a:r>
            <a:r>
              <a:rPr lang="fr-FR" sz="1000" kern="1200" dirty="0" err="1">
                <a:solidFill>
                  <a:schemeClr val="tx1"/>
                </a:solidFill>
              </a:rPr>
              <a:t>SOeS</a:t>
            </a:r>
            <a:r>
              <a:rPr lang="fr-FR" sz="1000" dirty="0">
                <a:solidFill>
                  <a:schemeClr val="tx1"/>
                </a:solidFill>
              </a:rPr>
              <a:t>, 2012,</a:t>
            </a:r>
            <a:r>
              <a:rPr lang="fr-FR" sz="1000" kern="1200" dirty="0">
                <a:solidFill>
                  <a:schemeClr val="tx1"/>
                </a:solidFill>
              </a:rPr>
              <a:t>2013)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D3BE69F0-7E10-4FFB-B399-10C27DBAC680}"/>
              </a:ext>
            </a:extLst>
          </p:cNvPr>
          <p:cNvCxnSpPr/>
          <p:nvPr/>
        </p:nvCxnSpPr>
        <p:spPr>
          <a:xfrm>
            <a:off x="2545617" y="6204994"/>
            <a:ext cx="176849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A27BA130-85ED-48A9-9DC2-B6353044F4D2}"/>
              </a:ext>
            </a:extLst>
          </p:cNvPr>
          <p:cNvCxnSpPr/>
          <p:nvPr/>
        </p:nvCxnSpPr>
        <p:spPr>
          <a:xfrm>
            <a:off x="2545617" y="5761348"/>
            <a:ext cx="176849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67F6E430-0020-40FD-B953-E99D7F8AECB3}"/>
              </a:ext>
            </a:extLst>
          </p:cNvPr>
          <p:cNvCxnSpPr/>
          <p:nvPr/>
        </p:nvCxnSpPr>
        <p:spPr>
          <a:xfrm>
            <a:off x="2536825" y="5376766"/>
            <a:ext cx="176849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938F0129-39E7-4767-B2C6-B9BC148923E4}"/>
              </a:ext>
            </a:extLst>
          </p:cNvPr>
          <p:cNvCxnSpPr/>
          <p:nvPr/>
        </p:nvCxnSpPr>
        <p:spPr>
          <a:xfrm>
            <a:off x="2536825" y="4878191"/>
            <a:ext cx="176849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1A84959D-4668-4797-91DE-D018CB8784DD}"/>
              </a:ext>
            </a:extLst>
          </p:cNvPr>
          <p:cNvCxnSpPr/>
          <p:nvPr/>
        </p:nvCxnSpPr>
        <p:spPr>
          <a:xfrm>
            <a:off x="2545617" y="3902837"/>
            <a:ext cx="176849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DE367813-F678-4B67-B4A7-BB4C8DF46E1B}"/>
              </a:ext>
            </a:extLst>
          </p:cNvPr>
          <p:cNvCxnSpPr/>
          <p:nvPr/>
        </p:nvCxnSpPr>
        <p:spPr>
          <a:xfrm>
            <a:off x="2536825" y="2648470"/>
            <a:ext cx="176849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6E84177E-C95F-4645-A96A-9B0437F1B8FF}"/>
              </a:ext>
            </a:extLst>
          </p:cNvPr>
          <p:cNvCxnSpPr/>
          <p:nvPr/>
        </p:nvCxnSpPr>
        <p:spPr>
          <a:xfrm>
            <a:off x="2545617" y="2181444"/>
            <a:ext cx="176849" cy="0"/>
          </a:xfrm>
          <a:prstGeom prst="line">
            <a:avLst/>
          </a:prstGeom>
          <a:ln w="28575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16D1106C-8971-48CB-90FA-3D1B3FD8487C}"/>
              </a:ext>
            </a:extLst>
          </p:cNvPr>
          <p:cNvSpPr txBox="1"/>
          <p:nvPr/>
        </p:nvSpPr>
        <p:spPr>
          <a:xfrm>
            <a:off x="2746155" y="6547727"/>
            <a:ext cx="708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1840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AE6D25A0-1330-4BEA-9CFB-3C949374AEED}"/>
              </a:ext>
            </a:extLst>
          </p:cNvPr>
          <p:cNvCxnSpPr/>
          <p:nvPr/>
        </p:nvCxnSpPr>
        <p:spPr>
          <a:xfrm>
            <a:off x="3068439" y="6449924"/>
            <a:ext cx="0" cy="153286"/>
          </a:xfrm>
          <a:prstGeom prst="line">
            <a:avLst/>
          </a:prstGeom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CE7074EF-85AD-4D2C-9F98-1688C72B1914}"/>
              </a:ext>
            </a:extLst>
          </p:cNvPr>
          <p:cNvCxnSpPr/>
          <p:nvPr/>
        </p:nvCxnSpPr>
        <p:spPr>
          <a:xfrm>
            <a:off x="3789229" y="6459749"/>
            <a:ext cx="0" cy="153286"/>
          </a:xfrm>
          <a:prstGeom prst="line">
            <a:avLst/>
          </a:prstGeom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B9594D62-09D0-41C4-89E8-38D5A9174559}"/>
              </a:ext>
            </a:extLst>
          </p:cNvPr>
          <p:cNvCxnSpPr/>
          <p:nvPr/>
        </p:nvCxnSpPr>
        <p:spPr>
          <a:xfrm>
            <a:off x="4588900" y="6482361"/>
            <a:ext cx="0" cy="153286"/>
          </a:xfrm>
          <a:prstGeom prst="line">
            <a:avLst/>
          </a:prstGeom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B4302907-341A-4DA2-ADF5-C05E79BEDBDC}"/>
              </a:ext>
            </a:extLst>
          </p:cNvPr>
          <p:cNvCxnSpPr/>
          <p:nvPr/>
        </p:nvCxnSpPr>
        <p:spPr>
          <a:xfrm>
            <a:off x="5339177" y="6449924"/>
            <a:ext cx="0" cy="153286"/>
          </a:xfrm>
          <a:prstGeom prst="line">
            <a:avLst/>
          </a:prstGeom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5C639BA0-410D-42E5-8538-37D065AD857A}"/>
              </a:ext>
            </a:extLst>
          </p:cNvPr>
          <p:cNvCxnSpPr/>
          <p:nvPr/>
        </p:nvCxnSpPr>
        <p:spPr>
          <a:xfrm>
            <a:off x="6041831" y="6471496"/>
            <a:ext cx="0" cy="153286"/>
          </a:xfrm>
          <a:prstGeom prst="line">
            <a:avLst/>
          </a:prstGeom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9C8CE062-EB32-4750-9954-7716F34D70D7}"/>
              </a:ext>
            </a:extLst>
          </p:cNvPr>
          <p:cNvCxnSpPr/>
          <p:nvPr/>
        </p:nvCxnSpPr>
        <p:spPr>
          <a:xfrm>
            <a:off x="8817999" y="6471084"/>
            <a:ext cx="0" cy="153286"/>
          </a:xfrm>
          <a:prstGeom prst="line">
            <a:avLst/>
          </a:prstGeom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5E8690E9-1D0A-4E03-9ABC-E56014DE23AC}"/>
              </a:ext>
            </a:extLst>
          </p:cNvPr>
          <p:cNvCxnSpPr/>
          <p:nvPr/>
        </p:nvCxnSpPr>
        <p:spPr>
          <a:xfrm>
            <a:off x="9568274" y="6476730"/>
            <a:ext cx="0" cy="153286"/>
          </a:xfrm>
          <a:prstGeom prst="line">
            <a:avLst/>
          </a:prstGeom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322AA008-6A4B-4675-9529-A377263F1731}"/>
              </a:ext>
            </a:extLst>
          </p:cNvPr>
          <p:cNvSpPr txBox="1"/>
          <p:nvPr/>
        </p:nvSpPr>
        <p:spPr>
          <a:xfrm>
            <a:off x="9247692" y="6521014"/>
            <a:ext cx="708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2020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D0B40A32-9E96-4D65-A9F7-4E20C075CC84}"/>
              </a:ext>
            </a:extLst>
          </p:cNvPr>
          <p:cNvSpPr txBox="1"/>
          <p:nvPr/>
        </p:nvSpPr>
        <p:spPr>
          <a:xfrm>
            <a:off x="8496487" y="6518360"/>
            <a:ext cx="708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2000</a:t>
            </a:r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5F71A27D-113B-4655-ADA9-8E00351F100B}"/>
              </a:ext>
            </a:extLst>
          </p:cNvPr>
          <p:cNvCxnSpPr/>
          <p:nvPr/>
        </p:nvCxnSpPr>
        <p:spPr>
          <a:xfrm>
            <a:off x="8121086" y="6472487"/>
            <a:ext cx="0" cy="153286"/>
          </a:xfrm>
          <a:prstGeom prst="line">
            <a:avLst/>
          </a:prstGeom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1315B409-D98E-4B84-ADC4-488C09D8C122}"/>
              </a:ext>
            </a:extLst>
          </p:cNvPr>
          <p:cNvSpPr txBox="1"/>
          <p:nvPr/>
        </p:nvSpPr>
        <p:spPr>
          <a:xfrm>
            <a:off x="7801818" y="6526567"/>
            <a:ext cx="708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1980</a:t>
            </a:r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40F11AFD-B34F-42D5-8B88-849B48610B19}"/>
              </a:ext>
            </a:extLst>
          </p:cNvPr>
          <p:cNvCxnSpPr/>
          <p:nvPr/>
        </p:nvCxnSpPr>
        <p:spPr>
          <a:xfrm>
            <a:off x="7472777" y="6471084"/>
            <a:ext cx="0" cy="153286"/>
          </a:xfrm>
          <a:prstGeom prst="line">
            <a:avLst/>
          </a:prstGeom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24FAFC53-746A-4473-883A-03D40864DF8B}"/>
              </a:ext>
            </a:extLst>
          </p:cNvPr>
          <p:cNvSpPr txBox="1"/>
          <p:nvPr/>
        </p:nvSpPr>
        <p:spPr>
          <a:xfrm>
            <a:off x="7128882" y="6518418"/>
            <a:ext cx="708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1960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4B767DF3-94C1-4D63-91F8-526E3E8EB56D}"/>
              </a:ext>
            </a:extLst>
          </p:cNvPr>
          <p:cNvSpPr txBox="1"/>
          <p:nvPr/>
        </p:nvSpPr>
        <p:spPr>
          <a:xfrm>
            <a:off x="6386306" y="6534514"/>
            <a:ext cx="708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1940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67A2B278-AB94-4AF2-BB20-04E8371CD7A9}"/>
              </a:ext>
            </a:extLst>
          </p:cNvPr>
          <p:cNvSpPr txBox="1"/>
          <p:nvPr/>
        </p:nvSpPr>
        <p:spPr>
          <a:xfrm>
            <a:off x="5693191" y="6526567"/>
            <a:ext cx="708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1920</a:t>
            </a:r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3DAD90F4-7EC5-4BAE-93E4-8741BAA78DE4}"/>
              </a:ext>
            </a:extLst>
          </p:cNvPr>
          <p:cNvCxnSpPr/>
          <p:nvPr/>
        </p:nvCxnSpPr>
        <p:spPr>
          <a:xfrm>
            <a:off x="6733264" y="6473569"/>
            <a:ext cx="0" cy="153286"/>
          </a:xfrm>
          <a:prstGeom prst="line">
            <a:avLst/>
          </a:prstGeom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56">
            <a:extLst>
              <a:ext uri="{FF2B5EF4-FFF2-40B4-BE49-F238E27FC236}">
                <a16:creationId xmlns:a16="http://schemas.microsoft.com/office/drawing/2014/main" id="{130A4366-94BF-423E-92A2-F8CB7D3A2EF5}"/>
              </a:ext>
            </a:extLst>
          </p:cNvPr>
          <p:cNvSpPr txBox="1"/>
          <p:nvPr/>
        </p:nvSpPr>
        <p:spPr>
          <a:xfrm>
            <a:off x="3444187" y="6549075"/>
            <a:ext cx="708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1860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87AB7C41-0287-4BF0-B263-7B6D43387BDC}"/>
              </a:ext>
            </a:extLst>
          </p:cNvPr>
          <p:cNvSpPr txBox="1"/>
          <p:nvPr/>
        </p:nvSpPr>
        <p:spPr>
          <a:xfrm>
            <a:off x="4237049" y="6540594"/>
            <a:ext cx="708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1880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1AF33DE8-384F-4473-A5F8-1674522F94CC}"/>
              </a:ext>
            </a:extLst>
          </p:cNvPr>
          <p:cNvSpPr txBox="1"/>
          <p:nvPr/>
        </p:nvSpPr>
        <p:spPr>
          <a:xfrm>
            <a:off x="4989328" y="6518620"/>
            <a:ext cx="708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1900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CB4F44F-373A-41F2-BA42-B4A032277D5A}"/>
              </a:ext>
            </a:extLst>
          </p:cNvPr>
          <p:cNvSpPr/>
          <p:nvPr/>
        </p:nvSpPr>
        <p:spPr>
          <a:xfrm>
            <a:off x="9882819" y="5720250"/>
            <a:ext cx="1446909" cy="40752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Quemada</a:t>
            </a:r>
            <a:r>
              <a:rPr lang="fr-FR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fr-FR" sz="11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</a:t>
            </a:r>
            <a:r>
              <a:rPr lang="fr-FR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., 2020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59036F8-0D86-4506-8E8B-3C01C3DEE1A3}"/>
              </a:ext>
            </a:extLst>
          </p:cNvPr>
          <p:cNvSpPr/>
          <p:nvPr/>
        </p:nvSpPr>
        <p:spPr>
          <a:xfrm>
            <a:off x="9094265" y="5848013"/>
            <a:ext cx="302962" cy="1111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84E7915-4401-4728-BDBB-C1247C95A859}"/>
              </a:ext>
            </a:extLst>
          </p:cNvPr>
          <p:cNvSpPr/>
          <p:nvPr/>
        </p:nvSpPr>
        <p:spPr>
          <a:xfrm>
            <a:off x="8796337" y="3722698"/>
            <a:ext cx="257743" cy="106781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216945D6-959B-4215-8BD5-E6D170EE07C4}"/>
              </a:ext>
            </a:extLst>
          </p:cNvPr>
          <p:cNvSpPr txBox="1"/>
          <p:nvPr/>
        </p:nvSpPr>
        <p:spPr>
          <a:xfrm>
            <a:off x="2941865" y="4055890"/>
            <a:ext cx="274362" cy="3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+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B1BDF54F-AF35-4E0E-BCDE-8988A7441F61}"/>
              </a:ext>
            </a:extLst>
          </p:cNvPr>
          <p:cNvSpPr txBox="1"/>
          <p:nvPr/>
        </p:nvSpPr>
        <p:spPr>
          <a:xfrm>
            <a:off x="5164494" y="4015255"/>
            <a:ext cx="27436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+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2ADFE219-E4A1-43F4-82B5-24ED6DA5C2F8}"/>
              </a:ext>
            </a:extLst>
          </p:cNvPr>
          <p:cNvSpPr txBox="1"/>
          <p:nvPr/>
        </p:nvSpPr>
        <p:spPr>
          <a:xfrm>
            <a:off x="6126858" y="4031261"/>
            <a:ext cx="274362" cy="3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+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6BD41037-250F-4B38-B2BC-151A98BC472A}"/>
              </a:ext>
            </a:extLst>
          </p:cNvPr>
          <p:cNvSpPr txBox="1"/>
          <p:nvPr/>
        </p:nvSpPr>
        <p:spPr>
          <a:xfrm>
            <a:off x="6675793" y="4045132"/>
            <a:ext cx="338556" cy="3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+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A594B2F7-7D49-4C76-A46B-0C2C8D184FBE}"/>
              </a:ext>
            </a:extLst>
          </p:cNvPr>
          <p:cNvSpPr txBox="1"/>
          <p:nvPr/>
        </p:nvSpPr>
        <p:spPr>
          <a:xfrm>
            <a:off x="6994841" y="4037921"/>
            <a:ext cx="338556" cy="3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+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999E07E1-C5EB-43F4-BB57-D17370A9470B}"/>
              </a:ext>
            </a:extLst>
          </p:cNvPr>
          <p:cNvSpPr txBox="1"/>
          <p:nvPr/>
        </p:nvSpPr>
        <p:spPr>
          <a:xfrm>
            <a:off x="7261799" y="4028833"/>
            <a:ext cx="338556" cy="3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+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B4FCAA69-06D4-49E5-AE3C-9A8F8DBFD81A}"/>
              </a:ext>
            </a:extLst>
          </p:cNvPr>
          <p:cNvSpPr txBox="1"/>
          <p:nvPr/>
        </p:nvSpPr>
        <p:spPr>
          <a:xfrm>
            <a:off x="7121901" y="4028833"/>
            <a:ext cx="338556" cy="3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+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FD500E24-C067-4D8E-B0B7-FCDF6DEC4361}"/>
              </a:ext>
            </a:extLst>
          </p:cNvPr>
          <p:cNvSpPr txBox="1"/>
          <p:nvPr/>
        </p:nvSpPr>
        <p:spPr>
          <a:xfrm>
            <a:off x="7522806" y="4028833"/>
            <a:ext cx="338556" cy="3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+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40F5C85F-D8F5-4A33-8BCD-59B17DA3A703}"/>
              </a:ext>
            </a:extLst>
          </p:cNvPr>
          <p:cNvSpPr txBox="1"/>
          <p:nvPr/>
        </p:nvSpPr>
        <p:spPr>
          <a:xfrm>
            <a:off x="7391969" y="4028833"/>
            <a:ext cx="338556" cy="3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+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B9473D1F-5402-4874-B3AF-B76838CCDE5B}"/>
              </a:ext>
            </a:extLst>
          </p:cNvPr>
          <p:cNvSpPr txBox="1"/>
          <p:nvPr/>
        </p:nvSpPr>
        <p:spPr>
          <a:xfrm>
            <a:off x="7624268" y="4028833"/>
            <a:ext cx="338556" cy="3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+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5495A40B-A229-4DE5-B3FB-02D6E46B065B}"/>
              </a:ext>
            </a:extLst>
          </p:cNvPr>
          <p:cNvSpPr txBox="1"/>
          <p:nvPr/>
        </p:nvSpPr>
        <p:spPr>
          <a:xfrm>
            <a:off x="7972250" y="4028833"/>
            <a:ext cx="338556" cy="3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+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7893AF76-2AFD-4A72-BE56-61EE13C99A11}"/>
              </a:ext>
            </a:extLst>
          </p:cNvPr>
          <p:cNvSpPr txBox="1"/>
          <p:nvPr/>
        </p:nvSpPr>
        <p:spPr>
          <a:xfrm>
            <a:off x="7850548" y="4028833"/>
            <a:ext cx="338556" cy="3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+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CCF59387-56AB-47F2-A7C3-761DEBB8461C}"/>
              </a:ext>
            </a:extLst>
          </p:cNvPr>
          <p:cNvSpPr txBox="1"/>
          <p:nvPr/>
        </p:nvSpPr>
        <p:spPr>
          <a:xfrm>
            <a:off x="7731575" y="4028833"/>
            <a:ext cx="338556" cy="3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+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0C6B584B-15DE-439D-87C0-A03FBFCD724E}"/>
              </a:ext>
            </a:extLst>
          </p:cNvPr>
          <p:cNvSpPr txBox="1"/>
          <p:nvPr/>
        </p:nvSpPr>
        <p:spPr>
          <a:xfrm>
            <a:off x="8095216" y="4028833"/>
            <a:ext cx="338556" cy="3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+</a:t>
            </a: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66F8DF1E-3022-45DD-AEE6-85D9704F4C6F}"/>
              </a:ext>
            </a:extLst>
          </p:cNvPr>
          <p:cNvSpPr txBox="1"/>
          <p:nvPr/>
        </p:nvSpPr>
        <p:spPr>
          <a:xfrm>
            <a:off x="8238237" y="4028833"/>
            <a:ext cx="338556" cy="3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+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EAFFA892-4B5D-4CF2-9A81-61F2E37DCE81}"/>
              </a:ext>
            </a:extLst>
          </p:cNvPr>
          <p:cNvSpPr txBox="1"/>
          <p:nvPr/>
        </p:nvSpPr>
        <p:spPr>
          <a:xfrm>
            <a:off x="8372046" y="4028833"/>
            <a:ext cx="338556" cy="3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+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5F37B986-5891-4E42-AE8B-6734784BF3BD}"/>
              </a:ext>
            </a:extLst>
          </p:cNvPr>
          <p:cNvSpPr txBox="1"/>
          <p:nvPr/>
        </p:nvSpPr>
        <p:spPr>
          <a:xfrm>
            <a:off x="8517410" y="4028833"/>
            <a:ext cx="338556" cy="3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+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591E95FB-CC69-4803-A79E-35C654B1E08A}"/>
              </a:ext>
            </a:extLst>
          </p:cNvPr>
          <p:cNvSpPr txBox="1"/>
          <p:nvPr/>
        </p:nvSpPr>
        <p:spPr>
          <a:xfrm>
            <a:off x="8651219" y="4028833"/>
            <a:ext cx="338556" cy="3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+</a:t>
            </a: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252EEDA7-FCD1-4077-A8EA-AFC148ADBBE4}"/>
              </a:ext>
            </a:extLst>
          </p:cNvPr>
          <p:cNvSpPr txBox="1"/>
          <p:nvPr/>
        </p:nvSpPr>
        <p:spPr>
          <a:xfrm>
            <a:off x="8769984" y="4028833"/>
            <a:ext cx="338556" cy="3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+</a:t>
            </a: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3DE3A0E6-BD5E-4202-A95A-E6A37124D864}"/>
              </a:ext>
            </a:extLst>
          </p:cNvPr>
          <p:cNvSpPr txBox="1"/>
          <p:nvPr/>
        </p:nvSpPr>
        <p:spPr>
          <a:xfrm>
            <a:off x="8919628" y="4028833"/>
            <a:ext cx="338556" cy="3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+</a:t>
            </a: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7661E51E-782D-4834-A62A-AF40B13F958C}"/>
              </a:ext>
            </a:extLst>
          </p:cNvPr>
          <p:cNvSpPr txBox="1"/>
          <p:nvPr/>
        </p:nvSpPr>
        <p:spPr>
          <a:xfrm>
            <a:off x="9056975" y="4028833"/>
            <a:ext cx="338556" cy="3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+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861928E-49E0-4D88-ACE1-E10295AD1949}"/>
              </a:ext>
            </a:extLst>
          </p:cNvPr>
          <p:cNvSpPr/>
          <p:nvPr/>
        </p:nvSpPr>
        <p:spPr>
          <a:xfrm>
            <a:off x="7490360" y="1927824"/>
            <a:ext cx="2076049" cy="888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23C3171-7667-4DA9-BEBC-16B3B1354D8B}"/>
              </a:ext>
            </a:extLst>
          </p:cNvPr>
          <p:cNvSpPr/>
          <p:nvPr/>
        </p:nvSpPr>
        <p:spPr>
          <a:xfrm>
            <a:off x="7493993" y="3280834"/>
            <a:ext cx="1921521" cy="1226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09FF98F6-07D9-458A-B3B3-FEB921F6B3A2}"/>
              </a:ext>
            </a:extLst>
          </p:cNvPr>
          <p:cNvSpPr txBox="1"/>
          <p:nvPr/>
        </p:nvSpPr>
        <p:spPr>
          <a:xfrm>
            <a:off x="1383158" y="928024"/>
            <a:ext cx="100918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Objective: </a:t>
            </a:r>
            <a:r>
              <a:rPr lang="en-US" sz="2000" dirty="0"/>
              <a:t>Quantify phosphorus budget in France on a fine scale over the long term, with the aim of spatializing pressures related to agricultural activity and the state of the environment</a:t>
            </a:r>
            <a:r>
              <a:rPr lang="fr-FR" sz="1800" dirty="0"/>
              <a:t>.</a:t>
            </a:r>
          </a:p>
          <a:p>
            <a:endParaRPr lang="fr-FR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5DAD482-72B1-48AF-A0E7-C467E397AD9D}"/>
              </a:ext>
            </a:extLst>
          </p:cNvPr>
          <p:cNvSpPr/>
          <p:nvPr/>
        </p:nvSpPr>
        <p:spPr>
          <a:xfrm>
            <a:off x="5920652" y="4546985"/>
            <a:ext cx="3632310" cy="80406"/>
          </a:xfrm>
          <a:prstGeom prst="rect">
            <a:avLst/>
          </a:prstGeom>
          <a:solidFill>
            <a:srgbClr val="8FFFE2"/>
          </a:solidFill>
          <a:ln>
            <a:solidFill>
              <a:srgbClr val="8FF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CD810F0-D6E5-4ED4-A1CD-CA9D715BBDF1}"/>
              </a:ext>
            </a:extLst>
          </p:cNvPr>
          <p:cNvSpPr/>
          <p:nvPr/>
        </p:nvSpPr>
        <p:spPr>
          <a:xfrm>
            <a:off x="7261799" y="5333447"/>
            <a:ext cx="2304610" cy="82154"/>
          </a:xfrm>
          <a:prstGeom prst="rect">
            <a:avLst/>
          </a:prstGeom>
          <a:solidFill>
            <a:srgbClr val="8FFFE2"/>
          </a:solidFill>
          <a:ln>
            <a:solidFill>
              <a:srgbClr val="8FF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5E04F27-58EB-4288-AC00-B09C5817D395}"/>
              </a:ext>
            </a:extLst>
          </p:cNvPr>
          <p:cNvSpPr/>
          <p:nvPr/>
        </p:nvSpPr>
        <p:spPr>
          <a:xfrm>
            <a:off x="5940723" y="2167838"/>
            <a:ext cx="3632310" cy="80406"/>
          </a:xfrm>
          <a:prstGeom prst="rect">
            <a:avLst/>
          </a:prstGeom>
          <a:solidFill>
            <a:srgbClr val="8FFFE2"/>
          </a:solidFill>
          <a:ln>
            <a:solidFill>
              <a:srgbClr val="8FF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2C32857-B55A-4EF4-9811-F7AE487689B0}"/>
              </a:ext>
            </a:extLst>
          </p:cNvPr>
          <p:cNvSpPr/>
          <p:nvPr/>
        </p:nvSpPr>
        <p:spPr>
          <a:xfrm>
            <a:off x="9894213" y="2113567"/>
            <a:ext cx="1435691" cy="430500"/>
          </a:xfrm>
          <a:prstGeom prst="rect">
            <a:avLst/>
          </a:prstGeom>
          <a:solidFill>
            <a:srgbClr val="8FFF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CaSSiS</a:t>
            </a:r>
          </a:p>
          <a:p>
            <a:pPr algn="ctr"/>
            <a:r>
              <a:rPr lang="fr-FR" sz="1100" dirty="0">
                <a:solidFill>
                  <a:schemeClr val="tx1"/>
                </a:solidFill>
              </a:rPr>
              <a:t>(</a:t>
            </a:r>
            <a:r>
              <a:rPr lang="fr-FR" sz="1000" dirty="0" err="1">
                <a:solidFill>
                  <a:schemeClr val="tx1"/>
                </a:solidFill>
              </a:rPr>
              <a:t>Poisvert</a:t>
            </a:r>
            <a:r>
              <a:rPr lang="fr-FR" sz="1000" dirty="0">
                <a:solidFill>
                  <a:schemeClr val="tx1"/>
                </a:solidFill>
              </a:rPr>
              <a:t>, 2018)</a:t>
            </a:r>
          </a:p>
        </p:txBody>
      </p:sp>
      <p:sp>
        <p:nvSpPr>
          <p:cNvPr id="91" name="Flèche gauche 10">
            <a:extLst>
              <a:ext uri="{FF2B5EF4-FFF2-40B4-BE49-F238E27FC236}">
                <a16:creationId xmlns:a16="http://schemas.microsoft.com/office/drawing/2014/main" id="{9610ECE5-CC00-4715-9959-2E3A5C27FD22}"/>
              </a:ext>
            </a:extLst>
          </p:cNvPr>
          <p:cNvSpPr/>
          <p:nvPr/>
        </p:nvSpPr>
        <p:spPr>
          <a:xfrm>
            <a:off x="11397505" y="2181278"/>
            <a:ext cx="363875" cy="174717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92" name="Flèche gauche 97">
            <a:extLst>
              <a:ext uri="{FF2B5EF4-FFF2-40B4-BE49-F238E27FC236}">
                <a16:creationId xmlns:a16="http://schemas.microsoft.com/office/drawing/2014/main" id="{6A6C760F-EED3-4F88-B128-E0CC787FA2E0}"/>
              </a:ext>
            </a:extLst>
          </p:cNvPr>
          <p:cNvSpPr/>
          <p:nvPr/>
        </p:nvSpPr>
        <p:spPr>
          <a:xfrm>
            <a:off x="11468696" y="4546985"/>
            <a:ext cx="363875" cy="174717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93" name="Flèche gauche 98">
            <a:extLst>
              <a:ext uri="{FF2B5EF4-FFF2-40B4-BE49-F238E27FC236}">
                <a16:creationId xmlns:a16="http://schemas.microsoft.com/office/drawing/2014/main" id="{8B83992E-1254-455E-B04B-4028F3F03463}"/>
              </a:ext>
            </a:extLst>
          </p:cNvPr>
          <p:cNvSpPr/>
          <p:nvPr/>
        </p:nvSpPr>
        <p:spPr>
          <a:xfrm>
            <a:off x="11468697" y="5335052"/>
            <a:ext cx="363875" cy="174717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520B6265-896A-4AFB-BA86-2548984E9C80}"/>
              </a:ext>
            </a:extLst>
          </p:cNvPr>
          <p:cNvSpPr txBox="1"/>
          <p:nvPr/>
        </p:nvSpPr>
        <p:spPr>
          <a:xfrm>
            <a:off x="3926209" y="973163"/>
            <a:ext cx="4262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Several types of balance at different spatial and temporal scales </a:t>
            </a:r>
            <a:endParaRPr lang="fr-FR" b="1" dirty="0"/>
          </a:p>
        </p:txBody>
      </p:sp>
      <p:pic>
        <p:nvPicPr>
          <p:cNvPr id="95" name="Image 94">
            <a:extLst>
              <a:ext uri="{FF2B5EF4-FFF2-40B4-BE49-F238E27FC236}">
                <a16:creationId xmlns:a16="http://schemas.microsoft.com/office/drawing/2014/main" id="{9E00C9EA-8F02-47E8-84A8-09AC0EC7CD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313" y="2133084"/>
            <a:ext cx="279484" cy="386847"/>
          </a:xfrm>
          <a:prstGeom prst="rect">
            <a:avLst/>
          </a:prstGeom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856A07DB-2283-4119-B149-D70502438BAC}"/>
              </a:ext>
            </a:extLst>
          </p:cNvPr>
          <p:cNvSpPr/>
          <p:nvPr/>
        </p:nvSpPr>
        <p:spPr>
          <a:xfrm>
            <a:off x="9882819" y="5225090"/>
            <a:ext cx="1435691" cy="430500"/>
          </a:xfrm>
          <a:prstGeom prst="rect">
            <a:avLst/>
          </a:prstGeom>
          <a:solidFill>
            <a:srgbClr val="8FFF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CaSSiS</a:t>
            </a:r>
          </a:p>
          <a:p>
            <a:pPr algn="ctr"/>
            <a:r>
              <a:rPr lang="fr-FR" sz="1100" dirty="0">
                <a:solidFill>
                  <a:schemeClr val="tx1"/>
                </a:solidFill>
              </a:rPr>
              <a:t>(</a:t>
            </a:r>
            <a:r>
              <a:rPr lang="fr-FR" sz="1000" dirty="0" err="1">
                <a:solidFill>
                  <a:schemeClr val="tx1"/>
                </a:solidFill>
              </a:rPr>
              <a:t>Poisvert</a:t>
            </a:r>
            <a:r>
              <a:rPr lang="fr-FR" sz="1000" dirty="0">
                <a:solidFill>
                  <a:schemeClr val="tx1"/>
                </a:solidFill>
              </a:rPr>
              <a:t>, 2018)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1A0EA97B-C6AC-48AD-BA79-D71C4103B70E}"/>
              </a:ext>
            </a:extLst>
          </p:cNvPr>
          <p:cNvSpPr/>
          <p:nvPr/>
        </p:nvSpPr>
        <p:spPr>
          <a:xfrm>
            <a:off x="9899527" y="4419260"/>
            <a:ext cx="1435691" cy="430500"/>
          </a:xfrm>
          <a:prstGeom prst="rect">
            <a:avLst/>
          </a:prstGeom>
          <a:solidFill>
            <a:srgbClr val="8FFF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CaSSiS</a:t>
            </a:r>
          </a:p>
          <a:p>
            <a:pPr algn="ctr"/>
            <a:r>
              <a:rPr lang="fr-FR" sz="1100" dirty="0">
                <a:solidFill>
                  <a:schemeClr val="tx1"/>
                </a:solidFill>
              </a:rPr>
              <a:t>(</a:t>
            </a:r>
            <a:r>
              <a:rPr lang="fr-FR" sz="1000" dirty="0" err="1">
                <a:solidFill>
                  <a:schemeClr val="tx1"/>
                </a:solidFill>
              </a:rPr>
              <a:t>Poisvert</a:t>
            </a:r>
            <a:r>
              <a:rPr lang="fr-FR" sz="1000" dirty="0">
                <a:solidFill>
                  <a:schemeClr val="tx1"/>
                </a:solidFill>
              </a:rPr>
              <a:t>, 2018)</a:t>
            </a:r>
          </a:p>
        </p:txBody>
      </p:sp>
      <p:pic>
        <p:nvPicPr>
          <p:cNvPr id="98" name="Image 97">
            <a:extLst>
              <a:ext uri="{FF2B5EF4-FFF2-40B4-BE49-F238E27FC236}">
                <a16:creationId xmlns:a16="http://schemas.microsoft.com/office/drawing/2014/main" id="{9C20F1C7-2F5C-4CA3-89DF-816BAEAE97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679" y="4464843"/>
            <a:ext cx="279484" cy="386847"/>
          </a:xfrm>
          <a:prstGeom prst="rect">
            <a:avLst/>
          </a:prstGeom>
        </p:spPr>
      </p:pic>
      <p:pic>
        <p:nvPicPr>
          <p:cNvPr id="99" name="Image 98">
            <a:extLst>
              <a:ext uri="{FF2B5EF4-FFF2-40B4-BE49-F238E27FC236}">
                <a16:creationId xmlns:a16="http://schemas.microsoft.com/office/drawing/2014/main" id="{52552802-613E-4CAE-9B48-E7183D933A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063" y="5217972"/>
            <a:ext cx="279484" cy="386847"/>
          </a:xfrm>
          <a:prstGeom prst="rect">
            <a:avLst/>
          </a:prstGeom>
        </p:spPr>
      </p:pic>
      <p:sp>
        <p:nvSpPr>
          <p:cNvPr id="100" name="ZoneTexte 99">
            <a:extLst>
              <a:ext uri="{FF2B5EF4-FFF2-40B4-BE49-F238E27FC236}">
                <a16:creationId xmlns:a16="http://schemas.microsoft.com/office/drawing/2014/main" id="{8AB9E598-385B-4D92-BA47-E370CA5E67F7}"/>
              </a:ext>
            </a:extLst>
          </p:cNvPr>
          <p:cNvSpPr txBox="1"/>
          <p:nvPr/>
        </p:nvSpPr>
        <p:spPr>
          <a:xfrm>
            <a:off x="8627857" y="2643877"/>
            <a:ext cx="274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92D050"/>
                </a:solidFill>
              </a:rPr>
              <a:t>+</a:t>
            </a:r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B52CE4B8-975E-4F19-9D97-3875612DBBA7}"/>
              </a:ext>
            </a:extLst>
          </p:cNvPr>
          <p:cNvSpPr txBox="1"/>
          <p:nvPr/>
        </p:nvSpPr>
        <p:spPr>
          <a:xfrm>
            <a:off x="8988239" y="4841137"/>
            <a:ext cx="274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4D9441A3-7977-4353-91C0-3C87529B7818}"/>
              </a:ext>
            </a:extLst>
          </p:cNvPr>
          <p:cNvSpPr txBox="1"/>
          <p:nvPr/>
        </p:nvSpPr>
        <p:spPr>
          <a:xfrm>
            <a:off x="8797502" y="4844155"/>
            <a:ext cx="274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03" name="ZoneTexte 102">
            <a:extLst>
              <a:ext uri="{FF2B5EF4-FFF2-40B4-BE49-F238E27FC236}">
                <a16:creationId xmlns:a16="http://schemas.microsoft.com/office/drawing/2014/main" id="{1B2BF9C6-72D8-47BB-BE8C-876330FD4170}"/>
              </a:ext>
            </a:extLst>
          </p:cNvPr>
          <p:cNvSpPr txBox="1"/>
          <p:nvPr/>
        </p:nvSpPr>
        <p:spPr>
          <a:xfrm>
            <a:off x="4582309" y="4015255"/>
            <a:ext cx="27436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97585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9" grpId="0"/>
      <p:bldP spid="20" grpId="0"/>
      <p:bldP spid="24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 animBg="1"/>
      <p:bldP spid="40" grpId="0"/>
      <p:bldP spid="48" grpId="0"/>
      <p:bldP spid="49" grpId="0"/>
      <p:bldP spid="51" grpId="0"/>
      <p:bldP spid="53" grpId="0"/>
      <p:bldP spid="54" grpId="0"/>
      <p:bldP spid="55" grpId="0"/>
      <p:bldP spid="57" grpId="0"/>
      <p:bldP spid="58" grpId="0"/>
      <p:bldP spid="59" grpId="0"/>
      <p:bldP spid="60" grpId="0" animBg="1"/>
      <p:bldP spid="61" grpId="0" animBg="1"/>
      <p:bldP spid="62" grpId="0" animBg="1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 animBg="1"/>
      <p:bldP spid="85" grpId="0" animBg="1"/>
      <p:bldP spid="86" grpId="0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/>
      <p:bldP spid="96" grpId="0" animBg="1"/>
      <p:bldP spid="97" grpId="0" animBg="1"/>
      <p:bldP spid="100" grpId="0"/>
      <p:bldP spid="101" grpId="0"/>
      <p:bldP spid="102" grpId="0"/>
      <p:bldP spid="10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205415" y="1644593"/>
            <a:ext cx="10261621" cy="2299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05415" y="93305"/>
            <a:ext cx="10356574" cy="1325563"/>
          </a:xfrm>
        </p:spPr>
        <p:txBody>
          <a:bodyPr>
            <a:noAutofit/>
          </a:bodyPr>
          <a:lstStyle/>
          <a:p>
            <a:r>
              <a:rPr lang="fr-FR" sz="5400" b="1" dirty="0" err="1">
                <a:solidFill>
                  <a:srgbClr val="49958C"/>
                </a:solidFill>
              </a:rPr>
              <a:t>Problematic</a:t>
            </a:r>
            <a:br>
              <a:rPr lang="fr-FR" sz="5400" b="1" dirty="0">
                <a:solidFill>
                  <a:srgbClr val="49958C"/>
                </a:solidFill>
              </a:rPr>
            </a:br>
            <a:endParaRPr lang="fr-FR" sz="5400" dirty="0">
              <a:solidFill>
                <a:srgbClr val="49958C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719" y="756087"/>
            <a:ext cx="9823082" cy="104007"/>
          </a:xfrm>
          <a:prstGeom prst="rect">
            <a:avLst/>
          </a:prstGeom>
          <a:solidFill>
            <a:srgbClr val="009999"/>
          </a:solidFill>
          <a:ln>
            <a:solidFill>
              <a:srgbClr val="5D9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1467036" y="6392487"/>
            <a:ext cx="47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6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512370" y="892330"/>
            <a:ext cx="7647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No quantification in a fine homogeneous way over an exhaustive network year by year over 100 years</a:t>
            </a:r>
            <a:endParaRPr lang="fr-FR" sz="2000" b="1" dirty="0"/>
          </a:p>
        </p:txBody>
      </p:sp>
      <p:sp>
        <p:nvSpPr>
          <p:cNvPr id="5" name="Accolade ouvrante 4"/>
          <p:cNvSpPr/>
          <p:nvPr/>
        </p:nvSpPr>
        <p:spPr>
          <a:xfrm rot="5400000">
            <a:off x="6101377" y="-1357066"/>
            <a:ext cx="189749" cy="6273454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e bas 6"/>
          <p:cNvSpPr/>
          <p:nvPr/>
        </p:nvSpPr>
        <p:spPr>
          <a:xfrm>
            <a:off x="3227841" y="3064602"/>
            <a:ext cx="84829" cy="357436"/>
          </a:xfrm>
          <a:prstGeom prst="downArrow">
            <a:avLst/>
          </a:prstGeom>
          <a:solidFill>
            <a:srgbClr val="75BBB3"/>
          </a:solidFill>
          <a:ln>
            <a:solidFill>
              <a:srgbClr val="75BB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2020157" y="3393937"/>
            <a:ext cx="2701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 be aware of the major changes with regard to agriculture &amp; society</a:t>
            </a:r>
            <a:endParaRPr lang="fr-FR" dirty="0"/>
          </a:p>
        </p:txBody>
      </p:sp>
      <p:cxnSp>
        <p:nvCxnSpPr>
          <p:cNvPr id="29" name="Connecteur droit avec flèche 28"/>
          <p:cNvCxnSpPr/>
          <p:nvPr/>
        </p:nvCxnSpPr>
        <p:spPr>
          <a:xfrm>
            <a:off x="2209299" y="2796538"/>
            <a:ext cx="23109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2302787" y="2739612"/>
            <a:ext cx="0" cy="1167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4300612" y="2750695"/>
            <a:ext cx="0" cy="1167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2070032" y="2817510"/>
            <a:ext cx="6899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1920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4076170" y="2811670"/>
            <a:ext cx="6899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2020</a:t>
            </a:r>
          </a:p>
        </p:txBody>
      </p:sp>
      <p:cxnSp>
        <p:nvCxnSpPr>
          <p:cNvPr id="38" name="Connecteur droit avec flèche 37"/>
          <p:cNvCxnSpPr/>
          <p:nvPr/>
        </p:nvCxnSpPr>
        <p:spPr>
          <a:xfrm>
            <a:off x="2610361" y="2623233"/>
            <a:ext cx="0" cy="191192"/>
          </a:xfrm>
          <a:prstGeom prst="straightConnector1">
            <a:avLst/>
          </a:prstGeom>
          <a:ln>
            <a:solidFill>
              <a:srgbClr val="75BB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2165630" y="2292730"/>
            <a:ext cx="774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4">
                    <a:lumMod val="75000"/>
                  </a:schemeClr>
                </a:solidFill>
              </a:rPr>
              <a:t>WW II</a:t>
            </a:r>
          </a:p>
        </p:txBody>
      </p:sp>
      <p:cxnSp>
        <p:nvCxnSpPr>
          <p:cNvPr id="40" name="Connecteur droit avec flèche 39"/>
          <p:cNvCxnSpPr/>
          <p:nvPr/>
        </p:nvCxnSpPr>
        <p:spPr>
          <a:xfrm>
            <a:off x="3077129" y="2613534"/>
            <a:ext cx="0" cy="191192"/>
          </a:xfrm>
          <a:prstGeom prst="straightConnector1">
            <a:avLst/>
          </a:prstGeom>
          <a:ln>
            <a:solidFill>
              <a:srgbClr val="75BB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2654352" y="2172406"/>
            <a:ext cx="906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4">
                    <a:lumMod val="75000"/>
                  </a:schemeClr>
                </a:solidFill>
              </a:rPr>
              <a:t>Green </a:t>
            </a:r>
            <a:r>
              <a:rPr lang="fr-FR" sz="1200" b="1" dirty="0" err="1">
                <a:solidFill>
                  <a:schemeClr val="accent4">
                    <a:lumMod val="75000"/>
                  </a:schemeClr>
                </a:solidFill>
              </a:rPr>
              <a:t>revolution</a:t>
            </a:r>
            <a:endParaRPr lang="fr-FR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42" name="Connecteur droit avec flèche 41"/>
          <p:cNvCxnSpPr/>
          <p:nvPr/>
        </p:nvCxnSpPr>
        <p:spPr>
          <a:xfrm>
            <a:off x="3786481" y="2605346"/>
            <a:ext cx="0" cy="191192"/>
          </a:xfrm>
          <a:prstGeom prst="straightConnector1">
            <a:avLst/>
          </a:prstGeom>
          <a:ln>
            <a:solidFill>
              <a:srgbClr val="75BB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3354436" y="2172405"/>
            <a:ext cx="906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4">
                    <a:lumMod val="75000"/>
                  </a:schemeClr>
                </a:solidFill>
              </a:rPr>
              <a:t>CAP </a:t>
            </a:r>
            <a:r>
              <a:rPr lang="fr-FR" sz="1200" b="1" dirty="0" err="1">
                <a:solidFill>
                  <a:schemeClr val="accent4">
                    <a:lumMod val="75000"/>
                  </a:schemeClr>
                </a:solidFill>
              </a:rPr>
              <a:t>reforms</a:t>
            </a:r>
            <a:endParaRPr lang="fr-FR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2741" y="2234002"/>
            <a:ext cx="1054542" cy="965738"/>
          </a:xfrm>
          <a:prstGeom prst="rect">
            <a:avLst/>
          </a:prstGeom>
        </p:spPr>
      </p:pic>
      <p:sp>
        <p:nvSpPr>
          <p:cNvPr id="46" name="Flèche vers le bas 45"/>
          <p:cNvSpPr/>
          <p:nvPr/>
        </p:nvSpPr>
        <p:spPr>
          <a:xfrm>
            <a:off x="9579729" y="3172343"/>
            <a:ext cx="84829" cy="357436"/>
          </a:xfrm>
          <a:prstGeom prst="downArrow">
            <a:avLst/>
          </a:prstGeom>
          <a:solidFill>
            <a:srgbClr val="75BBB3"/>
          </a:solidFill>
          <a:ln>
            <a:solidFill>
              <a:srgbClr val="75BB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/>
          <p:cNvSpPr txBox="1"/>
          <p:nvPr/>
        </p:nvSpPr>
        <p:spPr>
          <a:xfrm>
            <a:off x="8110712" y="3465657"/>
            <a:ext cx="3177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 consider the variability and disparities of French agricultural production systems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2C47CBD-8DFC-44C1-604A-9079B6B53DDB}"/>
              </a:ext>
            </a:extLst>
          </p:cNvPr>
          <p:cNvSpPr txBox="1"/>
          <p:nvPr/>
        </p:nvSpPr>
        <p:spPr>
          <a:xfrm>
            <a:off x="2436260" y="1837485"/>
            <a:ext cx="1661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75BBB3"/>
                </a:solidFill>
              </a:rPr>
              <a:t>Long </a:t>
            </a:r>
            <a:r>
              <a:rPr lang="fr-FR" b="1" dirty="0" err="1">
                <a:solidFill>
                  <a:srgbClr val="75BBB3"/>
                </a:solidFill>
              </a:rPr>
              <a:t>period</a:t>
            </a:r>
            <a:r>
              <a:rPr lang="fr-FR" b="1" dirty="0">
                <a:solidFill>
                  <a:srgbClr val="75BBB3"/>
                </a:solidFill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F22F843-297F-F32A-1FDD-519ED97A5D26}"/>
              </a:ext>
            </a:extLst>
          </p:cNvPr>
          <p:cNvSpPr txBox="1"/>
          <p:nvPr/>
        </p:nvSpPr>
        <p:spPr>
          <a:xfrm>
            <a:off x="8645309" y="1838406"/>
            <a:ext cx="1661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75BBB3"/>
                </a:solidFill>
              </a:rPr>
              <a:t>Fine scale</a:t>
            </a:r>
          </a:p>
        </p:txBody>
      </p:sp>
      <p:sp>
        <p:nvSpPr>
          <p:cNvPr id="16" name="Accolade ouvrante 15">
            <a:extLst>
              <a:ext uri="{FF2B5EF4-FFF2-40B4-BE49-F238E27FC236}">
                <a16:creationId xmlns:a16="http://schemas.microsoft.com/office/drawing/2014/main" id="{5D86314C-FC83-BFE9-23B0-F4D38192A07C}"/>
              </a:ext>
            </a:extLst>
          </p:cNvPr>
          <p:cNvSpPr/>
          <p:nvPr/>
        </p:nvSpPr>
        <p:spPr>
          <a:xfrm rot="16200000">
            <a:off x="6184517" y="1387817"/>
            <a:ext cx="303414" cy="6359236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17FE1809-A606-26FC-776F-397E877F5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363" y="4781486"/>
            <a:ext cx="380379" cy="4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31485B8C-8DC0-6B9F-DFC5-F65D8D54B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143" y="4778097"/>
            <a:ext cx="380379" cy="41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4BB8A976-17FF-44ED-1C06-345A1A729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859" y="4779916"/>
            <a:ext cx="380379" cy="4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83BCCA2C-C280-D16D-9BC6-C4151F6B663D}"/>
              </a:ext>
            </a:extLst>
          </p:cNvPr>
          <p:cNvSpPr/>
          <p:nvPr/>
        </p:nvSpPr>
        <p:spPr>
          <a:xfrm>
            <a:off x="1573016" y="5308550"/>
            <a:ext cx="2806741" cy="1292260"/>
          </a:xfrm>
          <a:prstGeom prst="round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How have political and economic changes influenced the evolution of surplus over the past century?</a:t>
            </a:r>
            <a:endParaRPr lang="fr-FR" sz="1600" b="1" dirty="0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BE41D8D-4CCE-BC19-9CB3-280E3F797F98}"/>
              </a:ext>
            </a:extLst>
          </p:cNvPr>
          <p:cNvSpPr/>
          <p:nvPr/>
        </p:nvSpPr>
        <p:spPr>
          <a:xfrm>
            <a:off x="4960513" y="5308550"/>
            <a:ext cx="3016327" cy="1292260"/>
          </a:xfrm>
          <a:prstGeom prst="round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What spatial scale is appropriate for understanding the evolution of agricultural systems?</a:t>
            </a:r>
            <a:endParaRPr lang="fr-FR" sz="1600" b="1" dirty="0"/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D3CDA931-A14D-4265-E1D3-C38F1D032008}"/>
              </a:ext>
            </a:extLst>
          </p:cNvPr>
          <p:cNvSpPr/>
          <p:nvPr/>
        </p:nvSpPr>
        <p:spPr>
          <a:xfrm>
            <a:off x="8346390" y="5308550"/>
            <a:ext cx="3016327" cy="1292260"/>
          </a:xfrm>
          <a:prstGeom prst="round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What can be done with surplus data? And how can it be used for efficient nutrient management?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385308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205415" y="1604865"/>
            <a:ext cx="10261621" cy="269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05415" y="93305"/>
            <a:ext cx="10356574" cy="1325563"/>
          </a:xfrm>
        </p:spPr>
        <p:txBody>
          <a:bodyPr>
            <a:noAutofit/>
          </a:bodyPr>
          <a:lstStyle/>
          <a:p>
            <a:r>
              <a:rPr lang="fr-FR" sz="5400" b="1" dirty="0">
                <a:solidFill>
                  <a:srgbClr val="49958C"/>
                </a:solidFill>
              </a:rPr>
              <a:t>How to </a:t>
            </a:r>
            <a:r>
              <a:rPr lang="fr-FR" sz="5400" b="1" dirty="0" err="1">
                <a:solidFill>
                  <a:srgbClr val="49958C"/>
                </a:solidFill>
              </a:rPr>
              <a:t>calculate</a:t>
            </a:r>
            <a:r>
              <a:rPr lang="fr-FR" sz="5400" b="1" dirty="0">
                <a:solidFill>
                  <a:srgbClr val="49958C"/>
                </a:solidFill>
              </a:rPr>
              <a:t> N &amp; P surplus ?</a:t>
            </a:r>
            <a:br>
              <a:rPr lang="fr-FR" sz="5400" b="1" dirty="0">
                <a:solidFill>
                  <a:srgbClr val="49958C"/>
                </a:solidFill>
              </a:rPr>
            </a:br>
            <a:endParaRPr lang="fr-FR" sz="5400" dirty="0">
              <a:solidFill>
                <a:srgbClr val="49958C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719" y="756087"/>
            <a:ext cx="9823082" cy="104007"/>
          </a:xfrm>
          <a:prstGeom prst="rect">
            <a:avLst/>
          </a:prstGeom>
          <a:solidFill>
            <a:srgbClr val="009999"/>
          </a:solidFill>
          <a:ln>
            <a:solidFill>
              <a:srgbClr val="5D9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1467036" y="6392487"/>
            <a:ext cx="47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7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574000" y="6423265"/>
            <a:ext cx="5619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(All values are in kg P/ha </a:t>
            </a:r>
            <a:r>
              <a:rPr lang="fr-FR" sz="1600" dirty="0" err="1"/>
              <a:t>UAA</a:t>
            </a:r>
            <a:r>
              <a:rPr lang="fr-FR" sz="1600" dirty="0"/>
              <a:t>/</a:t>
            </a:r>
            <a:r>
              <a:rPr lang="fr-FR" sz="1600" dirty="0" err="1"/>
              <a:t>year</a:t>
            </a:r>
            <a:r>
              <a:rPr lang="fr-FR" sz="1600" dirty="0"/>
              <a:t>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FC20ABC-49C9-DA79-C097-B6D2802C6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022" y="1874535"/>
            <a:ext cx="6652475" cy="448577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73F550C-560C-41C8-9B3E-F7B76FCDA34D}"/>
              </a:ext>
            </a:extLst>
          </p:cNvPr>
          <p:cNvSpPr txBox="1"/>
          <p:nvPr/>
        </p:nvSpPr>
        <p:spPr>
          <a:xfrm>
            <a:off x="9800965" y="2477729"/>
            <a:ext cx="2153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Previous</a:t>
            </a:r>
            <a:r>
              <a:rPr lang="fr-FR" b="1" dirty="0"/>
              <a:t> </a:t>
            </a:r>
            <a:r>
              <a:rPr lang="fr-FR" b="1" dirty="0" err="1"/>
              <a:t>effect</a:t>
            </a:r>
            <a:endParaRPr lang="fr-FR" b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BCE0463-7266-4E60-B7C5-D48B0887D1EF}"/>
              </a:ext>
            </a:extLst>
          </p:cNvPr>
          <p:cNvSpPr txBox="1"/>
          <p:nvPr/>
        </p:nvSpPr>
        <p:spPr>
          <a:xfrm>
            <a:off x="9800965" y="3351486"/>
            <a:ext cx="2153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Stocks</a:t>
            </a:r>
          </a:p>
        </p:txBody>
      </p:sp>
      <p:sp>
        <p:nvSpPr>
          <p:cNvPr id="11" name="Signe de multiplication 10">
            <a:extLst>
              <a:ext uri="{FF2B5EF4-FFF2-40B4-BE49-F238E27FC236}">
                <a16:creationId xmlns:a16="http://schemas.microsoft.com/office/drawing/2014/main" id="{3046EE7D-3C81-413A-9D05-8C7864EBE14B}"/>
              </a:ext>
            </a:extLst>
          </p:cNvPr>
          <p:cNvSpPr/>
          <p:nvPr/>
        </p:nvSpPr>
        <p:spPr>
          <a:xfrm>
            <a:off x="10666872" y="3226624"/>
            <a:ext cx="421450" cy="597715"/>
          </a:xfrm>
          <a:prstGeom prst="mathMultiply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345C14A2-EF8E-4B47-A40A-8FD84195FD00}"/>
              </a:ext>
            </a:extLst>
          </p:cNvPr>
          <p:cNvSpPr/>
          <p:nvPr/>
        </p:nvSpPr>
        <p:spPr>
          <a:xfrm>
            <a:off x="10734432" y="3921851"/>
            <a:ext cx="319582" cy="740786"/>
          </a:xfrm>
          <a:prstGeom prst="downArrow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711533C-3D77-428F-9168-4242EE2F5488}"/>
              </a:ext>
            </a:extLst>
          </p:cNvPr>
          <p:cNvSpPr txBox="1"/>
          <p:nvPr/>
        </p:nvSpPr>
        <p:spPr>
          <a:xfrm>
            <a:off x="9959705" y="4774253"/>
            <a:ext cx="2052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Nutrient stocks in the soils reset to zero each year</a:t>
            </a:r>
            <a:endParaRPr lang="fr-FR" b="1" dirty="0"/>
          </a:p>
        </p:txBody>
      </p:sp>
      <p:sp>
        <p:nvSpPr>
          <p:cNvPr id="14" name="Signe de multiplication 13">
            <a:extLst>
              <a:ext uri="{FF2B5EF4-FFF2-40B4-BE49-F238E27FC236}">
                <a16:creationId xmlns:a16="http://schemas.microsoft.com/office/drawing/2014/main" id="{20B38E8F-D561-4335-8ABE-CA83FFC597EB}"/>
              </a:ext>
            </a:extLst>
          </p:cNvPr>
          <p:cNvSpPr/>
          <p:nvPr/>
        </p:nvSpPr>
        <p:spPr>
          <a:xfrm>
            <a:off x="10578014" y="2311347"/>
            <a:ext cx="632418" cy="634657"/>
          </a:xfrm>
          <a:prstGeom prst="mathMultiply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A7D824A-4F06-4AB9-84E6-BE490A80BF8C}"/>
              </a:ext>
            </a:extLst>
          </p:cNvPr>
          <p:cNvSpPr txBox="1"/>
          <p:nvPr/>
        </p:nvSpPr>
        <p:spPr>
          <a:xfrm>
            <a:off x="4025233" y="951205"/>
            <a:ext cx="4716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N surplus = </a:t>
            </a:r>
            <a:r>
              <a:rPr lang="fr-FR" b="1" dirty="0" err="1"/>
              <a:t>N</a:t>
            </a:r>
            <a:r>
              <a:rPr lang="fr-FR" b="1" baseline="-25000" dirty="0" err="1"/>
              <a:t>Min</a:t>
            </a:r>
            <a:r>
              <a:rPr lang="fr-FR" b="1" dirty="0"/>
              <a:t> + </a:t>
            </a:r>
            <a:r>
              <a:rPr lang="fr-FR" b="1" dirty="0" err="1"/>
              <a:t>N</a:t>
            </a:r>
            <a:r>
              <a:rPr lang="fr-FR" b="1" baseline="-25000" dirty="0" err="1"/>
              <a:t>Man</a:t>
            </a:r>
            <a:r>
              <a:rPr lang="fr-FR" b="1" dirty="0"/>
              <a:t> + </a:t>
            </a:r>
            <a:r>
              <a:rPr lang="fr-FR" b="1" dirty="0" err="1"/>
              <a:t>N</a:t>
            </a:r>
            <a:r>
              <a:rPr lang="fr-FR" b="1" baseline="-25000" dirty="0" err="1"/>
              <a:t>Atm</a:t>
            </a:r>
            <a:r>
              <a:rPr lang="fr-FR" b="1" dirty="0"/>
              <a:t> + </a:t>
            </a:r>
            <a:r>
              <a:rPr lang="fr-FR" b="1" dirty="0" err="1"/>
              <a:t>N</a:t>
            </a:r>
            <a:r>
              <a:rPr lang="fr-FR" b="1" baseline="-25000" dirty="0" err="1"/>
              <a:t>Fix</a:t>
            </a:r>
            <a:r>
              <a:rPr lang="fr-FR" b="1" dirty="0"/>
              <a:t> – </a:t>
            </a:r>
            <a:r>
              <a:rPr lang="fr-FR" b="1" dirty="0" err="1"/>
              <a:t>N</a:t>
            </a:r>
            <a:r>
              <a:rPr lang="fr-FR" b="1" baseline="-25000" dirty="0" err="1"/>
              <a:t>Exp</a:t>
            </a:r>
            <a:endParaRPr lang="fr-FR" b="1" baseline="-25000" dirty="0"/>
          </a:p>
          <a:p>
            <a:pPr algn="ctr"/>
            <a:endParaRPr lang="fr-FR" b="1" dirty="0"/>
          </a:p>
          <a:p>
            <a:pPr algn="ctr"/>
            <a:r>
              <a:rPr lang="fr-FR" b="1" dirty="0"/>
              <a:t>P surplus = </a:t>
            </a:r>
            <a:r>
              <a:rPr lang="fr-FR" b="1" dirty="0" err="1"/>
              <a:t>P</a:t>
            </a:r>
            <a:r>
              <a:rPr lang="fr-FR" b="1" baseline="-25000" dirty="0" err="1"/>
              <a:t>Min</a:t>
            </a:r>
            <a:r>
              <a:rPr lang="fr-FR" b="1" dirty="0"/>
              <a:t> + </a:t>
            </a:r>
            <a:r>
              <a:rPr lang="fr-FR" b="1" dirty="0" err="1"/>
              <a:t>P</a:t>
            </a:r>
            <a:r>
              <a:rPr lang="fr-FR" b="1" baseline="-25000" dirty="0" err="1"/>
              <a:t>Man</a:t>
            </a:r>
            <a:r>
              <a:rPr lang="fr-FR" b="1" dirty="0"/>
              <a:t> + </a:t>
            </a:r>
            <a:r>
              <a:rPr lang="fr-FR" b="1" dirty="0" err="1"/>
              <a:t>P</a:t>
            </a:r>
            <a:r>
              <a:rPr lang="fr-FR" b="1" baseline="-25000" dirty="0" err="1"/>
              <a:t>Atm</a:t>
            </a:r>
            <a:r>
              <a:rPr lang="fr-FR" b="1" dirty="0"/>
              <a:t> - </a:t>
            </a:r>
            <a:r>
              <a:rPr lang="fr-FR" b="1" dirty="0" err="1"/>
              <a:t>P</a:t>
            </a:r>
            <a:r>
              <a:rPr lang="fr-FR" b="1" baseline="-25000" dirty="0" err="1"/>
              <a:t>Exp</a:t>
            </a:r>
            <a:endParaRPr lang="fr-FR" b="1" baseline="-250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E68372F-0006-4D53-938E-40475CD1178A}"/>
              </a:ext>
            </a:extLst>
          </p:cNvPr>
          <p:cNvSpPr txBox="1"/>
          <p:nvPr/>
        </p:nvSpPr>
        <p:spPr>
          <a:xfrm>
            <a:off x="1158567" y="888254"/>
            <a:ext cx="1863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accent4">
                    <a:lumMod val="50000"/>
                  </a:schemeClr>
                </a:solidFill>
              </a:rPr>
              <a:t>CaS</a:t>
            </a:r>
            <a:r>
              <a:rPr lang="fr-FR" b="1" dirty="0" err="1">
                <a:solidFill>
                  <a:srgbClr val="00B050"/>
                </a:solidFill>
              </a:rPr>
              <a:t>SiS</a:t>
            </a:r>
            <a:r>
              <a:rPr lang="fr-FR" dirty="0"/>
              <a:t> : </a:t>
            </a:r>
            <a:r>
              <a:rPr lang="fr-FR" b="1" dirty="0">
                <a:solidFill>
                  <a:schemeClr val="accent4">
                    <a:lumMod val="50000"/>
                  </a:schemeClr>
                </a:solidFill>
              </a:rPr>
              <a:t>Ca</a:t>
            </a:r>
            <a:r>
              <a:rPr lang="fr-FR" dirty="0"/>
              <a:t>lculation of </a:t>
            </a:r>
            <a:r>
              <a:rPr lang="fr-FR" b="1" dirty="0" err="1">
                <a:solidFill>
                  <a:schemeClr val="accent4">
                    <a:lumMod val="50000"/>
                  </a:schemeClr>
                </a:solidFill>
              </a:rPr>
              <a:t>S</a:t>
            </a:r>
            <a:r>
              <a:rPr lang="fr-FR" dirty="0" err="1"/>
              <a:t>oil</a:t>
            </a:r>
            <a:r>
              <a:rPr lang="fr-FR" dirty="0"/>
              <a:t> </a:t>
            </a:r>
            <a:r>
              <a:rPr lang="fr-FR" b="1" dirty="0" err="1">
                <a:solidFill>
                  <a:srgbClr val="00B050"/>
                </a:solidFill>
              </a:rPr>
              <a:t>Si</a:t>
            </a:r>
            <a:r>
              <a:rPr lang="fr-FR" dirty="0" err="1"/>
              <a:t>mplified</a:t>
            </a:r>
            <a:r>
              <a:rPr lang="fr-FR" dirty="0"/>
              <a:t> </a:t>
            </a:r>
            <a:r>
              <a:rPr lang="fr-FR" b="1" dirty="0">
                <a:solidFill>
                  <a:srgbClr val="00B050"/>
                </a:solidFill>
              </a:rPr>
              <a:t>S</a:t>
            </a:r>
            <a:r>
              <a:rPr lang="fr-FR" dirty="0"/>
              <a:t>urplus</a:t>
            </a:r>
          </a:p>
        </p:txBody>
      </p:sp>
    </p:spTree>
    <p:extLst>
      <p:ext uri="{BB962C8B-B14F-4D97-AF65-F5344CB8AC3E}">
        <p14:creationId xmlns:p14="http://schemas.microsoft.com/office/powerpoint/2010/main" val="261639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 animBg="1"/>
      <p:bldP spid="12" grpId="0" animBg="1"/>
      <p:bldP spid="13" grpId="0"/>
      <p:bldP spid="14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205415" y="1604865"/>
            <a:ext cx="10261621" cy="269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05415" y="93305"/>
            <a:ext cx="10356574" cy="1325563"/>
          </a:xfrm>
        </p:spPr>
        <p:txBody>
          <a:bodyPr>
            <a:noAutofit/>
          </a:bodyPr>
          <a:lstStyle/>
          <a:p>
            <a:r>
              <a:rPr lang="fr-FR" sz="5400" b="1" dirty="0">
                <a:solidFill>
                  <a:srgbClr val="49958C"/>
                </a:solidFill>
              </a:rPr>
              <a:t>How to calculate P surplus ?</a:t>
            </a:r>
            <a:br>
              <a:rPr lang="fr-FR" sz="5400" b="1" dirty="0">
                <a:solidFill>
                  <a:srgbClr val="49958C"/>
                </a:solidFill>
              </a:rPr>
            </a:br>
            <a:endParaRPr lang="fr-FR" sz="5400" dirty="0">
              <a:solidFill>
                <a:srgbClr val="49958C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719" y="756087"/>
            <a:ext cx="9823082" cy="104007"/>
          </a:xfrm>
          <a:prstGeom prst="rect">
            <a:avLst/>
          </a:prstGeom>
          <a:solidFill>
            <a:srgbClr val="009999"/>
          </a:solidFill>
          <a:ln>
            <a:solidFill>
              <a:srgbClr val="5D9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1467036" y="6392487"/>
            <a:ext cx="47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8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344815" y="1256234"/>
            <a:ext cx="35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Items of </a:t>
            </a:r>
            <a:r>
              <a:rPr lang="fr-FR" sz="2400" b="1" dirty="0" err="1"/>
              <a:t>CaSSiS</a:t>
            </a:r>
            <a:endParaRPr lang="fr-FR" sz="24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9" name="Tableau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46792623"/>
                  </p:ext>
                </p:extLst>
              </p:nvPr>
            </p:nvGraphicFramePr>
            <p:xfrm>
              <a:off x="1882961" y="1957343"/>
              <a:ext cx="4247804" cy="345313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2478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400" b="1" dirty="0"/>
                            <a:t>Inputs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Char char="§"/>
                            <a:tabLst/>
                            <a:defRPr/>
                          </a:pPr>
                          <a:r>
                            <a:rPr lang="fr-FR" sz="1800" b="1" kern="1200" dirty="0" err="1">
                              <a:solidFill>
                                <a:srgbClr val="00999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Mineral</a:t>
                          </a:r>
                          <a:r>
                            <a:rPr lang="fr-FR" sz="1800" b="1" kern="1200" dirty="0">
                              <a:solidFill>
                                <a:srgbClr val="00999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fr-FR" sz="1800" b="1" kern="1200" dirty="0" err="1">
                              <a:solidFill>
                                <a:srgbClr val="00999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fertilizer</a:t>
                          </a:r>
                          <a:endParaRPr lang="fr-FR" sz="1800" b="1" kern="1200" dirty="0">
                            <a:solidFill>
                              <a:srgbClr val="00999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>
                            <a:buFont typeface="Wingdings" pitchFamily="2" charset="2"/>
                            <a:buNone/>
                          </a:pPr>
                          <a:endParaRPr kumimoji="0" lang="fr-FR" sz="1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>
                            <a:buFont typeface="Wingdings" pitchFamily="2" charset="2"/>
                            <a:buNone/>
                          </a:pPr>
                          <a:r>
                            <a:rPr kumimoji="0" lang="fr-FR" sz="1800" b="1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P</a:t>
                          </a:r>
                          <a:r>
                            <a:rPr kumimoji="0" lang="fr-FR" sz="1800" b="1" i="0" u="none" strike="noStrike" kern="1200" cap="none" spc="0" normalizeH="0" baseline="-2500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Min</a:t>
                          </a:r>
                          <a:r>
                            <a:rPr kumimoji="0" lang="fr-FR" sz="1800" b="1" i="0" u="none" strike="noStrike" kern="1200" cap="none" spc="0" normalizeH="0" baseline="-2500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fr-FR" sz="1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fr-FR" sz="18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 </m:t>
                              </m:r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kumimoji="0" lang="fr-FR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fr-FR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𝒋</m:t>
                                  </m:r>
                                </m:sub>
                                <m:sup>
                                  <m:r>
                                    <a:rPr kumimoji="0" lang="fr-FR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𝒏</m:t>
                                  </m:r>
                                </m:sup>
                                <m:e>
                                  <m:r>
                                    <a:rPr kumimoji="0" lang="fr-FR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𝑭</m:t>
                                  </m:r>
                                  <m:r>
                                    <a:rPr kumimoji="0" lang="fr-FR" sz="1800" b="1" i="1" u="none" strike="noStrike" kern="1200" cap="none" spc="0" normalizeH="0" baseline="-2500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𝒋</m:t>
                                  </m:r>
                                </m:e>
                              </m:nary>
                            </m:oMath>
                          </a14:m>
                          <a:r>
                            <a:rPr kumimoji="0" lang="fr-FR" sz="1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/ A</a:t>
                          </a:r>
                          <a:r>
                            <a:rPr kumimoji="0" lang="fr-FR" sz="1800" b="1" i="0" u="none" strike="noStrike" kern="1200" cap="none" spc="0" normalizeH="0" baseline="-2500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UAA</a:t>
                          </a:r>
                          <a:endParaRPr kumimoji="0" lang="fr-FR" sz="1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endParaRPr lang="fr-FR" dirty="0"/>
                        </a:p>
                        <a:p>
                          <a:pPr marL="0" indent="-285750" algn="l" defTabSz="914400" rtl="0" eaLnBrk="1" latinLnBrk="0" hangingPunct="1">
                            <a:buFont typeface="Wingdings" pitchFamily="2" charset="2"/>
                            <a:buChar char="§"/>
                          </a:pPr>
                          <a:r>
                            <a:rPr lang="fr-FR" sz="1800" b="1" kern="1200" dirty="0" err="1">
                              <a:solidFill>
                                <a:srgbClr val="00999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Manure</a:t>
                          </a:r>
                          <a:endParaRPr lang="fr-FR" sz="1800" b="1" kern="1200" dirty="0">
                            <a:solidFill>
                              <a:srgbClr val="00999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0" lang="nl-NL" sz="1800" b="1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P</a:t>
                          </a:r>
                          <a:r>
                            <a:rPr kumimoji="0" lang="nl-NL" sz="1800" b="1" i="0" u="none" strike="noStrike" kern="1200" cap="none" spc="0" normalizeH="0" baseline="-2500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Man</a:t>
                          </a:r>
                          <a:r>
                            <a:rPr kumimoji="0" lang="nl-NL" sz="1800" b="1" i="0" u="none" strike="noStrike" kern="1200" cap="none" spc="0" normalizeH="0" baseline="-2500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nl-NL" sz="1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= </a:t>
                          </a:r>
                          <a14:m>
                            <m:oMath xmlns:m="http://schemas.openxmlformats.org/officeDocument/2006/math"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kumimoji="0" lang="fr-FR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/>
                                    </m:rPr>
                                    <a:rPr kumimoji="0" lang="fr-FR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𝒋</m:t>
                                  </m:r>
                                  <m:r>
                                    <a:rPr kumimoji="0" lang="nl-NL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=</m:t>
                                  </m:r>
                                  <m:r>
                                    <a:rPr kumimoji="0" lang="nl-NL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kumimoji="0" lang="nl-NL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𝒏</m:t>
                                  </m:r>
                                </m:sup>
                                <m:e>
                                  <m:r>
                                    <a:rPr kumimoji="0" lang="fr-FR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𝑵𝒃</m:t>
                                  </m:r>
                                  <m:r>
                                    <a:rPr kumimoji="0" lang="fr-FR" sz="1800" b="1" i="1" u="none" strike="noStrike" kern="1200" cap="none" spc="0" normalizeH="0" baseline="-2500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𝒋</m:t>
                                  </m:r>
                                </m:e>
                              </m:nary>
                            </m:oMath>
                          </a14:m>
                          <a:r>
                            <a:rPr kumimoji="0" lang="fr-FR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nl-NL" sz="18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×</m:t>
                              </m:r>
                              <m:r>
                                <a:rPr kumimoji="0" lang="fr-FR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𝑬</m:t>
                              </m:r>
                              <m:r>
                                <a:rPr kumimoji="0" lang="fr-FR" sz="1800" b="1" i="1" u="none" strike="noStrike" kern="1200" cap="none" spc="0" normalizeH="0" baseline="-2500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𝒋</m:t>
                              </m:r>
                            </m:oMath>
                          </a14:m>
                          <a:endParaRPr kumimoji="0" lang="fr-FR" sz="18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endParaRPr kumimoji="0" lang="fr-FR" sz="18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endParaRPr kumimoji="0" lang="fr-FR" sz="18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Char char="§"/>
                            <a:tabLst/>
                            <a:defRPr/>
                          </a:pPr>
                          <a:r>
                            <a:rPr lang="fr-FR" sz="1800" b="1" kern="1200" noProof="0" dirty="0" err="1">
                              <a:solidFill>
                                <a:srgbClr val="00999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Atmospheric</a:t>
                          </a:r>
                          <a:r>
                            <a:rPr lang="fr-FR" sz="1800" b="1" kern="1200" noProof="0" dirty="0">
                              <a:solidFill>
                                <a:srgbClr val="00999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fr-FR" sz="1800" b="1" kern="1200" noProof="0" dirty="0" err="1">
                              <a:solidFill>
                                <a:srgbClr val="00999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deposition</a:t>
                          </a:r>
                          <a:endParaRPr lang="fr-FR" sz="1800" b="1" kern="1200" noProof="0" dirty="0">
                            <a:solidFill>
                              <a:srgbClr val="00999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0" lang="fr-FR" sz="1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0,4 </a:t>
                          </a:r>
                          <a:r>
                            <a:rPr lang="fr-FR" sz="1800" dirty="0">
                              <a:solidFill>
                                <a:prstClr val="black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k</a:t>
                          </a:r>
                          <a:r>
                            <a:rPr kumimoji="0" lang="fr-FR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a:t>g P/ha UAA/</a:t>
                          </a:r>
                          <a:r>
                            <a:rPr kumimoji="0" lang="fr-FR" sz="18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a:t>year</a:t>
                          </a:r>
                          <a:r>
                            <a:rPr kumimoji="0" lang="fr-FR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a:t> </a:t>
                          </a:r>
                          <a:endParaRPr lang="fr-FR" baseline="0" dirty="0"/>
                        </a:p>
                        <a:p>
                          <a:pPr>
                            <a:buFont typeface="Wingdings" pitchFamily="2" charset="2"/>
                            <a:buNone/>
                          </a:pPr>
                          <a:endParaRPr lang="fr-FR" baseline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9" name="Tableau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46792623"/>
                  </p:ext>
                </p:extLst>
              </p:nvPr>
            </p:nvGraphicFramePr>
            <p:xfrm>
              <a:off x="1882961" y="1957343"/>
              <a:ext cx="4247804" cy="345313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2478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400" b="1" dirty="0"/>
                            <a:t>Inputs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99593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143" t="-16870" r="-287" b="-4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au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66270699"/>
                  </p:ext>
                </p:extLst>
              </p:nvPr>
            </p:nvGraphicFramePr>
            <p:xfrm>
              <a:off x="6549887" y="1981167"/>
              <a:ext cx="3744361" cy="342930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4436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</a:tblGrid>
                  <a:tr h="5354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400" b="1" dirty="0"/>
                            <a:t>Outputs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93815">
                    <a:tc>
                      <a:txBody>
                        <a:bodyPr/>
                        <a:lstStyle/>
                        <a:p>
                          <a:pPr marL="0" marR="0" lvl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Char char="§"/>
                            <a:tabLst/>
                            <a:defRPr/>
                          </a:pPr>
                          <a:r>
                            <a:rPr lang="fr-FR" sz="1800" b="1" kern="1200" baseline="0" noProof="0" dirty="0">
                              <a:solidFill>
                                <a:srgbClr val="00999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Export by </a:t>
                          </a:r>
                          <a:r>
                            <a:rPr lang="fr-FR" sz="1800" b="1" kern="1200" baseline="0" noProof="0" dirty="0" err="1">
                              <a:solidFill>
                                <a:srgbClr val="00999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crops</a:t>
                          </a:r>
                          <a:endParaRPr lang="fr-FR" sz="1800" b="1" kern="1200" baseline="0" noProof="0" dirty="0">
                            <a:solidFill>
                              <a:srgbClr val="00999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endParaRPr lang="fr-FR" sz="1800" b="1" kern="1200" noProof="0" dirty="0">
                            <a:solidFill>
                              <a:srgbClr val="00999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r>
                            <a:rPr kumimoji="0" lang="fr-FR" sz="1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P</a:t>
                          </a:r>
                          <a:r>
                            <a:rPr kumimoji="0" lang="fr-FR" sz="1800" b="1" i="0" u="none" strike="noStrike" kern="1200" cap="none" spc="0" normalizeH="0" baseline="-2500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Exp</a:t>
                          </a:r>
                          <a:r>
                            <a:rPr kumimoji="0" lang="fr-FR" sz="1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fr-FR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 </m:t>
                              </m:r>
                              <m:nary>
                                <m:naryPr>
                                  <m:chr m:val="∑"/>
                                  <m:limLoc m:val="undOvr"/>
                                  <m:supHide m:val="on"/>
                                  <m:ctrlPr>
                                    <a:rPr kumimoji="0" lang="fr-FR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fr-FR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𝒄</m:t>
                                  </m:r>
                                  <m:r>
                                    <a:rPr kumimoji="0" lang="fr-FR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𝒓𝒐𝒑</m:t>
                                  </m:r>
                                </m:sub>
                                <m:sup/>
                                <m:e>
                                  <m:r>
                                    <a:rPr kumimoji="0" lang="fr-FR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𝐓</m:t>
                                  </m:r>
                                  <m:r>
                                    <a:rPr kumimoji="0" lang="fr-FR" sz="1800" b="1" i="1" u="none" strike="noStrike" kern="1200" cap="none" spc="0" normalizeH="0" baseline="-2500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𝒄𝒓𝒐𝒑</m:t>
                                  </m:r>
                                  <m:r>
                                    <a:rPr kumimoji="0" lang="fr-FR" sz="1800" b="1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×</m:t>
                                  </m:r>
                                  <m:r>
                                    <a:rPr kumimoji="0" lang="fr-FR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𝐏𝐫𝐨</m:t>
                                  </m:r>
                                  <m:sSub>
                                    <m:sSubPr>
                                      <m:ctrlPr>
                                        <a:rPr kumimoji="0" lang="fr-FR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fr-FR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𝒅</m:t>
                                      </m:r>
                                    </m:e>
                                    <m:sub>
                                      <m:r>
                                        <a:rPr kumimoji="0" lang="fr-FR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𝒄</m:t>
                                      </m:r>
                                      <m:r>
                                        <a:rPr kumimoji="0" lang="fr-FR" sz="18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𝒓𝒐𝒑</m:t>
                                      </m:r>
                                    </m:sub>
                                  </m:sSub>
                                </m:e>
                              </m:nary>
                            </m:oMath>
                          </a14:m>
                          <a:r>
                            <a:rPr kumimoji="0" lang="fr-FR" sz="1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/ A</a:t>
                          </a:r>
                          <a:r>
                            <a:rPr kumimoji="0" lang="fr-FR" sz="1800" b="1" i="0" u="none" strike="noStrike" kern="1200" cap="none" spc="0" normalizeH="0" baseline="-2500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UAA</a:t>
                          </a:r>
                          <a:endParaRPr kumimoji="0" lang="fr-FR" sz="1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None/>
                            <a:tabLst/>
                            <a:defRPr/>
                          </a:pPr>
                          <a:endParaRPr lang="fr-FR" sz="1800" b="1" kern="1200" noProof="0" dirty="0">
                            <a:solidFill>
                              <a:srgbClr val="00999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l"/>
                          <a:r>
                            <a:rPr lang="fr-FR" dirty="0"/>
                            <a:t>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au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66270699"/>
                  </p:ext>
                </p:extLst>
              </p:nvPr>
            </p:nvGraphicFramePr>
            <p:xfrm>
              <a:off x="6549887" y="1981167"/>
              <a:ext cx="3744361" cy="342930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4436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</a:tblGrid>
                  <a:tr h="5354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2400" b="1" dirty="0" smtClean="0"/>
                            <a:t>Outputs</a:t>
                          </a:r>
                          <a:endParaRPr lang="fr-FR" sz="24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93815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63" t="-19958" r="-325" b="-42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1" name="Connecteur droit 10"/>
          <p:cNvCxnSpPr/>
          <p:nvPr/>
        </p:nvCxnSpPr>
        <p:spPr>
          <a:xfrm>
            <a:off x="7095178" y="5419134"/>
            <a:ext cx="2500330" cy="1588"/>
          </a:xfrm>
          <a:prstGeom prst="line">
            <a:avLst/>
          </a:prstGeom>
          <a:ln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3023212" y="5419134"/>
            <a:ext cx="2500330" cy="1588"/>
          </a:xfrm>
          <a:prstGeom prst="line">
            <a:avLst/>
          </a:prstGeom>
          <a:ln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4023344" y="5419134"/>
            <a:ext cx="642942" cy="357190"/>
          </a:xfrm>
          <a:prstGeom prst="line">
            <a:avLst/>
          </a:prstGeom>
          <a:ln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rot="10800000" flipV="1">
            <a:off x="7809559" y="5419134"/>
            <a:ext cx="714381" cy="357190"/>
          </a:xfrm>
          <a:prstGeom prst="line">
            <a:avLst/>
          </a:prstGeom>
          <a:ln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4666286" y="5776324"/>
            <a:ext cx="3143272" cy="1588"/>
          </a:xfrm>
          <a:prstGeom prst="line">
            <a:avLst/>
          </a:prstGeom>
          <a:ln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riangle isocèle 15"/>
          <p:cNvSpPr/>
          <p:nvPr/>
        </p:nvSpPr>
        <p:spPr>
          <a:xfrm>
            <a:off x="6095046" y="5776324"/>
            <a:ext cx="357190" cy="357190"/>
          </a:xfrm>
          <a:prstGeom prst="triangle">
            <a:avLst/>
          </a:prstGeom>
          <a:solidFill>
            <a:srgbClr val="0099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rapèze 16"/>
          <p:cNvSpPr/>
          <p:nvPr/>
        </p:nvSpPr>
        <p:spPr>
          <a:xfrm>
            <a:off x="5594980" y="6133514"/>
            <a:ext cx="1428760" cy="285752"/>
          </a:xfrm>
          <a:prstGeom prst="trapezoid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306" y="2821881"/>
            <a:ext cx="542627" cy="4573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180" y="2711499"/>
            <a:ext cx="648526" cy="64852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241" y="3655817"/>
            <a:ext cx="763478" cy="82220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850" y="2849246"/>
            <a:ext cx="914134" cy="91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2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205415" y="1604865"/>
            <a:ext cx="10261621" cy="269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64" name="Picture 16" descr="Fresh Fruit Logo Images – Browse 166,986 Stock Photos, Vectors, and Video |  Adobe 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270" y="3536398"/>
            <a:ext cx="808232" cy="66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Grass logo vector stock illustration. Illustration of modern - 1746148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999" y="3458598"/>
            <a:ext cx="1042952" cy="83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Tableau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496328"/>
              </p:ext>
            </p:extLst>
          </p:nvPr>
        </p:nvGraphicFramePr>
        <p:xfrm>
          <a:off x="1265547" y="1726445"/>
          <a:ext cx="5995331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95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None/>
                      </a:pPr>
                      <a:r>
                        <a:rPr lang="fr-FR" baseline="0" dirty="0" err="1"/>
                        <a:t>Livestock</a:t>
                      </a:r>
                      <a:r>
                        <a:rPr lang="fr-FR" baseline="0" dirty="0"/>
                        <a:t> </a:t>
                      </a:r>
                      <a:r>
                        <a:rPr lang="fr-FR" baseline="0" dirty="0" err="1"/>
                        <a:t>number</a:t>
                      </a:r>
                      <a:endParaRPr lang="fr-FR" baseline="0" dirty="0"/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fr-FR" baseline="0" dirty="0"/>
                        <a:t>                    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endParaRPr lang="fr-FR" baseline="0" dirty="0"/>
                    </a:p>
                    <a:p>
                      <a:pPr>
                        <a:buFont typeface="Wingdings" pitchFamily="2" charset="2"/>
                        <a:buNone/>
                      </a:pPr>
                      <a:endParaRPr lang="fr-FR" baseline="0" dirty="0"/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fr-FR" baseline="0" dirty="0"/>
                        <a:t>Production &amp; area </a:t>
                      </a:r>
                      <a:r>
                        <a:rPr lang="fr-FR" baseline="0" dirty="0" err="1"/>
                        <a:t>crops</a:t>
                      </a:r>
                      <a:endParaRPr lang="fr-FR" baseline="0" dirty="0"/>
                    </a:p>
                    <a:p>
                      <a:pPr>
                        <a:buFont typeface="Wingdings" pitchFamily="2" charset="2"/>
                        <a:buNone/>
                      </a:pPr>
                      <a:endParaRPr lang="fr-FR" baseline="0" dirty="0"/>
                    </a:p>
                    <a:p>
                      <a:pPr>
                        <a:buFont typeface="Wingdings" pitchFamily="2" charset="2"/>
                        <a:buNone/>
                      </a:pPr>
                      <a:endParaRPr lang="fr-FR" baseline="0" dirty="0"/>
                    </a:p>
                    <a:p>
                      <a:pPr>
                        <a:buFont typeface="Wingdings" pitchFamily="2" charset="2"/>
                        <a:buNone/>
                      </a:pPr>
                      <a:endParaRPr lang="fr-FR" baseline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fr-FR" baseline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r-FR" baseline="0" dirty="0" err="1"/>
                        <a:t>Mineral</a:t>
                      </a:r>
                      <a:r>
                        <a:rPr lang="fr-FR" baseline="0" dirty="0"/>
                        <a:t> </a:t>
                      </a:r>
                      <a:r>
                        <a:rPr lang="fr-FR" baseline="0" dirty="0" err="1"/>
                        <a:t>fertilizer</a:t>
                      </a:r>
                      <a:r>
                        <a:rPr lang="fr-FR" baseline="0" dirty="0"/>
                        <a:t> </a:t>
                      </a:r>
                      <a:r>
                        <a:rPr lang="fr-FR" baseline="0" dirty="0" err="1"/>
                        <a:t>delivery</a:t>
                      </a:r>
                      <a:r>
                        <a:rPr lang="fr-FR" baseline="0" dirty="0"/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fr-FR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05415" y="93305"/>
            <a:ext cx="10356574" cy="1325563"/>
          </a:xfrm>
        </p:spPr>
        <p:txBody>
          <a:bodyPr>
            <a:noAutofit/>
          </a:bodyPr>
          <a:lstStyle/>
          <a:p>
            <a:r>
              <a:rPr lang="fr-FR" sz="5400" b="1" dirty="0" err="1">
                <a:solidFill>
                  <a:srgbClr val="49958C"/>
                </a:solidFill>
              </a:rPr>
              <a:t>Which</a:t>
            </a:r>
            <a:r>
              <a:rPr lang="fr-FR" sz="5400" b="1" dirty="0">
                <a:solidFill>
                  <a:srgbClr val="49958C"/>
                </a:solidFill>
              </a:rPr>
              <a:t> data?</a:t>
            </a:r>
            <a:br>
              <a:rPr lang="fr-FR" sz="5400" b="1" dirty="0">
                <a:solidFill>
                  <a:srgbClr val="49958C"/>
                </a:solidFill>
              </a:rPr>
            </a:br>
            <a:endParaRPr lang="fr-FR" sz="5400" dirty="0">
              <a:solidFill>
                <a:srgbClr val="49958C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719" y="756087"/>
            <a:ext cx="9823082" cy="104007"/>
          </a:xfrm>
          <a:prstGeom prst="rect">
            <a:avLst/>
          </a:prstGeom>
          <a:solidFill>
            <a:srgbClr val="009999"/>
          </a:solidFill>
          <a:ln>
            <a:solidFill>
              <a:srgbClr val="5D9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1467036" y="6395363"/>
            <a:ext cx="47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9</a:t>
            </a:r>
          </a:p>
        </p:txBody>
      </p:sp>
      <p:graphicFrame>
        <p:nvGraphicFramePr>
          <p:cNvPr id="23" name="Tableau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072677"/>
              </p:ext>
            </p:extLst>
          </p:nvPr>
        </p:nvGraphicFramePr>
        <p:xfrm>
          <a:off x="7422776" y="1730506"/>
          <a:ext cx="4701144" cy="35671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01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2134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err="1"/>
                        <a:t>Parameters</a:t>
                      </a:r>
                      <a:endParaRPr lang="fr-FR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99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 &amp; P content in excretion per livestock category </a:t>
                      </a:r>
                      <a:r>
                        <a:rPr lang="fr-FR" sz="1800" b="0" kern="1200" baseline="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fr-FR" sz="1800" b="1" kern="1200" baseline="0" noProof="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35 classes </a:t>
                      </a:r>
                      <a:r>
                        <a:rPr lang="fr-FR" sz="1800" b="0" kern="1200" baseline="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(CORPEN, ITAVI, Giovanni et al.,…)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fr-FR" sz="1800" b="0" kern="1200" baseline="0" noProof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r-FR" sz="1800" b="0" kern="1200" baseline="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 &amp; P content in </a:t>
                      </a:r>
                      <a:r>
                        <a:rPr lang="fr-FR" sz="1800" b="0" kern="1200" baseline="0" noProof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crops</a:t>
                      </a:r>
                      <a:r>
                        <a:rPr lang="fr-FR" sz="1800" b="0" kern="1200" baseline="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b="0" kern="1200" baseline="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fr-FR" sz="1800" b="1" kern="1200" baseline="0" noProof="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112 </a:t>
                      </a:r>
                      <a:r>
                        <a:rPr lang="fr-FR" sz="1800" b="1" kern="1200" baseline="0" noProof="0" dirty="0" err="1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crops</a:t>
                      </a:r>
                      <a:endParaRPr lang="fr-FR" sz="1800" b="1" kern="1200" baseline="0" noProof="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fr-FR" sz="1800" b="0" kern="1200" baseline="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(COMIFER, ANSES,…)</a:t>
                      </a:r>
                      <a:endParaRPr lang="fr-FR" sz="1800" b="0" kern="1200" noProof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fr-FR" dirty="0"/>
                        <a:t> </a:t>
                      </a:r>
                    </a:p>
                    <a:p>
                      <a:pPr algn="l"/>
                      <a:r>
                        <a:rPr lang="fr-FR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fr-FR" dirty="0" err="1">
                          <a:sym typeface="Wingdings" panose="05000000000000000000" pitchFamily="2" charset="2"/>
                        </a:rPr>
                        <a:t>Uncertainties</a:t>
                      </a:r>
                      <a:r>
                        <a:rPr lang="fr-FR" dirty="0">
                          <a:sym typeface="Wingdings" panose="05000000000000000000" pitchFamily="2" charset="2"/>
                        </a:rPr>
                        <a:t> (min,</a:t>
                      </a:r>
                      <a:r>
                        <a:rPr lang="fr-FR" baseline="0" dirty="0">
                          <a:sym typeface="Wingdings" panose="05000000000000000000" pitchFamily="2" charset="2"/>
                        </a:rPr>
                        <a:t> max </a:t>
                      </a:r>
                      <a:r>
                        <a:rPr lang="fr-FR" sz="1600" dirty="0">
                          <a:sym typeface="Wingdings" panose="05000000000000000000" pitchFamily="2" charset="2"/>
                        </a:rPr>
                        <a:t>ou +/-20%)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24" name="Connecteur droit 23"/>
          <p:cNvCxnSpPr/>
          <p:nvPr/>
        </p:nvCxnSpPr>
        <p:spPr>
          <a:xfrm>
            <a:off x="4257591" y="2858381"/>
            <a:ext cx="1236065" cy="622828"/>
          </a:xfrm>
          <a:prstGeom prst="line">
            <a:avLst/>
          </a:prstGeom>
          <a:ln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flipV="1">
            <a:off x="4257591" y="3481209"/>
            <a:ext cx="1236065" cy="486792"/>
          </a:xfrm>
          <a:prstGeom prst="line">
            <a:avLst/>
          </a:prstGeom>
          <a:ln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434" y="4526505"/>
            <a:ext cx="1236722" cy="719771"/>
          </a:xfrm>
          <a:prstGeom prst="rect">
            <a:avLst/>
          </a:prstGeom>
        </p:spPr>
      </p:pic>
      <p:cxnSp>
        <p:nvCxnSpPr>
          <p:cNvPr id="28" name="Connecteur droit avec flèche 27"/>
          <p:cNvCxnSpPr/>
          <p:nvPr/>
        </p:nvCxnSpPr>
        <p:spPr>
          <a:xfrm>
            <a:off x="4031673" y="4886391"/>
            <a:ext cx="382385" cy="0"/>
          </a:xfrm>
          <a:prstGeom prst="straightConnector1">
            <a:avLst/>
          </a:prstGeom>
          <a:ln>
            <a:solidFill>
              <a:srgbClr val="75BB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 descr="Agres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656" y="2564426"/>
            <a:ext cx="1523973" cy="111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25" y="2488652"/>
            <a:ext cx="470013" cy="470013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469" y="2577296"/>
            <a:ext cx="349006" cy="332958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607" y="2561050"/>
            <a:ext cx="308094" cy="297331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911" y="2488653"/>
            <a:ext cx="627980" cy="502884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519" y="2589451"/>
            <a:ext cx="393734" cy="296299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72" y="2488653"/>
            <a:ext cx="539708" cy="539708"/>
          </a:xfrm>
          <a:prstGeom prst="rect">
            <a:avLst/>
          </a:prstGeom>
        </p:spPr>
      </p:pic>
      <p:pic>
        <p:nvPicPr>
          <p:cNvPr id="2056" name="Picture 8" descr="Commune De Blé, Logo, Loreille PNG - Commune De Blé, Logo, Loreille  transparentes | PNG gratui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63" y="3719721"/>
            <a:ext cx="608397" cy="43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aïs. Logo illustration de vecteur. Illustration du village - 2933377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357" y="3679270"/>
            <a:ext cx="442212" cy="51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Modèle Gratuit De Conception De Logo De Légumes PNG , Légume, Végétarien,  Logo PNG et vecteur pour téléchargement gratui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497" y="3683577"/>
            <a:ext cx="492029" cy="49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èche : bas 3">
            <a:extLst>
              <a:ext uri="{FF2B5EF4-FFF2-40B4-BE49-F238E27FC236}">
                <a16:creationId xmlns:a16="http://schemas.microsoft.com/office/drawing/2014/main" id="{139239EC-915D-DAAD-483A-0AC2AE72298A}"/>
              </a:ext>
            </a:extLst>
          </p:cNvPr>
          <p:cNvSpPr/>
          <p:nvPr/>
        </p:nvSpPr>
        <p:spPr>
          <a:xfrm>
            <a:off x="3881718" y="5292605"/>
            <a:ext cx="375873" cy="512177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204E600-293C-4D58-E073-47BD3B7556F1}"/>
              </a:ext>
            </a:extLst>
          </p:cNvPr>
          <p:cNvSpPr txBox="1"/>
          <p:nvPr/>
        </p:nvSpPr>
        <p:spPr>
          <a:xfrm>
            <a:off x="2572607" y="5979811"/>
            <a:ext cx="3146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&gt; 1 million of data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0975CEE-E0ED-4FB9-B7F7-66AD9A9D924C}"/>
              </a:ext>
            </a:extLst>
          </p:cNvPr>
          <p:cNvSpPr txBox="1"/>
          <p:nvPr/>
        </p:nvSpPr>
        <p:spPr>
          <a:xfrm>
            <a:off x="5553788" y="3356104"/>
            <a:ext cx="1523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Recensement agricole</a:t>
            </a:r>
          </a:p>
        </p:txBody>
      </p:sp>
    </p:spTree>
    <p:extLst>
      <p:ext uri="{BB962C8B-B14F-4D97-AF65-F5344CB8AC3E}">
        <p14:creationId xmlns:p14="http://schemas.microsoft.com/office/powerpoint/2010/main" val="133888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ThèmeCASSI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CASSIS" id="{17365C30-DD47-44EF-AF51-99BD519BE7AB}" vid="{208D9AA7-E9A6-46E8-B6F3-81CCF0DD25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</TotalTime>
  <Words>1592</Words>
  <Application>Microsoft Office PowerPoint</Application>
  <PresentationFormat>Grand écran</PresentationFormat>
  <Paragraphs>342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Helvetica Neue LT Std</vt:lpstr>
      <vt:lpstr>Times New Roman</vt:lpstr>
      <vt:lpstr>Wingdings</vt:lpstr>
      <vt:lpstr>ThèmeCASSIS</vt:lpstr>
      <vt:lpstr>Agricultural phosphorus budget in France over the period 1920-2020</vt:lpstr>
      <vt:lpstr>Why calculate P surplus ?  </vt:lpstr>
      <vt:lpstr>Why calculate P surplus ?  </vt:lpstr>
      <vt:lpstr>Scientific context </vt:lpstr>
      <vt:lpstr>Scientific context </vt:lpstr>
      <vt:lpstr>Problematic </vt:lpstr>
      <vt:lpstr>How to calculate N &amp; P surplus ? </vt:lpstr>
      <vt:lpstr>How to calculate P surplus ? </vt:lpstr>
      <vt:lpstr>Which data? </vt:lpstr>
      <vt:lpstr>How have political and economic changes influenced the evolution of surpluses over the past century?</vt:lpstr>
      <vt:lpstr>How have political and economic changes influenced the evolution of surpluses over the past century?</vt:lpstr>
      <vt:lpstr>How have political and economic changes influenced the evolution of surpluses over the past century?</vt:lpstr>
      <vt:lpstr>How have political and economic changes influenced the evolution of surpluses over the past century?</vt:lpstr>
      <vt:lpstr>How have political and economic changes influenced the evolution of surpluses over the past century?</vt:lpstr>
      <vt:lpstr>What spatial scale is appropriate for understanding the evolution of agricultural systems?</vt:lpstr>
      <vt:lpstr>What spatial scale is appropriate for understanding the evolution of agricultural systems?</vt:lpstr>
      <vt:lpstr>What spatial scale is appropriate for understanding the evolution of agricultural systems?</vt:lpstr>
      <vt:lpstr>What spatial scale is appropriate for understanding the evolution of agricultural systems?</vt:lpstr>
      <vt:lpstr>What spatial scale is appropriate for understanding the evolution of agricultural systems?</vt:lpstr>
      <vt:lpstr>What can be done with surplus data? And how can it be used for efficient nutrient management?</vt:lpstr>
      <vt:lpstr>What can be done with surplus data? And how can it be used for efficient nutrient management?</vt:lpstr>
      <vt:lpstr>What can be done with surplus data? And how can it be used for efficient nutrient management?</vt:lpstr>
      <vt:lpstr>What can be done with surplus data? And how can it be used for efficient nutrient management?</vt:lpstr>
      <vt:lpstr>What can be done with surplus data? And how can it be used for efficient nutrient management?</vt:lpstr>
      <vt:lpstr>Some conclusions</vt:lpstr>
      <vt:lpstr>Présentation PowerPoint</vt:lpstr>
      <vt:lpstr>Thank you for your attention</vt:lpstr>
    </vt:vector>
  </TitlesOfParts>
  <Company>Faculté Sciences &amp; Techniques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Agricultural phosphorus surplus in France over the period 1920-2020</dc:title>
  <dc:creator>Hajar Guejjoud</dc:creator>
  <cp:lastModifiedBy>Hajar Guejjoud</cp:lastModifiedBy>
  <cp:revision>86</cp:revision>
  <dcterms:created xsi:type="dcterms:W3CDTF">2023-03-17T08:27:58Z</dcterms:created>
  <dcterms:modified xsi:type="dcterms:W3CDTF">2024-10-11T11:37:55Z</dcterms:modified>
</cp:coreProperties>
</file>