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7" r:id="rId3"/>
    <p:sldId id="261" r:id="rId4"/>
    <p:sldId id="268" r:id="rId5"/>
    <p:sldId id="275" r:id="rId6"/>
    <p:sldId id="276" r:id="rId7"/>
    <p:sldId id="277" r:id="rId8"/>
    <p:sldId id="278" r:id="rId9"/>
    <p:sldId id="26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70" r:id="rId18"/>
    <p:sldId id="288" r:id="rId19"/>
    <p:sldId id="263" r:id="rId20"/>
    <p:sldId id="271" r:id="rId21"/>
    <p:sldId id="272" r:id="rId22"/>
    <p:sldId id="265" r:id="rId23"/>
    <p:sldId id="273" r:id="rId24"/>
    <p:sldId id="266" r:id="rId25"/>
    <p:sldId id="267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ije GAWINOWSKI" initials="MG" lastIdx="3" clrIdx="0">
    <p:extLst>
      <p:ext uri="{19B8F6BF-5375-455C-9EA6-DF929625EA0E}">
        <p15:presenceInfo xmlns:p15="http://schemas.microsoft.com/office/powerpoint/2012/main" userId="Meije GAWINOWSK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999"/>
    <a:srgbClr val="00A3A6"/>
    <a:srgbClr val="2756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 autoAdjust="0"/>
    <p:restoredTop sz="73845" autoAdjust="0"/>
  </p:normalViewPr>
  <p:slideViewPr>
    <p:cSldViewPr snapToGrid="0">
      <p:cViewPr varScale="1">
        <p:scale>
          <a:sx n="70" d="100"/>
          <a:sy n="70" d="100"/>
        </p:scale>
        <p:origin x="1784" y="192"/>
      </p:cViewPr>
      <p:guideLst/>
    </p:cSldViewPr>
  </p:slideViewPr>
  <p:outlineViewPr>
    <p:cViewPr>
      <p:scale>
        <a:sx n="33" d="100"/>
        <a:sy n="33" d="100"/>
      </p:scale>
      <p:origin x="0" y="-152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9" d="100"/>
          <a:sy n="59" d="100"/>
        </p:scale>
        <p:origin x="2528" y="5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9E30BE79-C652-41E9-AAB5-354EC44C851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CAAC12-3123-4BEB-8B21-4FAE8C1FDF1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D070AC-BCFA-4146-B610-D2AF7F43177A}" type="datetimeFigureOut">
              <a:rPr lang="fr-FR" smtClean="0"/>
              <a:t>07/05/2025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B3C924-7358-40D8-A76A-54518ED6A59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DD7270C-0E00-420A-8B43-01F97DE7B27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3C8349-A5D1-4D54-AAC6-798A7B931A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95679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E5F21F-C9C6-4E9D-B8C4-22D1E5102F2B}" type="datetimeFigureOut">
              <a:rPr lang="fr-FR" smtClean="0"/>
              <a:t>07/05/2025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81916-7CAC-4EB7-A4FC-F2D942ED40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7711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7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281916-7CAC-4EB7-A4FC-F2D942ED4021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00025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281916-7CAC-4EB7-A4FC-F2D942ED402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92394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281916-7CAC-4EB7-A4FC-F2D942ED402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48616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281916-7CAC-4EB7-A4FC-F2D942ED402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1441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281916-7CAC-4EB7-A4FC-F2D942ED4021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08605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281916-7CAC-4EB7-A4FC-F2D942ED4021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63991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281916-7CAC-4EB7-A4FC-F2D942ED4021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80242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281916-7CAC-4EB7-A4FC-F2D942ED4021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40616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281916-7CAC-4EB7-A4FC-F2D942ED4021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76930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281916-7CAC-4EB7-A4FC-F2D942ED4021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04791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281916-7CAC-4EB7-A4FC-F2D942ED4021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5353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281916-7CAC-4EB7-A4FC-F2D942ED4021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58024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281916-7CAC-4EB7-A4FC-F2D942ED4021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10926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281916-7CAC-4EB7-A4FC-F2D942ED4021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99105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281916-7CAC-4EB7-A4FC-F2D942ED4021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79761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281916-7CAC-4EB7-A4FC-F2D942ED4021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49570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281916-7CAC-4EB7-A4FC-F2D942ED4021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775339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281916-7CAC-4EB7-A4FC-F2D942ED4021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15539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281916-7CAC-4EB7-A4FC-F2D942ED4021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31385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281916-7CAC-4EB7-A4FC-F2D942ED4021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28884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281916-7CAC-4EB7-A4FC-F2D942ED4021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06112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281916-7CAC-4EB7-A4FC-F2D942ED4021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65708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281916-7CAC-4EB7-A4FC-F2D942ED4021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76517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281916-7CAC-4EB7-A4FC-F2D942ED402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1794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281916-7CAC-4EB7-A4FC-F2D942ED402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2791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 - Vers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405A067-B49C-4F11-A938-80BC29FEEB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94290"/>
            <a:ext cx="4076700" cy="279082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C5A9449-A06C-4EA1-A540-CB2DC3C493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493" y="1034196"/>
            <a:ext cx="314325" cy="42862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A9A26A8-F041-4097-AF69-174D33070FC9}"/>
              </a:ext>
            </a:extLst>
          </p:cNvPr>
          <p:cNvSpPr/>
          <p:nvPr userDrawn="1"/>
        </p:nvSpPr>
        <p:spPr>
          <a:xfrm>
            <a:off x="0" y="5994603"/>
            <a:ext cx="12192000" cy="8645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800">
              <a:ln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BF5AA71-3F4D-4E9E-BA5E-688B6C5A5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1843" y="2323859"/>
            <a:ext cx="9144000" cy="105770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buFontTx/>
              <a:buNone/>
              <a:defRPr sz="36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4FC2D0F-6FA4-4470-9D28-7A0490629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01843" y="3191097"/>
            <a:ext cx="9144000" cy="654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pic>
        <p:nvPicPr>
          <p:cNvPr id="3" name="Image 2" descr="Une image contenant dessin, signe&#10;&#10;Description générée automatiquement">
            <a:extLst>
              <a:ext uri="{FF2B5EF4-FFF2-40B4-BE49-F238E27FC236}">
                <a16:creationId xmlns:a16="http://schemas.microsoft.com/office/drawing/2014/main" id="{D18E85FD-4D63-460A-8FAE-B85C5520CB8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18" y="5810779"/>
            <a:ext cx="2286000" cy="897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551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660" y="1424048"/>
            <a:ext cx="9713421" cy="4413334"/>
          </a:xfrm>
          <a:prstGeom prst="rect">
            <a:avLst/>
          </a:prstGeom>
        </p:spPr>
        <p:txBody>
          <a:bodyPr vert="eaVert"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40E54DF-C1EA-4882-A6F1-99592839E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1A144AD-A97F-4337-A396-D74ADA0CB30F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22336" y="858842"/>
            <a:ext cx="9837199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54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8429" y="365132"/>
            <a:ext cx="1755371" cy="5811839"/>
          </a:xfrm>
          <a:prstGeom prst="rect">
            <a:avLst/>
          </a:prstGeo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10" y="365132"/>
            <a:ext cx="8241047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F0C85A8C-AE66-4CB1-AC77-8A0677F197D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 rot="5400000">
            <a:off x="6626017" y="2818371"/>
            <a:ext cx="5811839" cy="9053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318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 - Version 2">
    <p:bg>
      <p:bgPr>
        <a:solidFill>
          <a:srgbClr val="00A3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8F33C8C-4663-47F8-AAC2-AA7669DF27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852" y="1272218"/>
            <a:ext cx="1546667" cy="41777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405A067-B49C-4F11-A938-80BC29FEEB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" y="2837638"/>
            <a:ext cx="4076190" cy="279047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C5A9449-A06C-4EA1-A540-CB2DC3C4934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315" y="2825325"/>
            <a:ext cx="314286" cy="42857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A9A26A8-F041-4097-AF69-174D33070FC9}"/>
              </a:ext>
            </a:extLst>
          </p:cNvPr>
          <p:cNvSpPr/>
          <p:nvPr userDrawn="1"/>
        </p:nvSpPr>
        <p:spPr>
          <a:xfrm>
            <a:off x="0" y="5994603"/>
            <a:ext cx="12192000" cy="864524"/>
          </a:xfrm>
          <a:prstGeom prst="rect">
            <a:avLst/>
          </a:prstGeom>
          <a:solidFill>
            <a:srgbClr val="00A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800">
              <a:ln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BF5AA71-3F4D-4E9E-BA5E-688B6C5A5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1843" y="2767207"/>
            <a:ext cx="9144000" cy="105770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buFontTx/>
              <a:buNone/>
              <a:defRPr sz="3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4FC2D0F-6FA4-4470-9D28-7A0490629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01843" y="3634445"/>
            <a:ext cx="9144000" cy="654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644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class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2345" y="1537856"/>
            <a:ext cx="9680172" cy="40067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C77E12C6-00F3-439F-A2FE-1D2F0A604A8D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22336" y="858842"/>
            <a:ext cx="9680171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338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2336" y="1747095"/>
            <a:ext cx="9724504" cy="4009911"/>
          </a:xfrm>
          <a:prstGeom prst="rect">
            <a:avLst/>
          </a:prstGeom>
        </p:spPr>
        <p:txBody>
          <a:bodyPr/>
          <a:lstStyle>
            <a:lvl1pPr>
              <a:defRPr sz="2400" b="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40F9627-3E1A-4004-ABFB-AFCBC126E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EA145E71-E6DC-460B-BD9E-537A5B24AA29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22336" y="858842"/>
            <a:ext cx="9837199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000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2336" y="1537860"/>
            <a:ext cx="4401589" cy="435133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45996" y="1537860"/>
            <a:ext cx="4401589" cy="435133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F91C4CC-48F8-459E-8260-CB6FFD7E8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AFD9EB01-BC37-475E-8D86-8ADA8009556E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22336" y="858842"/>
            <a:ext cx="9837199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437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2336" y="1537860"/>
            <a:ext cx="4330297" cy="81759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2336" y="2355454"/>
            <a:ext cx="4330297" cy="336939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04140" y="1537860"/>
            <a:ext cx="4351624" cy="81759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04140" y="2355454"/>
            <a:ext cx="4351624" cy="336939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F8A4CBC-A3CA-47B3-81F3-C727E0427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B1D175C3-B714-432E-8A1F-D0A82822D0DC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22336" y="858842"/>
            <a:ext cx="9837199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526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31F39E2-47D4-4E2A-8889-FBAB04A15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346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604" y="581891"/>
            <a:ext cx="4109957" cy="910244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24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581891"/>
            <a:ext cx="6172200" cy="506245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A161D90-8CEB-43C5-B5C5-E16450DD9099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12060" y="1492139"/>
            <a:ext cx="3740501" cy="11014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B498EB6-14FF-4794-BB07-42C86721F093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112060" y="2593571"/>
            <a:ext cx="3740501" cy="30507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481444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581894"/>
            <a:ext cx="6172200" cy="503751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34FCCB7-9322-4303-8EEA-24D510DAF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604" y="581891"/>
            <a:ext cx="4109957" cy="910244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24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902AEB53-71C1-4969-9341-68037EF54F31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12060" y="1492139"/>
            <a:ext cx="3740501" cy="11014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98FA8FB2-CADF-4B7B-9982-D532987D550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112060" y="2593571"/>
            <a:ext cx="3740501" cy="30507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895553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83984AF6-CFFF-410E-AD4D-4FAE1D461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65405"/>
          </a:xfrm>
          <a:prstGeom prst="rect">
            <a:avLst/>
          </a:prstGeom>
        </p:spPr>
        <p:txBody>
          <a:bodyPr vert="horz" lIns="0" tIns="4680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D6F15B8-BCC4-4139-B523-9F37938B7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424045"/>
            <a:ext cx="7886700" cy="20049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85EF67C-DB3C-4ADC-829F-14D87A8664F8}"/>
              </a:ext>
            </a:extLst>
          </p:cNvPr>
          <p:cNvSpPr txBox="1"/>
          <p:nvPr userDrawn="1"/>
        </p:nvSpPr>
        <p:spPr>
          <a:xfrm>
            <a:off x="9923119" y="6337738"/>
            <a:ext cx="20889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b="0" dirty="0">
                <a:solidFill>
                  <a:srgbClr val="00A3A6"/>
                </a:solidFill>
                <a:latin typeface="Raleway" panose="020B0503030101060003" pitchFamily="34" charset="0"/>
              </a:rPr>
              <a:t>p. </a:t>
            </a:r>
            <a:fld id="{10B4F56D-375A-4CA4-ABA3-E73F3ECBB440}" type="slidenum">
              <a:rPr lang="fr-FR" sz="1200" b="0" smtClean="0">
                <a:solidFill>
                  <a:srgbClr val="00A3A6"/>
                </a:solidFill>
                <a:latin typeface="Raleway" panose="020B0503030101060003" pitchFamily="34" charset="0"/>
              </a:rPr>
              <a:pPr algn="r"/>
              <a:t>‹N°›</a:t>
            </a:fld>
            <a:endParaRPr lang="fr-FR" sz="1200" b="0" dirty="0">
              <a:solidFill>
                <a:srgbClr val="00A3A6"/>
              </a:solidFill>
              <a:latin typeface="Raleway" panose="020B0503030101060003" pitchFamily="34" charset="0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31A273F-8B3B-4FFA-A6A7-5A556F5FD6D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76187"/>
            <a:ext cx="2000250" cy="800100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DB30FD33-E435-4A46-B168-E07C4F5FE24A}"/>
              </a:ext>
            </a:extLst>
          </p:cNvPr>
          <p:cNvSpPr txBox="1"/>
          <p:nvPr userDrawn="1"/>
        </p:nvSpPr>
        <p:spPr>
          <a:xfrm>
            <a:off x="1142999" y="6350734"/>
            <a:ext cx="671611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275662"/>
                </a:solidFill>
                <a:latin typeface="+mn-lt"/>
              </a:rPr>
              <a:t>Rencontres annuelles 2024 du réseau Mexico</a:t>
            </a:r>
            <a:endParaRPr lang="fr-FR" sz="1000" dirty="0">
              <a:solidFill>
                <a:srgbClr val="275662"/>
              </a:solidFill>
              <a:latin typeface="+mn-lt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EB41401-1E18-450D-B56F-5BE5E627703C}"/>
              </a:ext>
            </a:extLst>
          </p:cNvPr>
          <p:cNvSpPr txBox="1"/>
          <p:nvPr userDrawn="1"/>
        </p:nvSpPr>
        <p:spPr>
          <a:xfrm>
            <a:off x="1142999" y="6533137"/>
            <a:ext cx="671611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solidFill>
                  <a:srgbClr val="00A3A6"/>
                </a:solidFill>
                <a:latin typeface="+mj-lt"/>
              </a:rPr>
              <a:t>06/12/2024 – Meije Gawinowski</a:t>
            </a:r>
          </a:p>
        </p:txBody>
      </p:sp>
    </p:spTree>
    <p:extLst>
      <p:ext uri="{BB962C8B-B14F-4D97-AF65-F5344CB8AC3E}">
        <p14:creationId xmlns:p14="http://schemas.microsoft.com/office/powerpoint/2010/main" val="3994730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3" r:id="rId2"/>
    <p:sldLayoutId id="2147483687" r:id="rId3"/>
    <p:sldLayoutId id="2147483662" r:id="rId4"/>
    <p:sldLayoutId id="2147483664" r:id="rId5"/>
    <p:sldLayoutId id="2147483665" r:id="rId6"/>
    <p:sldLayoutId id="2147483666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57200" indent="-457200" algn="l" defTabSz="914400" rtl="0" eaLnBrk="1" latinLnBrk="0" hangingPunct="1">
        <a:lnSpc>
          <a:spcPct val="90000"/>
        </a:lnSpc>
        <a:spcBef>
          <a:spcPct val="0"/>
        </a:spcBef>
        <a:buFontTx/>
        <a:buBlip>
          <a:blip r:embed="rId14"/>
        </a:buBlip>
        <a:defRPr sz="3000" b="1" kern="1200">
          <a:solidFill>
            <a:srgbClr val="00A3A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600" kern="1200">
          <a:solidFill>
            <a:srgbClr val="00A3A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DAD651C9-32F6-424D-94A4-14C1A2CC64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14259"/>
            <a:ext cx="9144000" cy="1057708"/>
          </a:xfrm>
        </p:spPr>
        <p:txBody>
          <a:bodyPr>
            <a:normAutofit fontScale="90000"/>
          </a:bodyPr>
          <a:lstStyle/>
          <a:p>
            <a:r>
              <a:rPr lang="fr-FR" dirty="0"/>
              <a:t>Exploration of calibration </a:t>
            </a:r>
            <a:r>
              <a:rPr lang="fr-FR" dirty="0" err="1"/>
              <a:t>strategies</a:t>
            </a:r>
            <a:r>
              <a:rPr lang="fr-FR" dirty="0"/>
              <a:t> for the </a:t>
            </a:r>
            <a:r>
              <a:rPr lang="fr-FR" dirty="0" err="1"/>
              <a:t>integration</a:t>
            </a:r>
            <a:r>
              <a:rPr lang="fr-FR" dirty="0"/>
              <a:t> of a new </a:t>
            </a:r>
            <a:r>
              <a:rPr lang="fr-FR" dirty="0" err="1"/>
              <a:t>winter</a:t>
            </a:r>
            <a:r>
              <a:rPr lang="fr-FR" dirty="0"/>
              <a:t> </a:t>
            </a:r>
            <a:r>
              <a:rPr lang="fr-FR" dirty="0" err="1"/>
              <a:t>wheat</a:t>
            </a:r>
            <a:r>
              <a:rPr lang="fr-FR" dirty="0"/>
              <a:t> cultivar in the STICS </a:t>
            </a:r>
            <a:r>
              <a:rPr lang="fr-FR" dirty="0" err="1"/>
              <a:t>crop</a:t>
            </a:r>
            <a:r>
              <a:rPr lang="fr-FR" dirty="0"/>
              <a:t> model</a:t>
            </a:r>
          </a:p>
        </p:txBody>
      </p:sp>
      <p:sp>
        <p:nvSpPr>
          <p:cNvPr id="11" name="Sous-titre 10">
            <a:extLst>
              <a:ext uri="{FF2B5EF4-FFF2-40B4-BE49-F238E27FC236}">
                <a16:creationId xmlns:a16="http://schemas.microsoft.com/office/drawing/2014/main" id="{9083EFA4-1D53-4E37-B8DB-06ED2B1979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2400" y="2683467"/>
            <a:ext cx="10323756" cy="1878150"/>
          </a:xfrm>
        </p:spPr>
        <p:txBody>
          <a:bodyPr>
            <a:normAutofit fontScale="70000" lnSpcReduction="20000"/>
          </a:bodyPr>
          <a:lstStyle/>
          <a:p>
            <a:r>
              <a:rPr lang="fr-FR" sz="2800" dirty="0"/>
              <a:t>Meije Gawinowski</a:t>
            </a:r>
            <a:r>
              <a:rPr lang="fr-FR" sz="2800" baseline="30000" dirty="0"/>
              <a:t>1,2</a:t>
            </a:r>
            <a:r>
              <a:rPr lang="fr-FR" sz="2800" dirty="0"/>
              <a:t>, Maël Aubry</a:t>
            </a:r>
            <a:r>
              <a:rPr lang="fr-FR" sz="2800" baseline="30000" dirty="0"/>
              <a:t>3</a:t>
            </a:r>
            <a:r>
              <a:rPr lang="fr-FR" sz="2800" dirty="0"/>
              <a:t>, Samuel Buis</a:t>
            </a:r>
            <a:r>
              <a:rPr lang="fr-FR" sz="2800" baseline="30000" dirty="0"/>
              <a:t>4</a:t>
            </a:r>
            <a:r>
              <a:rPr lang="fr-FR" sz="2800" dirty="0"/>
              <a:t>, Cécile Garcia</a:t>
            </a:r>
            <a:r>
              <a:rPr lang="fr-FR" sz="2800" baseline="30000" dirty="0"/>
              <a:t>2</a:t>
            </a:r>
            <a:r>
              <a:rPr lang="fr-FR" sz="2800" dirty="0"/>
              <a:t>, Jean-Charles Deswarte</a:t>
            </a:r>
            <a:r>
              <a:rPr lang="fr-FR" sz="2800" baseline="30000" dirty="0"/>
              <a:t>2</a:t>
            </a:r>
            <a:r>
              <a:rPr lang="fr-FR" sz="2800" dirty="0"/>
              <a:t>, Marie-Odile Bancal</a:t>
            </a:r>
            <a:r>
              <a:rPr lang="fr-FR" sz="2800" baseline="30000" dirty="0"/>
              <a:t>1</a:t>
            </a:r>
            <a:r>
              <a:rPr lang="fr-FR" sz="2800" dirty="0"/>
              <a:t>, Marie Launay</a:t>
            </a:r>
            <a:r>
              <a:rPr lang="fr-FR" sz="2800" baseline="30000" dirty="0"/>
              <a:t>3</a:t>
            </a:r>
          </a:p>
          <a:p>
            <a:endParaRPr lang="fr-FR" baseline="30000" dirty="0"/>
          </a:p>
          <a:p>
            <a:r>
              <a:rPr lang="en-US" sz="1900" i="1" baseline="30000" dirty="0"/>
              <a:t>1 </a:t>
            </a:r>
            <a:r>
              <a:rPr lang="en-US" sz="1900" i="1" dirty="0" err="1"/>
              <a:t>Université</a:t>
            </a:r>
            <a:r>
              <a:rPr lang="en-US" sz="1900" i="1" dirty="0"/>
              <a:t> Paris-</a:t>
            </a:r>
            <a:r>
              <a:rPr lang="en-US" sz="1900" i="1" dirty="0" err="1"/>
              <a:t>Saclay</a:t>
            </a:r>
            <a:r>
              <a:rPr lang="en-US" sz="1900" i="1" dirty="0"/>
              <a:t>, INRAE, </a:t>
            </a:r>
            <a:r>
              <a:rPr lang="en-US" sz="1900" i="1" dirty="0" err="1"/>
              <a:t>AgroParisTech</a:t>
            </a:r>
            <a:r>
              <a:rPr lang="en-US" sz="1900" i="1" dirty="0"/>
              <a:t>, UMR ECOSYS, 91120 </a:t>
            </a:r>
            <a:r>
              <a:rPr lang="en-US" sz="1900" i="1" dirty="0" err="1"/>
              <a:t>Palaiseau</a:t>
            </a:r>
            <a:r>
              <a:rPr lang="en-US" sz="1900" i="1" dirty="0"/>
              <a:t>, France</a:t>
            </a:r>
          </a:p>
          <a:p>
            <a:r>
              <a:rPr lang="en-US" sz="1900" i="1" baseline="30000" dirty="0"/>
              <a:t>2 </a:t>
            </a:r>
            <a:r>
              <a:rPr lang="en-US" sz="1900" i="1" dirty="0" err="1"/>
              <a:t>Arvalis</a:t>
            </a:r>
            <a:r>
              <a:rPr lang="en-US" sz="1900" i="1" dirty="0"/>
              <a:t> – </a:t>
            </a:r>
            <a:r>
              <a:rPr lang="en-US" sz="1900" i="1" dirty="0" err="1"/>
              <a:t>Institut</a:t>
            </a:r>
            <a:r>
              <a:rPr lang="en-US" sz="1900" i="1" dirty="0"/>
              <a:t> du vegetal, Villiers-le-</a:t>
            </a:r>
            <a:r>
              <a:rPr lang="en-US" sz="1900" i="1" dirty="0" err="1"/>
              <a:t>Bâcle</a:t>
            </a:r>
            <a:r>
              <a:rPr lang="en-US" sz="1900" i="1" dirty="0"/>
              <a:t>, France</a:t>
            </a:r>
          </a:p>
          <a:p>
            <a:r>
              <a:rPr lang="en-US" sz="1900" i="1" baseline="30000" dirty="0"/>
              <a:t>3 </a:t>
            </a:r>
            <a:r>
              <a:rPr lang="en-US" sz="1900" i="1" dirty="0"/>
              <a:t>INRAE, </a:t>
            </a:r>
            <a:r>
              <a:rPr lang="en-US" sz="1900" i="1" dirty="0" err="1"/>
              <a:t>AgroClim</a:t>
            </a:r>
            <a:r>
              <a:rPr lang="en-US" sz="1900" i="1" dirty="0"/>
              <a:t>, 84914 Avignon, France</a:t>
            </a:r>
            <a:endParaRPr lang="fr-FR" sz="1900" dirty="0"/>
          </a:p>
          <a:p>
            <a:r>
              <a:rPr lang="en-US" sz="1900" i="1" baseline="30000" dirty="0"/>
              <a:t>4 </a:t>
            </a:r>
            <a:r>
              <a:rPr lang="en-US" sz="1900" i="1" dirty="0"/>
              <a:t>INRAE, UMR 1114 EMMAH, Avignon, France</a:t>
            </a:r>
            <a:endParaRPr lang="en-US" sz="1900" i="1" baseline="300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7DE1484-0A7C-45F1-A787-5FD13B70C6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1884" y="5937224"/>
            <a:ext cx="2933700" cy="50482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4409E69-3816-422E-804F-D8D90D6C78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6894" y="6018872"/>
            <a:ext cx="1314450" cy="367600"/>
          </a:xfrm>
          <a:prstGeom prst="rect">
            <a:avLst/>
          </a:prstGeom>
        </p:spPr>
      </p:pic>
      <p:pic>
        <p:nvPicPr>
          <p:cNvPr id="12" name="Picture 2" descr="ARVALIS révèle son nouveau logo | ARVALIS">
            <a:extLst>
              <a:ext uri="{FF2B5EF4-FFF2-40B4-BE49-F238E27FC236}">
                <a16:creationId xmlns:a16="http://schemas.microsoft.com/office/drawing/2014/main" id="{218A73FA-520D-4D11-A5CE-151321F503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4713" y="6096367"/>
            <a:ext cx="1403316" cy="261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8ème Rencontre Scientifique du FSOV - SEMAE">
            <a:extLst>
              <a:ext uri="{FF2B5EF4-FFF2-40B4-BE49-F238E27FC236}">
                <a16:creationId xmlns:a16="http://schemas.microsoft.com/office/drawing/2014/main" id="{53E82EF6-971E-42EE-9421-36317BF0A7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5584" y="5786856"/>
            <a:ext cx="1322926" cy="67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groclim · GitLab">
            <a:extLst>
              <a:ext uri="{FF2B5EF4-FFF2-40B4-BE49-F238E27FC236}">
                <a16:creationId xmlns:a16="http://schemas.microsoft.com/office/drawing/2014/main" id="{CACFEC80-BD61-427A-99FB-13D8E0B6BE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10" y="5650627"/>
            <a:ext cx="887007" cy="949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NRAE-AU">
            <a:extLst>
              <a:ext uri="{FF2B5EF4-FFF2-40B4-BE49-F238E27FC236}">
                <a16:creationId xmlns:a16="http://schemas.microsoft.com/office/drawing/2014/main" id="{F0A26721-F841-4EEA-9AC0-3B2E12BC6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1058" y="5825644"/>
            <a:ext cx="815788" cy="72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ienvenue sur le site du réseau méthodologique MEXICO | MEXICO">
            <a:extLst>
              <a:ext uri="{FF2B5EF4-FFF2-40B4-BE49-F238E27FC236}">
                <a16:creationId xmlns:a16="http://schemas.microsoft.com/office/drawing/2014/main" id="{C33C862F-6B11-44AC-9BF6-A6803AC89D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0244" y="4306022"/>
            <a:ext cx="23622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17222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 descr=" 4">
            <a:extLst>
              <a:ext uri="{FF2B5EF4-FFF2-40B4-BE49-F238E27FC236}">
                <a16:creationId xmlns:a16="http://schemas.microsoft.com/office/drawing/2014/main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Impact of LAI and </a:t>
            </a:r>
            <a:r>
              <a:rPr lang="fr-FR" dirty="0" err="1"/>
              <a:t>biomass</a:t>
            </a:r>
            <a:r>
              <a:rPr lang="fr-FR" dirty="0"/>
              <a:t> on the calibration process</a:t>
            </a:r>
          </a:p>
        </p:txBody>
      </p:sp>
      <p:pic>
        <p:nvPicPr>
          <p:cNvPr id="13314" name="Picture 2" descr=" 13314">
            <a:extLst>
              <a:ext uri="{FF2B5EF4-FFF2-40B4-BE49-F238E27FC236}">
                <a16:creationId xmlns:a16="http://schemas.microsoft.com/office/drawing/2014/main" id="{B5100AD7-E704-4A51-A8D5-AA4588C4D4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424131" y="920366"/>
            <a:ext cx="2512808" cy="5017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 descr=" 2">
                <a:extLst>
                  <a:ext uri="{FF2B5EF4-FFF2-40B4-BE49-F238E27FC236}">
                    <a16:creationId xmlns:a16="http://schemas.microsoft.com/office/drawing/2014/main" id="{DE06B218-519F-4A8A-A0D5-0F2DE3EE7FFC}"/>
                  </a:ext>
                </a:extLst>
              </p:cNvPr>
              <p:cNvSpPr txBox="1"/>
              <p:nvPr/>
            </p:nvSpPr>
            <p:spPr>
              <a:xfrm>
                <a:off x="7748319" y="1496764"/>
                <a:ext cx="4305300" cy="2065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𝑀𝑆𝐸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den>
                      </m:f>
                      <m:r>
                        <a:rPr lang="fr-F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nary>
                        <m:naryPr>
                          <m:chr m:val="∑"/>
                          <m:ctrlPr>
                            <a:rPr lang="fr-F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fr-F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𝑣𝑜𝑏𝑠</m:t>
                              </m:r>
                              <m:d>
                                <m:dPr>
                                  <m:ctrlPr>
                                    <a:rPr lang="fr-FR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𝑣𝑠𝑖𝑚</m:t>
                              </m:r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))</m:t>
                              </m:r>
                            </m:e>
                            <m:sup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fr-FR" sz="1400" b="0" dirty="0">
                  <a:ea typeface="Cambria Math" panose="02040503050406030204" pitchFamily="18" charset="0"/>
                </a:endParaRPr>
              </a:p>
              <a:p>
                <a:pPr algn="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𝑀𝑆𝐸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fr-FR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i="1">
                                  <a:latin typeface="Cambria Math" panose="02040503050406030204" pitchFamily="18" charset="0"/>
                                </a:rPr>
                                <m:t>𝑏𝑖𝑎𝑠</m:t>
                              </m:r>
                            </m:e>
                            <m:sub>
                              <m:r>
                                <a:rPr lang="fr-FR" sz="14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e>
                        <m:sup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𝑆𝐷𝑆𝐷</m:t>
                          </m:r>
                        </m:e>
                        <m:sub>
                          <m:r>
                            <a:rPr lang="fr-FR" sz="1400" i="1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𝐿𝐶𝑆</m:t>
                          </m:r>
                        </m:e>
                        <m:sub>
                          <m:r>
                            <a:rPr lang="fr-FR" sz="1400" i="1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</m:oMath>
                  </m:oMathPara>
                </a14:m>
                <a:endParaRPr lang="fr-FR" sz="1400" b="0" dirty="0"/>
              </a:p>
              <a:p>
                <a:pPr algn="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sz="140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𝑏𝑖𝑎𝑠</m:t>
                              </m:r>
                            </m:e>
                            <m:sub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e>
                        <m:sup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𝑣𝑜𝑏𝑠</m:t>
                          </m:r>
                        </m:e>
                      </m:acc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− </m:t>
                      </m:r>
                      <m:acc>
                        <m:accPr>
                          <m:chr m:val="̅"/>
                          <m:ctrlP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𝑣𝑠𝑖𝑚</m:t>
                          </m:r>
                        </m:e>
                      </m:acc>
                    </m:oMath>
                  </m:oMathPara>
                </a14:m>
                <a:endParaRPr lang="fr-FR" sz="1400" dirty="0">
                  <a:solidFill>
                    <a:schemeClr val="bg2">
                      <a:lumMod val="75000"/>
                    </a:schemeClr>
                  </a:solidFill>
                </a:endParaRPr>
              </a:p>
              <a:p>
                <a:pPr algn="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𝑆𝐷𝑆𝐷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𝑜𝑏𝑠</m:t>
                              </m:r>
                            </m:e>
                            <m:sub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− </m:t>
                          </m:r>
                          <m:sSub>
                            <m:sSubPr>
                              <m:ctrlP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𝑠𝑖𝑚</m:t>
                              </m:r>
                            </m:e>
                            <m:sub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)</m:t>
                          </m:r>
                        </m:e>
                        <m:sup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sz="1400" dirty="0">
                  <a:solidFill>
                    <a:schemeClr val="bg2">
                      <a:lumMod val="75000"/>
                    </a:schemeClr>
                  </a:solidFill>
                </a:endParaRPr>
              </a:p>
              <a:p>
                <a:pPr algn="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𝐿𝐶𝑆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𝑜𝑏𝑠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 </m:t>
                      </m:r>
                      <m:sSub>
                        <m:sSubPr>
                          <m:ctrlP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𝑠𝑖𝑚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×(1−</m:t>
                      </m:r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1400" dirty="0">
                  <a:solidFill>
                    <a:schemeClr val="bg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ZoneTexte 1" descr=" 2">
                <a:extLst>
                  <a:ext uri="{FF2B5EF4-FFF2-40B4-BE49-F238E27FC236}">
                    <a16:creationId xmlns:a16="http://schemas.microsoft.com/office/drawing/2014/main" id="{DE06B218-519F-4A8A-A0D5-0F2DE3EE7F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8319" y="1496764"/>
                <a:ext cx="4305300" cy="20655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 descr=" 3">
                <a:extLst>
                  <a:ext uri="{FF2B5EF4-FFF2-40B4-BE49-F238E27FC236}">
                    <a16:creationId xmlns:a16="http://schemas.microsoft.com/office/drawing/2014/main" id="{DF9312F9-62F4-4E92-AE2A-35CB31469ECF}"/>
                  </a:ext>
                </a:extLst>
              </p:cNvPr>
              <p:cNvSpPr txBox="1"/>
              <p:nvPr/>
            </p:nvSpPr>
            <p:spPr>
              <a:xfrm>
                <a:off x="7986366" y="1160078"/>
                <a:ext cx="420563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400" dirty="0"/>
                  <a:t>For </a:t>
                </a:r>
                <a:r>
                  <a:rPr lang="fr-FR" sz="1400" dirty="0" err="1"/>
                  <a:t>each</a:t>
                </a:r>
                <a:r>
                  <a:rPr lang="fr-FR" sz="1400" dirty="0"/>
                  <a:t> variable </a:t>
                </a:r>
                <a14:m>
                  <m:oMath xmlns:m="http://schemas.openxmlformats.org/officeDocument/2006/math">
                    <m:r>
                      <a:rPr lang="fr-FR" sz="1400" i="1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fr-FR" sz="1400" dirty="0"/>
                  <a:t> (LAI, plant </a:t>
                </a:r>
                <a:r>
                  <a:rPr lang="fr-FR" sz="1400" dirty="0" err="1"/>
                  <a:t>biomass</a:t>
                </a:r>
                <a:r>
                  <a:rPr lang="fr-FR" sz="1400" dirty="0"/>
                  <a:t>, grain </a:t>
                </a:r>
                <a:r>
                  <a:rPr lang="fr-FR" sz="1400" dirty="0" err="1"/>
                  <a:t>number</a:t>
                </a:r>
                <a:r>
                  <a:rPr lang="fr-FR" sz="1400" dirty="0"/>
                  <a:t>, grain </a:t>
                </a:r>
                <a:r>
                  <a:rPr lang="fr-FR" sz="1400" dirty="0" err="1"/>
                  <a:t>weight</a:t>
                </a:r>
                <a:r>
                  <a:rPr lang="fr-FR" sz="1400" dirty="0"/>
                  <a:t>):</a:t>
                </a:r>
              </a:p>
            </p:txBody>
          </p:sp>
        </mc:Choice>
        <mc:Fallback xmlns="">
          <p:sp>
            <p:nvSpPr>
              <p:cNvPr id="3" name="ZoneTexte 2" descr=" 3">
                <a:extLst>
                  <a:ext uri="{FF2B5EF4-FFF2-40B4-BE49-F238E27FC236}">
                    <a16:creationId xmlns:a16="http://schemas.microsoft.com/office/drawing/2014/main" id="{DF9312F9-62F4-4E92-AE2A-35CB31469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6366" y="1160078"/>
                <a:ext cx="4205634" cy="523220"/>
              </a:xfrm>
              <a:prstGeom prst="rect">
                <a:avLst/>
              </a:prstGeom>
              <a:blipFill>
                <a:blip r:embed="rId5"/>
                <a:stretch>
                  <a:fillRect l="-435" t="-1163" b="-1162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 descr=" 7">
            <a:extLst>
              <a:ext uri="{FF2B5EF4-FFF2-40B4-BE49-F238E27FC236}">
                <a16:creationId xmlns:a16="http://schemas.microsoft.com/office/drawing/2014/main" id="{24CEA9E5-8467-446F-A54A-E06C087C3E5E}"/>
              </a:ext>
            </a:extLst>
          </p:cNvPr>
          <p:cNvSpPr txBox="1"/>
          <p:nvPr/>
        </p:nvSpPr>
        <p:spPr>
          <a:xfrm>
            <a:off x="2451164" y="948809"/>
            <a:ext cx="4857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LAI</a:t>
            </a:r>
          </a:p>
        </p:txBody>
      </p:sp>
      <p:sp>
        <p:nvSpPr>
          <p:cNvPr id="8" name="ZoneTexte 7" descr=" 8">
            <a:extLst>
              <a:ext uri="{FF2B5EF4-FFF2-40B4-BE49-F238E27FC236}">
                <a16:creationId xmlns:a16="http://schemas.microsoft.com/office/drawing/2014/main" id="{AEC2C162-FFA4-4E0D-95C5-FA251278318D}"/>
              </a:ext>
            </a:extLst>
          </p:cNvPr>
          <p:cNvSpPr txBox="1"/>
          <p:nvPr/>
        </p:nvSpPr>
        <p:spPr>
          <a:xfrm>
            <a:off x="1938433" y="2180094"/>
            <a:ext cx="1025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/>
              <a:t>Biomass</a:t>
            </a:r>
            <a:endParaRPr lang="fr-FR" sz="1400" dirty="0"/>
          </a:p>
        </p:txBody>
      </p:sp>
      <p:sp>
        <p:nvSpPr>
          <p:cNvPr id="9" name="ZoneTexte 8" descr=" 9">
            <a:extLst>
              <a:ext uri="{FF2B5EF4-FFF2-40B4-BE49-F238E27FC236}">
                <a16:creationId xmlns:a16="http://schemas.microsoft.com/office/drawing/2014/main" id="{0348B58E-EFC7-483E-BE9E-4C62C73525C2}"/>
              </a:ext>
            </a:extLst>
          </p:cNvPr>
          <p:cNvSpPr txBox="1"/>
          <p:nvPr/>
        </p:nvSpPr>
        <p:spPr>
          <a:xfrm>
            <a:off x="655074" y="3390522"/>
            <a:ext cx="12833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Grain </a:t>
            </a:r>
            <a:r>
              <a:rPr lang="fr-FR" sz="1400" dirty="0" err="1"/>
              <a:t>number</a:t>
            </a:r>
            <a:endParaRPr lang="fr-FR" sz="1400" dirty="0"/>
          </a:p>
        </p:txBody>
      </p:sp>
      <p:sp>
        <p:nvSpPr>
          <p:cNvPr id="10" name="ZoneTexte 9" descr=" 10">
            <a:extLst>
              <a:ext uri="{FF2B5EF4-FFF2-40B4-BE49-F238E27FC236}">
                <a16:creationId xmlns:a16="http://schemas.microsoft.com/office/drawing/2014/main" id="{495D8E39-6DCB-4D16-B8C9-BF2671EF324E}"/>
              </a:ext>
            </a:extLst>
          </p:cNvPr>
          <p:cNvSpPr txBox="1"/>
          <p:nvPr/>
        </p:nvSpPr>
        <p:spPr>
          <a:xfrm>
            <a:off x="1540899" y="4532727"/>
            <a:ext cx="12833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Grain </a:t>
            </a:r>
            <a:r>
              <a:rPr lang="fr-FR" sz="1400" dirty="0" err="1"/>
              <a:t>weight</a:t>
            </a:r>
            <a:endParaRPr lang="fr-FR" sz="1400" dirty="0"/>
          </a:p>
        </p:txBody>
      </p:sp>
      <p:sp>
        <p:nvSpPr>
          <p:cNvPr id="11" name="ZoneTexte 10" descr=" 11">
            <a:extLst>
              <a:ext uri="{FF2B5EF4-FFF2-40B4-BE49-F238E27FC236}">
                <a16:creationId xmlns:a16="http://schemas.microsoft.com/office/drawing/2014/main" id="{01295CEE-4289-4A2F-ABAB-CF04D40EED01}"/>
              </a:ext>
            </a:extLst>
          </p:cNvPr>
          <p:cNvSpPr txBox="1"/>
          <p:nvPr/>
        </p:nvSpPr>
        <p:spPr>
          <a:xfrm>
            <a:off x="2963894" y="2041017"/>
            <a:ext cx="52197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Lower LAI MSE for strategies including LAI data</a:t>
            </a:r>
          </a:p>
          <a:p>
            <a:pPr marL="285750" indent="-285750">
              <a:buFont typeface="Arial" panose="020B0604020202020204" pitchFamily="34" charset="0"/>
              <a:buChar char=" "/>
            </a:pPr>
            <a:r>
              <a:rPr lang="fr-FR" sz="1400"/>
              <a:t>                                                            </a:t>
            </a:r>
            <a:endParaRPr lang="fr-FR" sz="1400" dirty="0"/>
          </a:p>
        </p:txBody>
      </p:sp>
      <p:sp>
        <p:nvSpPr>
          <p:cNvPr id="12" name="ZoneTexte 11" descr=" 12">
            <a:extLst>
              <a:ext uri="{FF2B5EF4-FFF2-40B4-BE49-F238E27FC236}">
                <a16:creationId xmlns:a16="http://schemas.microsoft.com/office/drawing/2014/main" id="{28D1EBDF-D351-4459-98AA-9CD770CFE051}"/>
              </a:ext>
            </a:extLst>
          </p:cNvPr>
          <p:cNvSpPr txBox="1"/>
          <p:nvPr/>
        </p:nvSpPr>
        <p:spPr>
          <a:xfrm>
            <a:off x="2936939" y="2985786"/>
            <a:ext cx="52197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 "/>
            </a:pPr>
            <a:r>
              <a:rPr lang="fr-FR" sz="1400"/>
              <a:t>                                       </a:t>
            </a: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 "/>
            </a:pPr>
            <a:r>
              <a:rPr lang="fr-FR" sz="1400"/>
              <a:t>                                   </a:t>
            </a:r>
            <a:r>
              <a:rPr lang="fr-FR" sz="1400">
                <a:sym typeface="Wingdings" panose="05000000000000000000" pitchFamily="2" charset="2"/>
              </a:rPr>
              <a:t>                             </a:t>
            </a:r>
            <a:endParaRPr lang="fr-FR" sz="1400" dirty="0"/>
          </a:p>
        </p:txBody>
      </p:sp>
      <p:sp>
        <p:nvSpPr>
          <p:cNvPr id="13" name="ZoneTexte 12" descr=" 13">
            <a:extLst>
              <a:ext uri="{FF2B5EF4-FFF2-40B4-BE49-F238E27FC236}">
                <a16:creationId xmlns:a16="http://schemas.microsoft.com/office/drawing/2014/main" id="{F957016E-A7AC-4513-812A-01715A63CFD4}"/>
              </a:ext>
            </a:extLst>
          </p:cNvPr>
          <p:cNvSpPr txBox="1"/>
          <p:nvPr/>
        </p:nvSpPr>
        <p:spPr>
          <a:xfrm>
            <a:off x="2956813" y="4262612"/>
            <a:ext cx="52197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 "/>
            </a:pPr>
            <a:r>
              <a:rPr lang="fr-FR" sz="1400"/>
              <a:t>                                                           </a:t>
            </a: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 "/>
            </a:pPr>
            <a:r>
              <a:rPr lang="fr-FR" sz="1400"/>
              <a:t>                                              </a:t>
            </a: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 "/>
            </a:pPr>
            <a:r>
              <a:rPr lang="fr-FR" sz="1400"/>
              <a:t>                                    </a:t>
            </a:r>
            <a:endParaRPr lang="fr-FR" sz="1400" dirty="0"/>
          </a:p>
        </p:txBody>
      </p:sp>
      <p:pic>
        <p:nvPicPr>
          <p:cNvPr id="14" name="Picture 2" descr=" 14">
            <a:extLst>
              <a:ext uri="{FF2B5EF4-FFF2-40B4-BE49-F238E27FC236}">
                <a16:creationId xmlns:a16="http://schemas.microsoft.com/office/drawing/2014/main" id="{FB4181C9-B303-4DFC-AFF5-487BE694B1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27" t="47099" r="-583" b="47930"/>
          <a:stretch/>
        </p:blipFill>
        <p:spPr bwMode="auto">
          <a:xfrm>
            <a:off x="3070211" y="918262"/>
            <a:ext cx="997788" cy="90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Connecteur droit avec flèche 14" descr=" 15">
            <a:extLst>
              <a:ext uri="{FF2B5EF4-FFF2-40B4-BE49-F238E27FC236}">
                <a16:creationId xmlns:a16="http://schemas.microsoft.com/office/drawing/2014/main" id="{4A82DB34-2476-45D1-A394-56A61E8CAE6D}"/>
              </a:ext>
            </a:extLst>
          </p:cNvPr>
          <p:cNvCxnSpPr>
            <a:cxnSpLocks/>
          </p:cNvCxnSpPr>
          <p:nvPr/>
        </p:nvCxnSpPr>
        <p:spPr>
          <a:xfrm>
            <a:off x="1362817" y="1256586"/>
            <a:ext cx="0" cy="329867"/>
          </a:xfrm>
          <a:prstGeom prst="straightConnector1">
            <a:avLst/>
          </a:prstGeom>
          <a:ln w="95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 descr=" 17">
            <a:extLst>
              <a:ext uri="{FF2B5EF4-FFF2-40B4-BE49-F238E27FC236}">
                <a16:creationId xmlns:a16="http://schemas.microsoft.com/office/drawing/2014/main" id="{675ADAF3-3B42-4059-A9EE-9F717162269B}"/>
              </a:ext>
            </a:extLst>
          </p:cNvPr>
          <p:cNvCxnSpPr>
            <a:cxnSpLocks/>
          </p:cNvCxnSpPr>
          <p:nvPr/>
        </p:nvCxnSpPr>
        <p:spPr>
          <a:xfrm>
            <a:off x="2619625" y="1260347"/>
            <a:ext cx="0" cy="329867"/>
          </a:xfrm>
          <a:prstGeom prst="straightConnector1">
            <a:avLst/>
          </a:prstGeom>
          <a:ln w="95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 descr=" 34">
            <a:extLst>
              <a:ext uri="{FF2B5EF4-FFF2-40B4-BE49-F238E27FC236}">
                <a16:creationId xmlns:a16="http://schemas.microsoft.com/office/drawing/2014/main" id="{FFD8B099-E4F2-4BF4-855B-0B204094057E}"/>
              </a:ext>
            </a:extLst>
          </p:cNvPr>
          <p:cNvSpPr txBox="1"/>
          <p:nvPr/>
        </p:nvSpPr>
        <p:spPr>
          <a:xfrm>
            <a:off x="3241474" y="5385550"/>
            <a:ext cx="7296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har char=" "/>
            </a:pPr>
            <a:r>
              <a:rPr lang="fr-FR" sz="1400" b="1"/>
              <a:t>                                                                                                 </a:t>
            </a:r>
            <a:br>
              <a:rPr lang="fr-FR" sz="1400" b="1"/>
            </a:br>
            <a:r>
              <a:rPr lang="fr-FR" sz="1400" b="1"/>
              <a:t>                                                        </a:t>
            </a:r>
            <a:endParaRPr lang="fr-FR" sz="1400" b="1" dirty="0"/>
          </a:p>
        </p:txBody>
      </p:sp>
    </p:spTree>
    <p:extLst>
      <p:ext uri="{BB962C8B-B14F-4D97-AF65-F5344CB8AC3E}">
        <p14:creationId xmlns:p14="http://schemas.microsoft.com/office/powerpoint/2010/main" val="2484412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 descr=" 4">
            <a:extLst>
              <a:ext uri="{FF2B5EF4-FFF2-40B4-BE49-F238E27FC236}">
                <a16:creationId xmlns:a16="http://schemas.microsoft.com/office/drawing/2014/main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Impact of LAI and </a:t>
            </a:r>
            <a:r>
              <a:rPr lang="fr-FR" dirty="0" err="1"/>
              <a:t>biomass</a:t>
            </a:r>
            <a:r>
              <a:rPr lang="fr-FR" dirty="0"/>
              <a:t> on the calibration process</a:t>
            </a:r>
          </a:p>
        </p:txBody>
      </p:sp>
      <p:pic>
        <p:nvPicPr>
          <p:cNvPr id="13314" name="Picture 2" descr=" 13314">
            <a:extLst>
              <a:ext uri="{FF2B5EF4-FFF2-40B4-BE49-F238E27FC236}">
                <a16:creationId xmlns:a16="http://schemas.microsoft.com/office/drawing/2014/main" id="{B5100AD7-E704-4A51-A8D5-AA4588C4D4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424131" y="920366"/>
            <a:ext cx="2512808" cy="5017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 descr=" 2">
                <a:extLst>
                  <a:ext uri="{FF2B5EF4-FFF2-40B4-BE49-F238E27FC236}">
                    <a16:creationId xmlns:a16="http://schemas.microsoft.com/office/drawing/2014/main" id="{DE06B218-519F-4A8A-A0D5-0F2DE3EE7FFC}"/>
                  </a:ext>
                </a:extLst>
              </p:cNvPr>
              <p:cNvSpPr txBox="1"/>
              <p:nvPr/>
            </p:nvSpPr>
            <p:spPr>
              <a:xfrm>
                <a:off x="7748319" y="1496764"/>
                <a:ext cx="4305300" cy="2065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𝑀𝑆𝐸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den>
                      </m:f>
                      <m:r>
                        <a:rPr lang="fr-F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nary>
                        <m:naryPr>
                          <m:chr m:val="∑"/>
                          <m:ctrlPr>
                            <a:rPr lang="fr-F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fr-F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𝑣𝑜𝑏𝑠</m:t>
                              </m:r>
                              <m:d>
                                <m:dPr>
                                  <m:ctrlPr>
                                    <a:rPr lang="fr-FR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𝑣𝑠𝑖𝑚</m:t>
                              </m:r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))</m:t>
                              </m:r>
                            </m:e>
                            <m:sup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fr-FR" sz="1400" b="0" dirty="0">
                  <a:ea typeface="Cambria Math" panose="02040503050406030204" pitchFamily="18" charset="0"/>
                </a:endParaRPr>
              </a:p>
              <a:p>
                <a:pPr algn="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𝑀𝑆𝐸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fr-FR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i="1">
                                  <a:latin typeface="Cambria Math" panose="02040503050406030204" pitchFamily="18" charset="0"/>
                                </a:rPr>
                                <m:t>𝑏𝑖𝑎𝑠</m:t>
                              </m:r>
                            </m:e>
                            <m:sub>
                              <m:r>
                                <a:rPr lang="fr-FR" sz="14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e>
                        <m:sup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𝑆𝐷𝑆𝐷</m:t>
                          </m:r>
                        </m:e>
                        <m:sub>
                          <m:r>
                            <a:rPr lang="fr-FR" sz="1400" i="1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𝐿𝐶𝑆</m:t>
                          </m:r>
                        </m:e>
                        <m:sub>
                          <m:r>
                            <a:rPr lang="fr-FR" sz="1400" i="1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</m:oMath>
                  </m:oMathPara>
                </a14:m>
                <a:endParaRPr lang="fr-FR" sz="1400" b="0" dirty="0"/>
              </a:p>
              <a:p>
                <a:pPr algn="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sz="140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𝑏𝑖𝑎𝑠</m:t>
                              </m:r>
                            </m:e>
                            <m:sub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e>
                        <m:sup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𝑣𝑜𝑏𝑠</m:t>
                          </m:r>
                        </m:e>
                      </m:acc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− </m:t>
                      </m:r>
                      <m:acc>
                        <m:accPr>
                          <m:chr m:val="̅"/>
                          <m:ctrlP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𝑣𝑠𝑖𝑚</m:t>
                          </m:r>
                        </m:e>
                      </m:acc>
                    </m:oMath>
                  </m:oMathPara>
                </a14:m>
                <a:endParaRPr lang="fr-FR" sz="1400" dirty="0">
                  <a:solidFill>
                    <a:schemeClr val="bg2">
                      <a:lumMod val="75000"/>
                    </a:schemeClr>
                  </a:solidFill>
                </a:endParaRPr>
              </a:p>
              <a:p>
                <a:pPr algn="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𝑆𝐷𝑆𝐷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𝑜𝑏𝑠</m:t>
                              </m:r>
                            </m:e>
                            <m:sub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− </m:t>
                          </m:r>
                          <m:sSub>
                            <m:sSubPr>
                              <m:ctrlP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𝑠𝑖𝑚</m:t>
                              </m:r>
                            </m:e>
                            <m:sub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)</m:t>
                          </m:r>
                        </m:e>
                        <m:sup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sz="1400" dirty="0">
                  <a:solidFill>
                    <a:schemeClr val="bg2">
                      <a:lumMod val="75000"/>
                    </a:schemeClr>
                  </a:solidFill>
                </a:endParaRPr>
              </a:p>
              <a:p>
                <a:pPr algn="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𝐿𝐶𝑆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𝑜𝑏𝑠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 </m:t>
                      </m:r>
                      <m:sSub>
                        <m:sSubPr>
                          <m:ctrlP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𝑠𝑖𝑚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×(1−</m:t>
                      </m:r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1400" dirty="0">
                  <a:solidFill>
                    <a:schemeClr val="bg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ZoneTexte 1" descr=" 2">
                <a:extLst>
                  <a:ext uri="{FF2B5EF4-FFF2-40B4-BE49-F238E27FC236}">
                    <a16:creationId xmlns:a16="http://schemas.microsoft.com/office/drawing/2014/main" id="{DE06B218-519F-4A8A-A0D5-0F2DE3EE7F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8319" y="1496764"/>
                <a:ext cx="4305300" cy="20655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 descr=" 3">
                <a:extLst>
                  <a:ext uri="{FF2B5EF4-FFF2-40B4-BE49-F238E27FC236}">
                    <a16:creationId xmlns:a16="http://schemas.microsoft.com/office/drawing/2014/main" id="{DF9312F9-62F4-4E92-AE2A-35CB31469ECF}"/>
                  </a:ext>
                </a:extLst>
              </p:cNvPr>
              <p:cNvSpPr txBox="1"/>
              <p:nvPr/>
            </p:nvSpPr>
            <p:spPr>
              <a:xfrm>
                <a:off x="7986366" y="1160078"/>
                <a:ext cx="420563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400" dirty="0"/>
                  <a:t>For </a:t>
                </a:r>
                <a:r>
                  <a:rPr lang="fr-FR" sz="1400" dirty="0" err="1"/>
                  <a:t>each</a:t>
                </a:r>
                <a:r>
                  <a:rPr lang="fr-FR" sz="1400" dirty="0"/>
                  <a:t> variable </a:t>
                </a:r>
                <a14:m>
                  <m:oMath xmlns:m="http://schemas.openxmlformats.org/officeDocument/2006/math">
                    <m:r>
                      <a:rPr lang="fr-FR" sz="1400" i="1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fr-FR" sz="1400" dirty="0"/>
                  <a:t> (LAI, plant </a:t>
                </a:r>
                <a:r>
                  <a:rPr lang="fr-FR" sz="1400" dirty="0" err="1"/>
                  <a:t>biomass</a:t>
                </a:r>
                <a:r>
                  <a:rPr lang="fr-FR" sz="1400" dirty="0"/>
                  <a:t>, grain </a:t>
                </a:r>
                <a:r>
                  <a:rPr lang="fr-FR" sz="1400" dirty="0" err="1"/>
                  <a:t>number</a:t>
                </a:r>
                <a:r>
                  <a:rPr lang="fr-FR" sz="1400" dirty="0"/>
                  <a:t>, grain </a:t>
                </a:r>
                <a:r>
                  <a:rPr lang="fr-FR" sz="1400" dirty="0" err="1"/>
                  <a:t>weight</a:t>
                </a:r>
                <a:r>
                  <a:rPr lang="fr-FR" sz="1400" dirty="0"/>
                  <a:t>):</a:t>
                </a:r>
              </a:p>
            </p:txBody>
          </p:sp>
        </mc:Choice>
        <mc:Fallback xmlns="">
          <p:sp>
            <p:nvSpPr>
              <p:cNvPr id="3" name="ZoneTexte 2" descr=" 3">
                <a:extLst>
                  <a:ext uri="{FF2B5EF4-FFF2-40B4-BE49-F238E27FC236}">
                    <a16:creationId xmlns:a16="http://schemas.microsoft.com/office/drawing/2014/main" id="{DF9312F9-62F4-4E92-AE2A-35CB31469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6366" y="1160078"/>
                <a:ext cx="4205634" cy="523220"/>
              </a:xfrm>
              <a:prstGeom prst="rect">
                <a:avLst/>
              </a:prstGeom>
              <a:blipFill>
                <a:blip r:embed="rId5"/>
                <a:stretch>
                  <a:fillRect l="-435" t="-1163" b="-1162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 descr=" 7">
            <a:extLst>
              <a:ext uri="{FF2B5EF4-FFF2-40B4-BE49-F238E27FC236}">
                <a16:creationId xmlns:a16="http://schemas.microsoft.com/office/drawing/2014/main" id="{24CEA9E5-8467-446F-A54A-E06C087C3E5E}"/>
              </a:ext>
            </a:extLst>
          </p:cNvPr>
          <p:cNvSpPr txBox="1"/>
          <p:nvPr/>
        </p:nvSpPr>
        <p:spPr>
          <a:xfrm>
            <a:off x="2451164" y="948809"/>
            <a:ext cx="4857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LAI</a:t>
            </a:r>
          </a:p>
        </p:txBody>
      </p:sp>
      <p:sp>
        <p:nvSpPr>
          <p:cNvPr id="8" name="ZoneTexte 7" descr=" 8">
            <a:extLst>
              <a:ext uri="{FF2B5EF4-FFF2-40B4-BE49-F238E27FC236}">
                <a16:creationId xmlns:a16="http://schemas.microsoft.com/office/drawing/2014/main" id="{AEC2C162-FFA4-4E0D-95C5-FA251278318D}"/>
              </a:ext>
            </a:extLst>
          </p:cNvPr>
          <p:cNvSpPr txBox="1"/>
          <p:nvPr/>
        </p:nvSpPr>
        <p:spPr>
          <a:xfrm>
            <a:off x="1938433" y="2180094"/>
            <a:ext cx="1025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/>
              <a:t>Biomass</a:t>
            </a:r>
            <a:endParaRPr lang="fr-FR" sz="1400" dirty="0"/>
          </a:p>
        </p:txBody>
      </p:sp>
      <p:sp>
        <p:nvSpPr>
          <p:cNvPr id="9" name="ZoneTexte 8" descr=" 9">
            <a:extLst>
              <a:ext uri="{FF2B5EF4-FFF2-40B4-BE49-F238E27FC236}">
                <a16:creationId xmlns:a16="http://schemas.microsoft.com/office/drawing/2014/main" id="{0348B58E-EFC7-483E-BE9E-4C62C73525C2}"/>
              </a:ext>
            </a:extLst>
          </p:cNvPr>
          <p:cNvSpPr txBox="1"/>
          <p:nvPr/>
        </p:nvSpPr>
        <p:spPr>
          <a:xfrm>
            <a:off x="655074" y="3390522"/>
            <a:ext cx="12833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Grain </a:t>
            </a:r>
            <a:r>
              <a:rPr lang="fr-FR" sz="1400" dirty="0" err="1"/>
              <a:t>number</a:t>
            </a:r>
            <a:endParaRPr lang="fr-FR" sz="1400" dirty="0"/>
          </a:p>
        </p:txBody>
      </p:sp>
      <p:sp>
        <p:nvSpPr>
          <p:cNvPr id="10" name="ZoneTexte 9" descr=" 10">
            <a:extLst>
              <a:ext uri="{FF2B5EF4-FFF2-40B4-BE49-F238E27FC236}">
                <a16:creationId xmlns:a16="http://schemas.microsoft.com/office/drawing/2014/main" id="{495D8E39-6DCB-4D16-B8C9-BF2671EF324E}"/>
              </a:ext>
            </a:extLst>
          </p:cNvPr>
          <p:cNvSpPr txBox="1"/>
          <p:nvPr/>
        </p:nvSpPr>
        <p:spPr>
          <a:xfrm>
            <a:off x="1540899" y="4532727"/>
            <a:ext cx="12833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Grain </a:t>
            </a:r>
            <a:r>
              <a:rPr lang="fr-FR" sz="1400" dirty="0" err="1"/>
              <a:t>weight</a:t>
            </a:r>
            <a:endParaRPr lang="fr-FR" sz="1400" dirty="0"/>
          </a:p>
        </p:txBody>
      </p:sp>
      <p:sp>
        <p:nvSpPr>
          <p:cNvPr id="11" name="ZoneTexte 10" descr=" 11">
            <a:extLst>
              <a:ext uri="{FF2B5EF4-FFF2-40B4-BE49-F238E27FC236}">
                <a16:creationId xmlns:a16="http://schemas.microsoft.com/office/drawing/2014/main" id="{01295CEE-4289-4A2F-ABAB-CF04D40EED01}"/>
              </a:ext>
            </a:extLst>
          </p:cNvPr>
          <p:cNvSpPr txBox="1"/>
          <p:nvPr/>
        </p:nvSpPr>
        <p:spPr>
          <a:xfrm>
            <a:off x="2963894" y="2041017"/>
            <a:ext cx="52197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Lower LAI MSE for strategies including LAI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High bias when LAI parameters calibrated with RUE on biomass</a:t>
            </a:r>
            <a:endParaRPr lang="fr-FR" sz="1400" dirty="0"/>
          </a:p>
        </p:txBody>
      </p:sp>
      <p:sp>
        <p:nvSpPr>
          <p:cNvPr id="12" name="ZoneTexte 11" descr=" 12">
            <a:extLst>
              <a:ext uri="{FF2B5EF4-FFF2-40B4-BE49-F238E27FC236}">
                <a16:creationId xmlns:a16="http://schemas.microsoft.com/office/drawing/2014/main" id="{28D1EBDF-D351-4459-98AA-9CD770CFE051}"/>
              </a:ext>
            </a:extLst>
          </p:cNvPr>
          <p:cNvSpPr txBox="1"/>
          <p:nvPr/>
        </p:nvSpPr>
        <p:spPr>
          <a:xfrm>
            <a:off x="2936939" y="2985786"/>
            <a:ext cx="52197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 "/>
            </a:pPr>
            <a:r>
              <a:rPr lang="fr-FR" sz="1400"/>
              <a:t>                                       </a:t>
            </a: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 "/>
            </a:pPr>
            <a:r>
              <a:rPr lang="fr-FR" sz="1400"/>
              <a:t>                                   </a:t>
            </a:r>
            <a:r>
              <a:rPr lang="fr-FR" sz="1400">
                <a:sym typeface="Wingdings" panose="05000000000000000000" pitchFamily="2" charset="2"/>
              </a:rPr>
              <a:t>                             </a:t>
            </a:r>
            <a:endParaRPr lang="fr-FR" sz="1400" dirty="0"/>
          </a:p>
        </p:txBody>
      </p:sp>
      <p:sp>
        <p:nvSpPr>
          <p:cNvPr id="13" name="ZoneTexte 12" descr=" 13">
            <a:extLst>
              <a:ext uri="{FF2B5EF4-FFF2-40B4-BE49-F238E27FC236}">
                <a16:creationId xmlns:a16="http://schemas.microsoft.com/office/drawing/2014/main" id="{F957016E-A7AC-4513-812A-01715A63CFD4}"/>
              </a:ext>
            </a:extLst>
          </p:cNvPr>
          <p:cNvSpPr txBox="1"/>
          <p:nvPr/>
        </p:nvSpPr>
        <p:spPr>
          <a:xfrm>
            <a:off x="2956813" y="4262612"/>
            <a:ext cx="52197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 "/>
            </a:pPr>
            <a:r>
              <a:rPr lang="fr-FR" sz="1400"/>
              <a:t>                                                           </a:t>
            </a: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 "/>
            </a:pPr>
            <a:r>
              <a:rPr lang="fr-FR" sz="1400"/>
              <a:t>                                              </a:t>
            </a: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 "/>
            </a:pPr>
            <a:r>
              <a:rPr lang="fr-FR" sz="1400"/>
              <a:t>                                    </a:t>
            </a:r>
            <a:endParaRPr lang="fr-FR" sz="1400" dirty="0"/>
          </a:p>
        </p:txBody>
      </p:sp>
      <p:pic>
        <p:nvPicPr>
          <p:cNvPr id="14" name="Picture 2" descr=" 14">
            <a:extLst>
              <a:ext uri="{FF2B5EF4-FFF2-40B4-BE49-F238E27FC236}">
                <a16:creationId xmlns:a16="http://schemas.microsoft.com/office/drawing/2014/main" id="{FB4181C9-B303-4DFC-AFF5-487BE694B1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27" t="47099" r="-583" b="47930"/>
          <a:stretch/>
        </p:blipFill>
        <p:spPr bwMode="auto">
          <a:xfrm>
            <a:off x="3070211" y="918262"/>
            <a:ext cx="997788" cy="90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Connecteur droit avec flèche 16" descr=" 18">
            <a:extLst>
              <a:ext uri="{FF2B5EF4-FFF2-40B4-BE49-F238E27FC236}">
                <a16:creationId xmlns:a16="http://schemas.microsoft.com/office/drawing/2014/main" id="{9737E68E-392C-4DA5-B6A7-3B55FEF00251}"/>
              </a:ext>
            </a:extLst>
          </p:cNvPr>
          <p:cNvCxnSpPr>
            <a:cxnSpLocks/>
          </p:cNvCxnSpPr>
          <p:nvPr/>
        </p:nvCxnSpPr>
        <p:spPr>
          <a:xfrm>
            <a:off x="1791442" y="1037889"/>
            <a:ext cx="0" cy="329867"/>
          </a:xfrm>
          <a:prstGeom prst="straightConnector1">
            <a:avLst/>
          </a:prstGeom>
          <a:ln w="95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 descr=" 34">
            <a:extLst>
              <a:ext uri="{FF2B5EF4-FFF2-40B4-BE49-F238E27FC236}">
                <a16:creationId xmlns:a16="http://schemas.microsoft.com/office/drawing/2014/main" id="{FFD8B099-E4F2-4BF4-855B-0B204094057E}"/>
              </a:ext>
            </a:extLst>
          </p:cNvPr>
          <p:cNvSpPr txBox="1"/>
          <p:nvPr/>
        </p:nvSpPr>
        <p:spPr>
          <a:xfrm>
            <a:off x="3241474" y="5385550"/>
            <a:ext cx="7296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har char=" "/>
            </a:pPr>
            <a:r>
              <a:rPr lang="fr-FR" sz="1400" b="1"/>
              <a:t>                                                                                                 </a:t>
            </a:r>
            <a:br>
              <a:rPr lang="fr-FR" sz="1400" b="1"/>
            </a:br>
            <a:r>
              <a:rPr lang="fr-FR" sz="1400" b="1"/>
              <a:t>                                                        </a:t>
            </a:r>
            <a:endParaRPr lang="fr-FR" sz="1400" b="1" dirty="0"/>
          </a:p>
        </p:txBody>
      </p:sp>
    </p:spTree>
    <p:extLst>
      <p:ext uri="{BB962C8B-B14F-4D97-AF65-F5344CB8AC3E}">
        <p14:creationId xmlns:p14="http://schemas.microsoft.com/office/powerpoint/2010/main" val="57427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 descr=" 4">
            <a:extLst>
              <a:ext uri="{FF2B5EF4-FFF2-40B4-BE49-F238E27FC236}">
                <a16:creationId xmlns:a16="http://schemas.microsoft.com/office/drawing/2014/main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Impact of LAI and </a:t>
            </a:r>
            <a:r>
              <a:rPr lang="fr-FR" dirty="0" err="1"/>
              <a:t>biomass</a:t>
            </a:r>
            <a:r>
              <a:rPr lang="fr-FR" dirty="0"/>
              <a:t> on the calibration process</a:t>
            </a:r>
          </a:p>
        </p:txBody>
      </p:sp>
      <p:pic>
        <p:nvPicPr>
          <p:cNvPr id="13314" name="Picture 2" descr=" 13314">
            <a:extLst>
              <a:ext uri="{FF2B5EF4-FFF2-40B4-BE49-F238E27FC236}">
                <a16:creationId xmlns:a16="http://schemas.microsoft.com/office/drawing/2014/main" id="{B5100AD7-E704-4A51-A8D5-AA4588C4D4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424131" y="920366"/>
            <a:ext cx="2512808" cy="5017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 descr=" 2">
                <a:extLst>
                  <a:ext uri="{FF2B5EF4-FFF2-40B4-BE49-F238E27FC236}">
                    <a16:creationId xmlns:a16="http://schemas.microsoft.com/office/drawing/2014/main" id="{DE06B218-519F-4A8A-A0D5-0F2DE3EE7FFC}"/>
                  </a:ext>
                </a:extLst>
              </p:cNvPr>
              <p:cNvSpPr txBox="1"/>
              <p:nvPr/>
            </p:nvSpPr>
            <p:spPr>
              <a:xfrm>
                <a:off x="7748319" y="1496764"/>
                <a:ext cx="4305300" cy="2065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𝑀𝑆𝐸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den>
                      </m:f>
                      <m:r>
                        <a:rPr lang="fr-F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nary>
                        <m:naryPr>
                          <m:chr m:val="∑"/>
                          <m:ctrlPr>
                            <a:rPr lang="fr-F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fr-F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𝑣𝑜𝑏𝑠</m:t>
                              </m:r>
                              <m:d>
                                <m:dPr>
                                  <m:ctrlPr>
                                    <a:rPr lang="fr-FR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𝑣𝑠𝑖𝑚</m:t>
                              </m:r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))</m:t>
                              </m:r>
                            </m:e>
                            <m:sup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fr-FR" sz="1400" b="0" dirty="0">
                  <a:ea typeface="Cambria Math" panose="02040503050406030204" pitchFamily="18" charset="0"/>
                </a:endParaRPr>
              </a:p>
              <a:p>
                <a:pPr algn="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𝑀𝑆𝐸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fr-FR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i="1">
                                  <a:latin typeface="Cambria Math" panose="02040503050406030204" pitchFamily="18" charset="0"/>
                                </a:rPr>
                                <m:t>𝑏𝑖𝑎𝑠</m:t>
                              </m:r>
                            </m:e>
                            <m:sub>
                              <m:r>
                                <a:rPr lang="fr-FR" sz="14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e>
                        <m:sup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𝑆𝐷𝑆𝐷</m:t>
                          </m:r>
                        </m:e>
                        <m:sub>
                          <m:r>
                            <a:rPr lang="fr-FR" sz="1400" i="1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𝐿𝐶𝑆</m:t>
                          </m:r>
                        </m:e>
                        <m:sub>
                          <m:r>
                            <a:rPr lang="fr-FR" sz="1400" i="1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</m:oMath>
                  </m:oMathPara>
                </a14:m>
                <a:endParaRPr lang="fr-FR" sz="1400" b="0" dirty="0"/>
              </a:p>
              <a:p>
                <a:pPr algn="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sz="140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𝑏𝑖𝑎𝑠</m:t>
                              </m:r>
                            </m:e>
                            <m:sub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e>
                        <m:sup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𝑣𝑜𝑏𝑠</m:t>
                          </m:r>
                        </m:e>
                      </m:acc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− </m:t>
                      </m:r>
                      <m:acc>
                        <m:accPr>
                          <m:chr m:val="̅"/>
                          <m:ctrlP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𝑣𝑠𝑖𝑚</m:t>
                          </m:r>
                        </m:e>
                      </m:acc>
                    </m:oMath>
                  </m:oMathPara>
                </a14:m>
                <a:endParaRPr lang="fr-FR" sz="1400" dirty="0">
                  <a:solidFill>
                    <a:schemeClr val="bg2">
                      <a:lumMod val="75000"/>
                    </a:schemeClr>
                  </a:solidFill>
                </a:endParaRPr>
              </a:p>
              <a:p>
                <a:pPr algn="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𝑆𝐷𝑆𝐷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𝑜𝑏𝑠</m:t>
                              </m:r>
                            </m:e>
                            <m:sub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− </m:t>
                          </m:r>
                          <m:sSub>
                            <m:sSubPr>
                              <m:ctrlP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𝑠𝑖𝑚</m:t>
                              </m:r>
                            </m:e>
                            <m:sub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)</m:t>
                          </m:r>
                        </m:e>
                        <m:sup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sz="1400" dirty="0">
                  <a:solidFill>
                    <a:schemeClr val="bg2">
                      <a:lumMod val="75000"/>
                    </a:schemeClr>
                  </a:solidFill>
                </a:endParaRPr>
              </a:p>
              <a:p>
                <a:pPr algn="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𝐿𝐶𝑆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𝑜𝑏𝑠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 </m:t>
                      </m:r>
                      <m:sSub>
                        <m:sSubPr>
                          <m:ctrlP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𝑠𝑖𝑚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×(1−</m:t>
                      </m:r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1400" dirty="0">
                  <a:solidFill>
                    <a:schemeClr val="bg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ZoneTexte 1" descr=" 2">
                <a:extLst>
                  <a:ext uri="{FF2B5EF4-FFF2-40B4-BE49-F238E27FC236}">
                    <a16:creationId xmlns:a16="http://schemas.microsoft.com/office/drawing/2014/main" id="{DE06B218-519F-4A8A-A0D5-0F2DE3EE7F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8319" y="1496764"/>
                <a:ext cx="4305300" cy="20655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 descr=" 3">
                <a:extLst>
                  <a:ext uri="{FF2B5EF4-FFF2-40B4-BE49-F238E27FC236}">
                    <a16:creationId xmlns:a16="http://schemas.microsoft.com/office/drawing/2014/main" id="{DF9312F9-62F4-4E92-AE2A-35CB31469ECF}"/>
                  </a:ext>
                </a:extLst>
              </p:cNvPr>
              <p:cNvSpPr txBox="1"/>
              <p:nvPr/>
            </p:nvSpPr>
            <p:spPr>
              <a:xfrm>
                <a:off x="7986366" y="1160078"/>
                <a:ext cx="420563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400" dirty="0"/>
                  <a:t>For </a:t>
                </a:r>
                <a:r>
                  <a:rPr lang="fr-FR" sz="1400" dirty="0" err="1"/>
                  <a:t>each</a:t>
                </a:r>
                <a:r>
                  <a:rPr lang="fr-FR" sz="1400" dirty="0"/>
                  <a:t> variable </a:t>
                </a:r>
                <a14:m>
                  <m:oMath xmlns:m="http://schemas.openxmlformats.org/officeDocument/2006/math">
                    <m:r>
                      <a:rPr lang="fr-FR" sz="1400" i="1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fr-FR" sz="1400" dirty="0"/>
                  <a:t> (LAI, plant </a:t>
                </a:r>
                <a:r>
                  <a:rPr lang="fr-FR" sz="1400" dirty="0" err="1"/>
                  <a:t>biomass</a:t>
                </a:r>
                <a:r>
                  <a:rPr lang="fr-FR" sz="1400" dirty="0"/>
                  <a:t>, grain </a:t>
                </a:r>
                <a:r>
                  <a:rPr lang="fr-FR" sz="1400" dirty="0" err="1"/>
                  <a:t>number</a:t>
                </a:r>
                <a:r>
                  <a:rPr lang="fr-FR" sz="1400" dirty="0"/>
                  <a:t>, grain </a:t>
                </a:r>
                <a:r>
                  <a:rPr lang="fr-FR" sz="1400" dirty="0" err="1"/>
                  <a:t>weight</a:t>
                </a:r>
                <a:r>
                  <a:rPr lang="fr-FR" sz="1400" dirty="0"/>
                  <a:t>):</a:t>
                </a:r>
              </a:p>
            </p:txBody>
          </p:sp>
        </mc:Choice>
        <mc:Fallback xmlns="">
          <p:sp>
            <p:nvSpPr>
              <p:cNvPr id="3" name="ZoneTexte 2" descr=" 3">
                <a:extLst>
                  <a:ext uri="{FF2B5EF4-FFF2-40B4-BE49-F238E27FC236}">
                    <a16:creationId xmlns:a16="http://schemas.microsoft.com/office/drawing/2014/main" id="{DF9312F9-62F4-4E92-AE2A-35CB31469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6366" y="1160078"/>
                <a:ext cx="4205634" cy="523220"/>
              </a:xfrm>
              <a:prstGeom prst="rect">
                <a:avLst/>
              </a:prstGeom>
              <a:blipFill>
                <a:blip r:embed="rId5"/>
                <a:stretch>
                  <a:fillRect l="-435" t="-1163" b="-1162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 descr=" 7">
            <a:extLst>
              <a:ext uri="{FF2B5EF4-FFF2-40B4-BE49-F238E27FC236}">
                <a16:creationId xmlns:a16="http://schemas.microsoft.com/office/drawing/2014/main" id="{24CEA9E5-8467-446F-A54A-E06C087C3E5E}"/>
              </a:ext>
            </a:extLst>
          </p:cNvPr>
          <p:cNvSpPr txBox="1"/>
          <p:nvPr/>
        </p:nvSpPr>
        <p:spPr>
          <a:xfrm>
            <a:off x="2451164" y="948809"/>
            <a:ext cx="4857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LAI</a:t>
            </a:r>
          </a:p>
        </p:txBody>
      </p:sp>
      <p:sp>
        <p:nvSpPr>
          <p:cNvPr id="8" name="ZoneTexte 7" descr=" 8">
            <a:extLst>
              <a:ext uri="{FF2B5EF4-FFF2-40B4-BE49-F238E27FC236}">
                <a16:creationId xmlns:a16="http://schemas.microsoft.com/office/drawing/2014/main" id="{AEC2C162-FFA4-4E0D-95C5-FA251278318D}"/>
              </a:ext>
            </a:extLst>
          </p:cNvPr>
          <p:cNvSpPr txBox="1"/>
          <p:nvPr/>
        </p:nvSpPr>
        <p:spPr>
          <a:xfrm>
            <a:off x="1938433" y="2180094"/>
            <a:ext cx="1025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/>
              <a:t>Biomass</a:t>
            </a:r>
            <a:endParaRPr lang="fr-FR" sz="1400" dirty="0"/>
          </a:p>
        </p:txBody>
      </p:sp>
      <p:sp>
        <p:nvSpPr>
          <p:cNvPr id="9" name="ZoneTexte 8" descr=" 9">
            <a:extLst>
              <a:ext uri="{FF2B5EF4-FFF2-40B4-BE49-F238E27FC236}">
                <a16:creationId xmlns:a16="http://schemas.microsoft.com/office/drawing/2014/main" id="{0348B58E-EFC7-483E-BE9E-4C62C73525C2}"/>
              </a:ext>
            </a:extLst>
          </p:cNvPr>
          <p:cNvSpPr txBox="1"/>
          <p:nvPr/>
        </p:nvSpPr>
        <p:spPr>
          <a:xfrm>
            <a:off x="655074" y="3390522"/>
            <a:ext cx="12833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Grain </a:t>
            </a:r>
            <a:r>
              <a:rPr lang="fr-FR" sz="1400" dirty="0" err="1"/>
              <a:t>number</a:t>
            </a:r>
            <a:endParaRPr lang="fr-FR" sz="1400" dirty="0"/>
          </a:p>
        </p:txBody>
      </p:sp>
      <p:sp>
        <p:nvSpPr>
          <p:cNvPr id="10" name="ZoneTexte 9" descr=" 10">
            <a:extLst>
              <a:ext uri="{FF2B5EF4-FFF2-40B4-BE49-F238E27FC236}">
                <a16:creationId xmlns:a16="http://schemas.microsoft.com/office/drawing/2014/main" id="{495D8E39-6DCB-4D16-B8C9-BF2671EF324E}"/>
              </a:ext>
            </a:extLst>
          </p:cNvPr>
          <p:cNvSpPr txBox="1"/>
          <p:nvPr/>
        </p:nvSpPr>
        <p:spPr>
          <a:xfrm>
            <a:off x="1540899" y="4532727"/>
            <a:ext cx="12833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Grain </a:t>
            </a:r>
            <a:r>
              <a:rPr lang="fr-FR" sz="1400" dirty="0" err="1"/>
              <a:t>weight</a:t>
            </a:r>
            <a:endParaRPr lang="fr-FR" sz="1400" dirty="0"/>
          </a:p>
        </p:txBody>
      </p:sp>
      <p:sp>
        <p:nvSpPr>
          <p:cNvPr id="11" name="ZoneTexte 10" descr=" 11">
            <a:extLst>
              <a:ext uri="{FF2B5EF4-FFF2-40B4-BE49-F238E27FC236}">
                <a16:creationId xmlns:a16="http://schemas.microsoft.com/office/drawing/2014/main" id="{01295CEE-4289-4A2F-ABAB-CF04D40EED01}"/>
              </a:ext>
            </a:extLst>
          </p:cNvPr>
          <p:cNvSpPr txBox="1"/>
          <p:nvPr/>
        </p:nvSpPr>
        <p:spPr>
          <a:xfrm>
            <a:off x="2963894" y="2041017"/>
            <a:ext cx="52197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Lower LAI MSE for strategies including LAI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High bias when LAI parameters calibrated with RUE on biomass</a:t>
            </a:r>
            <a:endParaRPr lang="fr-FR" sz="1400" dirty="0"/>
          </a:p>
        </p:txBody>
      </p:sp>
      <p:sp>
        <p:nvSpPr>
          <p:cNvPr id="12" name="ZoneTexte 11" descr=" 12">
            <a:extLst>
              <a:ext uri="{FF2B5EF4-FFF2-40B4-BE49-F238E27FC236}">
                <a16:creationId xmlns:a16="http://schemas.microsoft.com/office/drawing/2014/main" id="{28D1EBDF-D351-4459-98AA-9CD770CFE051}"/>
              </a:ext>
            </a:extLst>
          </p:cNvPr>
          <p:cNvSpPr txBox="1"/>
          <p:nvPr/>
        </p:nvSpPr>
        <p:spPr>
          <a:xfrm>
            <a:off x="2936939" y="2985786"/>
            <a:ext cx="52197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Similar biomass MSEs between strategies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Contradiction with visual analysis </a:t>
            </a: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 to few points near maturity</a:t>
            </a:r>
            <a:endParaRPr lang="fr-FR" sz="1400" dirty="0"/>
          </a:p>
        </p:txBody>
      </p:sp>
      <p:sp>
        <p:nvSpPr>
          <p:cNvPr id="13" name="ZoneTexte 12" descr=" 13">
            <a:extLst>
              <a:ext uri="{FF2B5EF4-FFF2-40B4-BE49-F238E27FC236}">
                <a16:creationId xmlns:a16="http://schemas.microsoft.com/office/drawing/2014/main" id="{F957016E-A7AC-4513-812A-01715A63CFD4}"/>
              </a:ext>
            </a:extLst>
          </p:cNvPr>
          <p:cNvSpPr txBox="1"/>
          <p:nvPr/>
        </p:nvSpPr>
        <p:spPr>
          <a:xfrm>
            <a:off x="2956813" y="4262612"/>
            <a:ext cx="52197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 "/>
            </a:pPr>
            <a:r>
              <a:rPr lang="fr-FR" sz="1400"/>
              <a:t>                                                           </a:t>
            </a: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 "/>
            </a:pPr>
            <a:r>
              <a:rPr lang="fr-FR" sz="1400"/>
              <a:t>                                              </a:t>
            </a: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 "/>
            </a:pPr>
            <a:r>
              <a:rPr lang="fr-FR" sz="1400"/>
              <a:t>                                    </a:t>
            </a:r>
            <a:endParaRPr lang="fr-FR" sz="1400" dirty="0"/>
          </a:p>
        </p:txBody>
      </p:sp>
      <p:pic>
        <p:nvPicPr>
          <p:cNvPr id="14" name="Picture 2" descr=" 14">
            <a:extLst>
              <a:ext uri="{FF2B5EF4-FFF2-40B4-BE49-F238E27FC236}">
                <a16:creationId xmlns:a16="http://schemas.microsoft.com/office/drawing/2014/main" id="{FB4181C9-B303-4DFC-AFF5-487BE694B1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27" t="47099" r="-583" b="47930"/>
          <a:stretch/>
        </p:blipFill>
        <p:spPr bwMode="auto">
          <a:xfrm>
            <a:off x="3070211" y="918262"/>
            <a:ext cx="997788" cy="90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ZoneTexte 33" descr=" 34">
            <a:extLst>
              <a:ext uri="{FF2B5EF4-FFF2-40B4-BE49-F238E27FC236}">
                <a16:creationId xmlns:a16="http://schemas.microsoft.com/office/drawing/2014/main" id="{FFD8B099-E4F2-4BF4-855B-0B204094057E}"/>
              </a:ext>
            </a:extLst>
          </p:cNvPr>
          <p:cNvSpPr txBox="1"/>
          <p:nvPr/>
        </p:nvSpPr>
        <p:spPr>
          <a:xfrm>
            <a:off x="3241474" y="5385550"/>
            <a:ext cx="7296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har char=" "/>
            </a:pPr>
            <a:r>
              <a:rPr lang="fr-FR" sz="1400" b="1"/>
              <a:t>                                                                                                 </a:t>
            </a:r>
            <a:br>
              <a:rPr lang="fr-FR" sz="1400" b="1"/>
            </a:br>
            <a:r>
              <a:rPr lang="fr-FR" sz="1400" b="1"/>
              <a:t>                                                        </a:t>
            </a:r>
            <a:endParaRPr lang="fr-FR" sz="1400" b="1" dirty="0"/>
          </a:p>
        </p:txBody>
      </p:sp>
    </p:spTree>
    <p:extLst>
      <p:ext uri="{BB962C8B-B14F-4D97-AF65-F5344CB8AC3E}">
        <p14:creationId xmlns:p14="http://schemas.microsoft.com/office/powerpoint/2010/main" val="288914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 descr=" 4">
            <a:extLst>
              <a:ext uri="{FF2B5EF4-FFF2-40B4-BE49-F238E27FC236}">
                <a16:creationId xmlns:a16="http://schemas.microsoft.com/office/drawing/2014/main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Impact of LAI and </a:t>
            </a:r>
            <a:r>
              <a:rPr lang="fr-FR" dirty="0" err="1"/>
              <a:t>biomass</a:t>
            </a:r>
            <a:r>
              <a:rPr lang="fr-FR" dirty="0"/>
              <a:t> on the calibration process</a:t>
            </a:r>
          </a:p>
        </p:txBody>
      </p:sp>
      <p:pic>
        <p:nvPicPr>
          <p:cNvPr id="13314" name="Picture 2" descr=" 13314">
            <a:extLst>
              <a:ext uri="{FF2B5EF4-FFF2-40B4-BE49-F238E27FC236}">
                <a16:creationId xmlns:a16="http://schemas.microsoft.com/office/drawing/2014/main" id="{B5100AD7-E704-4A51-A8D5-AA4588C4D4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424131" y="920366"/>
            <a:ext cx="2512808" cy="5017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 descr=" 2">
                <a:extLst>
                  <a:ext uri="{FF2B5EF4-FFF2-40B4-BE49-F238E27FC236}">
                    <a16:creationId xmlns:a16="http://schemas.microsoft.com/office/drawing/2014/main" id="{DE06B218-519F-4A8A-A0D5-0F2DE3EE7FFC}"/>
                  </a:ext>
                </a:extLst>
              </p:cNvPr>
              <p:cNvSpPr txBox="1"/>
              <p:nvPr/>
            </p:nvSpPr>
            <p:spPr>
              <a:xfrm>
                <a:off x="7748319" y="1496764"/>
                <a:ext cx="4305300" cy="2065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𝑀𝑆𝐸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den>
                      </m:f>
                      <m:r>
                        <a:rPr lang="fr-F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nary>
                        <m:naryPr>
                          <m:chr m:val="∑"/>
                          <m:ctrlPr>
                            <a:rPr lang="fr-F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fr-F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𝑣𝑜𝑏𝑠</m:t>
                              </m:r>
                              <m:d>
                                <m:dPr>
                                  <m:ctrlPr>
                                    <a:rPr lang="fr-FR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𝑣𝑠𝑖𝑚</m:t>
                              </m:r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))</m:t>
                              </m:r>
                            </m:e>
                            <m:sup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fr-FR" sz="1400" b="0" dirty="0">
                  <a:ea typeface="Cambria Math" panose="02040503050406030204" pitchFamily="18" charset="0"/>
                </a:endParaRPr>
              </a:p>
              <a:p>
                <a:pPr algn="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𝑀𝑆𝐸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fr-FR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i="1">
                                  <a:latin typeface="Cambria Math" panose="02040503050406030204" pitchFamily="18" charset="0"/>
                                </a:rPr>
                                <m:t>𝑏𝑖𝑎𝑠</m:t>
                              </m:r>
                            </m:e>
                            <m:sub>
                              <m:r>
                                <a:rPr lang="fr-FR" sz="14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e>
                        <m:sup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𝑆𝐷𝑆𝐷</m:t>
                          </m:r>
                        </m:e>
                        <m:sub>
                          <m:r>
                            <a:rPr lang="fr-FR" sz="1400" i="1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𝐿𝐶𝑆</m:t>
                          </m:r>
                        </m:e>
                        <m:sub>
                          <m:r>
                            <a:rPr lang="fr-FR" sz="1400" i="1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</m:oMath>
                  </m:oMathPara>
                </a14:m>
                <a:endParaRPr lang="fr-FR" sz="1400" b="0" dirty="0"/>
              </a:p>
              <a:p>
                <a:pPr algn="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sz="140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𝑏𝑖𝑎𝑠</m:t>
                              </m:r>
                            </m:e>
                            <m:sub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e>
                        <m:sup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𝑣𝑜𝑏𝑠</m:t>
                          </m:r>
                        </m:e>
                      </m:acc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− </m:t>
                      </m:r>
                      <m:acc>
                        <m:accPr>
                          <m:chr m:val="̅"/>
                          <m:ctrlP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𝑣𝑠𝑖𝑚</m:t>
                          </m:r>
                        </m:e>
                      </m:acc>
                    </m:oMath>
                  </m:oMathPara>
                </a14:m>
                <a:endParaRPr lang="fr-FR" sz="1400" dirty="0">
                  <a:solidFill>
                    <a:schemeClr val="bg2">
                      <a:lumMod val="75000"/>
                    </a:schemeClr>
                  </a:solidFill>
                </a:endParaRPr>
              </a:p>
              <a:p>
                <a:pPr algn="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𝑆𝐷𝑆𝐷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𝑜𝑏𝑠</m:t>
                              </m:r>
                            </m:e>
                            <m:sub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− </m:t>
                          </m:r>
                          <m:sSub>
                            <m:sSubPr>
                              <m:ctrlP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𝑠𝑖𝑚</m:t>
                              </m:r>
                            </m:e>
                            <m:sub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)</m:t>
                          </m:r>
                        </m:e>
                        <m:sup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sz="1400" dirty="0">
                  <a:solidFill>
                    <a:schemeClr val="bg2">
                      <a:lumMod val="75000"/>
                    </a:schemeClr>
                  </a:solidFill>
                </a:endParaRPr>
              </a:p>
              <a:p>
                <a:pPr algn="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𝐿𝐶𝑆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𝑜𝑏𝑠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 </m:t>
                      </m:r>
                      <m:sSub>
                        <m:sSubPr>
                          <m:ctrlP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𝑠𝑖𝑚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×(1−</m:t>
                      </m:r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1400" dirty="0">
                  <a:solidFill>
                    <a:schemeClr val="bg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ZoneTexte 1" descr=" 2">
                <a:extLst>
                  <a:ext uri="{FF2B5EF4-FFF2-40B4-BE49-F238E27FC236}">
                    <a16:creationId xmlns:a16="http://schemas.microsoft.com/office/drawing/2014/main" id="{DE06B218-519F-4A8A-A0D5-0F2DE3EE7F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8319" y="1496764"/>
                <a:ext cx="4305300" cy="20655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 descr=" 3">
                <a:extLst>
                  <a:ext uri="{FF2B5EF4-FFF2-40B4-BE49-F238E27FC236}">
                    <a16:creationId xmlns:a16="http://schemas.microsoft.com/office/drawing/2014/main" id="{DF9312F9-62F4-4E92-AE2A-35CB31469ECF}"/>
                  </a:ext>
                </a:extLst>
              </p:cNvPr>
              <p:cNvSpPr txBox="1"/>
              <p:nvPr/>
            </p:nvSpPr>
            <p:spPr>
              <a:xfrm>
                <a:off x="7986366" y="1160078"/>
                <a:ext cx="420563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400" dirty="0"/>
                  <a:t>For </a:t>
                </a:r>
                <a:r>
                  <a:rPr lang="fr-FR" sz="1400" dirty="0" err="1"/>
                  <a:t>each</a:t>
                </a:r>
                <a:r>
                  <a:rPr lang="fr-FR" sz="1400" dirty="0"/>
                  <a:t> variable </a:t>
                </a:r>
                <a14:m>
                  <m:oMath xmlns:m="http://schemas.openxmlformats.org/officeDocument/2006/math">
                    <m:r>
                      <a:rPr lang="fr-FR" sz="1400" i="1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fr-FR" sz="1400" dirty="0"/>
                  <a:t> (LAI, plant </a:t>
                </a:r>
                <a:r>
                  <a:rPr lang="fr-FR" sz="1400" dirty="0" err="1"/>
                  <a:t>biomass</a:t>
                </a:r>
                <a:r>
                  <a:rPr lang="fr-FR" sz="1400" dirty="0"/>
                  <a:t>, grain </a:t>
                </a:r>
                <a:r>
                  <a:rPr lang="fr-FR" sz="1400" dirty="0" err="1"/>
                  <a:t>number</a:t>
                </a:r>
                <a:r>
                  <a:rPr lang="fr-FR" sz="1400" dirty="0"/>
                  <a:t>, grain </a:t>
                </a:r>
                <a:r>
                  <a:rPr lang="fr-FR" sz="1400" dirty="0" err="1"/>
                  <a:t>weight</a:t>
                </a:r>
                <a:r>
                  <a:rPr lang="fr-FR" sz="1400" dirty="0"/>
                  <a:t>):</a:t>
                </a:r>
              </a:p>
            </p:txBody>
          </p:sp>
        </mc:Choice>
        <mc:Fallback xmlns="">
          <p:sp>
            <p:nvSpPr>
              <p:cNvPr id="3" name="ZoneTexte 2" descr=" 3">
                <a:extLst>
                  <a:ext uri="{FF2B5EF4-FFF2-40B4-BE49-F238E27FC236}">
                    <a16:creationId xmlns:a16="http://schemas.microsoft.com/office/drawing/2014/main" id="{DF9312F9-62F4-4E92-AE2A-35CB31469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6366" y="1160078"/>
                <a:ext cx="4205634" cy="523220"/>
              </a:xfrm>
              <a:prstGeom prst="rect">
                <a:avLst/>
              </a:prstGeom>
              <a:blipFill>
                <a:blip r:embed="rId5"/>
                <a:stretch>
                  <a:fillRect l="-435" t="-1163" b="-1162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 descr=" 7">
            <a:extLst>
              <a:ext uri="{FF2B5EF4-FFF2-40B4-BE49-F238E27FC236}">
                <a16:creationId xmlns:a16="http://schemas.microsoft.com/office/drawing/2014/main" id="{24CEA9E5-8467-446F-A54A-E06C087C3E5E}"/>
              </a:ext>
            </a:extLst>
          </p:cNvPr>
          <p:cNvSpPr txBox="1"/>
          <p:nvPr/>
        </p:nvSpPr>
        <p:spPr>
          <a:xfrm>
            <a:off x="2451164" y="948809"/>
            <a:ext cx="4857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LAI</a:t>
            </a:r>
          </a:p>
        </p:txBody>
      </p:sp>
      <p:sp>
        <p:nvSpPr>
          <p:cNvPr id="8" name="ZoneTexte 7" descr=" 8">
            <a:extLst>
              <a:ext uri="{FF2B5EF4-FFF2-40B4-BE49-F238E27FC236}">
                <a16:creationId xmlns:a16="http://schemas.microsoft.com/office/drawing/2014/main" id="{AEC2C162-FFA4-4E0D-95C5-FA251278318D}"/>
              </a:ext>
            </a:extLst>
          </p:cNvPr>
          <p:cNvSpPr txBox="1"/>
          <p:nvPr/>
        </p:nvSpPr>
        <p:spPr>
          <a:xfrm>
            <a:off x="1938433" y="2180094"/>
            <a:ext cx="1025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/>
              <a:t>Biomass</a:t>
            </a:r>
            <a:endParaRPr lang="fr-FR" sz="1400" dirty="0"/>
          </a:p>
        </p:txBody>
      </p:sp>
      <p:sp>
        <p:nvSpPr>
          <p:cNvPr id="9" name="ZoneTexte 8" descr=" 9">
            <a:extLst>
              <a:ext uri="{FF2B5EF4-FFF2-40B4-BE49-F238E27FC236}">
                <a16:creationId xmlns:a16="http://schemas.microsoft.com/office/drawing/2014/main" id="{0348B58E-EFC7-483E-BE9E-4C62C73525C2}"/>
              </a:ext>
            </a:extLst>
          </p:cNvPr>
          <p:cNvSpPr txBox="1"/>
          <p:nvPr/>
        </p:nvSpPr>
        <p:spPr>
          <a:xfrm>
            <a:off x="655074" y="3390522"/>
            <a:ext cx="12833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Grain </a:t>
            </a:r>
            <a:r>
              <a:rPr lang="fr-FR" sz="1400" dirty="0" err="1"/>
              <a:t>number</a:t>
            </a:r>
            <a:endParaRPr lang="fr-FR" sz="1400" dirty="0"/>
          </a:p>
        </p:txBody>
      </p:sp>
      <p:sp>
        <p:nvSpPr>
          <p:cNvPr id="10" name="ZoneTexte 9" descr=" 10">
            <a:extLst>
              <a:ext uri="{FF2B5EF4-FFF2-40B4-BE49-F238E27FC236}">
                <a16:creationId xmlns:a16="http://schemas.microsoft.com/office/drawing/2014/main" id="{495D8E39-6DCB-4D16-B8C9-BF2671EF324E}"/>
              </a:ext>
            </a:extLst>
          </p:cNvPr>
          <p:cNvSpPr txBox="1"/>
          <p:nvPr/>
        </p:nvSpPr>
        <p:spPr>
          <a:xfrm>
            <a:off x="1540899" y="4532727"/>
            <a:ext cx="12833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Grain </a:t>
            </a:r>
            <a:r>
              <a:rPr lang="fr-FR" sz="1400" dirty="0" err="1"/>
              <a:t>weight</a:t>
            </a:r>
            <a:endParaRPr lang="fr-FR" sz="1400" dirty="0"/>
          </a:p>
        </p:txBody>
      </p:sp>
      <p:sp>
        <p:nvSpPr>
          <p:cNvPr id="11" name="ZoneTexte 10" descr=" 11">
            <a:extLst>
              <a:ext uri="{FF2B5EF4-FFF2-40B4-BE49-F238E27FC236}">
                <a16:creationId xmlns:a16="http://schemas.microsoft.com/office/drawing/2014/main" id="{01295CEE-4289-4A2F-ABAB-CF04D40EED01}"/>
              </a:ext>
            </a:extLst>
          </p:cNvPr>
          <p:cNvSpPr txBox="1"/>
          <p:nvPr/>
        </p:nvSpPr>
        <p:spPr>
          <a:xfrm>
            <a:off x="2963894" y="2041017"/>
            <a:ext cx="52197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Lower LAI MSE for strategies including LAI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High bias when LAI parameters calibrated with RUE on biomass</a:t>
            </a:r>
            <a:endParaRPr lang="fr-FR" sz="1400" dirty="0"/>
          </a:p>
        </p:txBody>
      </p:sp>
      <p:sp>
        <p:nvSpPr>
          <p:cNvPr id="12" name="ZoneTexte 11" descr=" 12">
            <a:extLst>
              <a:ext uri="{FF2B5EF4-FFF2-40B4-BE49-F238E27FC236}">
                <a16:creationId xmlns:a16="http://schemas.microsoft.com/office/drawing/2014/main" id="{28D1EBDF-D351-4459-98AA-9CD770CFE051}"/>
              </a:ext>
            </a:extLst>
          </p:cNvPr>
          <p:cNvSpPr txBox="1"/>
          <p:nvPr/>
        </p:nvSpPr>
        <p:spPr>
          <a:xfrm>
            <a:off x="2936939" y="2985786"/>
            <a:ext cx="52197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Similar biomass MSEs between strategies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Contradiction with visual analysis </a:t>
            </a: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 to few points near maturity</a:t>
            </a:r>
            <a:endParaRPr lang="fr-FR" sz="1400" dirty="0"/>
          </a:p>
        </p:txBody>
      </p:sp>
      <p:sp>
        <p:nvSpPr>
          <p:cNvPr id="13" name="ZoneTexte 12" descr=" 13">
            <a:extLst>
              <a:ext uri="{FF2B5EF4-FFF2-40B4-BE49-F238E27FC236}">
                <a16:creationId xmlns:a16="http://schemas.microsoft.com/office/drawing/2014/main" id="{F957016E-A7AC-4513-812A-01715A63CFD4}"/>
              </a:ext>
            </a:extLst>
          </p:cNvPr>
          <p:cNvSpPr txBox="1"/>
          <p:nvPr/>
        </p:nvSpPr>
        <p:spPr>
          <a:xfrm>
            <a:off x="2956813" y="4262612"/>
            <a:ext cx="52197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Lower grain number/weight MSEs without LAI and biomass data</a:t>
            </a:r>
          </a:p>
          <a:p>
            <a:pPr marL="285750" indent="-285750">
              <a:buFont typeface="Arial" panose="020B0604020202020204" pitchFamily="34" charset="0"/>
              <a:buChar char=" "/>
            </a:pPr>
            <a:r>
              <a:rPr lang="fr-FR" sz="1400"/>
              <a:t>                                              </a:t>
            </a: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 "/>
            </a:pPr>
            <a:r>
              <a:rPr lang="fr-FR" sz="1400"/>
              <a:t>                                    </a:t>
            </a:r>
            <a:endParaRPr lang="fr-FR" sz="1400" dirty="0"/>
          </a:p>
        </p:txBody>
      </p:sp>
      <p:pic>
        <p:nvPicPr>
          <p:cNvPr id="14" name="Picture 2" descr=" 14">
            <a:extLst>
              <a:ext uri="{FF2B5EF4-FFF2-40B4-BE49-F238E27FC236}">
                <a16:creationId xmlns:a16="http://schemas.microsoft.com/office/drawing/2014/main" id="{FB4181C9-B303-4DFC-AFF5-487BE694B1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27" t="47099" r="-583" b="47930"/>
          <a:stretch/>
        </p:blipFill>
        <p:spPr bwMode="auto">
          <a:xfrm>
            <a:off x="3070211" y="918262"/>
            <a:ext cx="997788" cy="90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Connecteur droit avec flèche 15" descr=" 25">
            <a:extLst>
              <a:ext uri="{FF2B5EF4-FFF2-40B4-BE49-F238E27FC236}">
                <a16:creationId xmlns:a16="http://schemas.microsoft.com/office/drawing/2014/main" id="{F3E3E7B5-B2B7-4508-9B5A-FD65456F1A3C}"/>
              </a:ext>
            </a:extLst>
          </p:cNvPr>
          <p:cNvCxnSpPr>
            <a:cxnSpLocks/>
          </p:cNvCxnSpPr>
          <p:nvPr/>
        </p:nvCxnSpPr>
        <p:spPr>
          <a:xfrm>
            <a:off x="923489" y="3644811"/>
            <a:ext cx="0" cy="238927"/>
          </a:xfrm>
          <a:prstGeom prst="straightConnector1">
            <a:avLst/>
          </a:prstGeom>
          <a:ln w="95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 descr=" 28">
            <a:extLst>
              <a:ext uri="{FF2B5EF4-FFF2-40B4-BE49-F238E27FC236}">
                <a16:creationId xmlns:a16="http://schemas.microsoft.com/office/drawing/2014/main" id="{8E0CB201-7198-463D-89D9-FA3364E4F0D7}"/>
              </a:ext>
            </a:extLst>
          </p:cNvPr>
          <p:cNvCxnSpPr>
            <a:cxnSpLocks/>
          </p:cNvCxnSpPr>
          <p:nvPr/>
        </p:nvCxnSpPr>
        <p:spPr>
          <a:xfrm>
            <a:off x="923489" y="4804271"/>
            <a:ext cx="0" cy="301663"/>
          </a:xfrm>
          <a:prstGeom prst="straightConnector1">
            <a:avLst/>
          </a:prstGeom>
          <a:ln w="95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 descr=" 34">
            <a:extLst>
              <a:ext uri="{FF2B5EF4-FFF2-40B4-BE49-F238E27FC236}">
                <a16:creationId xmlns:a16="http://schemas.microsoft.com/office/drawing/2014/main" id="{FFD8B099-E4F2-4BF4-855B-0B204094057E}"/>
              </a:ext>
            </a:extLst>
          </p:cNvPr>
          <p:cNvSpPr txBox="1"/>
          <p:nvPr/>
        </p:nvSpPr>
        <p:spPr>
          <a:xfrm>
            <a:off x="3241474" y="5385550"/>
            <a:ext cx="7296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har char=" "/>
            </a:pPr>
            <a:r>
              <a:rPr lang="fr-FR" sz="1400" b="1"/>
              <a:t>                                                                                                 </a:t>
            </a:r>
            <a:br>
              <a:rPr lang="fr-FR" sz="1400" b="1"/>
            </a:br>
            <a:r>
              <a:rPr lang="fr-FR" sz="1400" b="1"/>
              <a:t>                                                        </a:t>
            </a:r>
            <a:endParaRPr lang="fr-FR" sz="1400" b="1" dirty="0"/>
          </a:p>
        </p:txBody>
      </p:sp>
    </p:spTree>
    <p:extLst>
      <p:ext uri="{BB962C8B-B14F-4D97-AF65-F5344CB8AC3E}">
        <p14:creationId xmlns:p14="http://schemas.microsoft.com/office/powerpoint/2010/main" val="859564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 descr=" 4">
            <a:extLst>
              <a:ext uri="{FF2B5EF4-FFF2-40B4-BE49-F238E27FC236}">
                <a16:creationId xmlns:a16="http://schemas.microsoft.com/office/drawing/2014/main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Impact of LAI and </a:t>
            </a:r>
            <a:r>
              <a:rPr lang="fr-FR" dirty="0" err="1"/>
              <a:t>biomass</a:t>
            </a:r>
            <a:r>
              <a:rPr lang="fr-FR" dirty="0"/>
              <a:t> on the calibration process</a:t>
            </a:r>
          </a:p>
        </p:txBody>
      </p:sp>
      <p:pic>
        <p:nvPicPr>
          <p:cNvPr id="13314" name="Picture 2" descr=" 13314">
            <a:extLst>
              <a:ext uri="{FF2B5EF4-FFF2-40B4-BE49-F238E27FC236}">
                <a16:creationId xmlns:a16="http://schemas.microsoft.com/office/drawing/2014/main" id="{B5100AD7-E704-4A51-A8D5-AA4588C4D4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424131" y="920366"/>
            <a:ext cx="2512808" cy="5017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 descr=" 2">
                <a:extLst>
                  <a:ext uri="{FF2B5EF4-FFF2-40B4-BE49-F238E27FC236}">
                    <a16:creationId xmlns:a16="http://schemas.microsoft.com/office/drawing/2014/main" id="{DE06B218-519F-4A8A-A0D5-0F2DE3EE7FFC}"/>
                  </a:ext>
                </a:extLst>
              </p:cNvPr>
              <p:cNvSpPr txBox="1"/>
              <p:nvPr/>
            </p:nvSpPr>
            <p:spPr>
              <a:xfrm>
                <a:off x="7748319" y="1496764"/>
                <a:ext cx="4305300" cy="2065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𝑀𝑆𝐸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den>
                      </m:f>
                      <m:r>
                        <a:rPr lang="fr-F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nary>
                        <m:naryPr>
                          <m:chr m:val="∑"/>
                          <m:ctrlPr>
                            <a:rPr lang="fr-F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fr-F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𝑣𝑜𝑏𝑠</m:t>
                              </m:r>
                              <m:d>
                                <m:dPr>
                                  <m:ctrlPr>
                                    <a:rPr lang="fr-FR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𝑣𝑠𝑖𝑚</m:t>
                              </m:r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))</m:t>
                              </m:r>
                            </m:e>
                            <m:sup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fr-FR" sz="1400" b="0" dirty="0">
                  <a:ea typeface="Cambria Math" panose="02040503050406030204" pitchFamily="18" charset="0"/>
                </a:endParaRPr>
              </a:p>
              <a:p>
                <a:pPr algn="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𝑀𝑆𝐸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fr-FR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i="1">
                                  <a:latin typeface="Cambria Math" panose="02040503050406030204" pitchFamily="18" charset="0"/>
                                </a:rPr>
                                <m:t>𝑏𝑖𝑎𝑠</m:t>
                              </m:r>
                            </m:e>
                            <m:sub>
                              <m:r>
                                <a:rPr lang="fr-FR" sz="14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e>
                        <m:sup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𝑆𝐷𝑆𝐷</m:t>
                          </m:r>
                        </m:e>
                        <m:sub>
                          <m:r>
                            <a:rPr lang="fr-FR" sz="1400" i="1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𝐿𝐶𝑆</m:t>
                          </m:r>
                        </m:e>
                        <m:sub>
                          <m:r>
                            <a:rPr lang="fr-FR" sz="1400" i="1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</m:oMath>
                  </m:oMathPara>
                </a14:m>
                <a:endParaRPr lang="fr-FR" sz="1400" b="0" dirty="0"/>
              </a:p>
              <a:p>
                <a:pPr algn="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sz="140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𝑏𝑖𝑎𝑠</m:t>
                              </m:r>
                            </m:e>
                            <m:sub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e>
                        <m:sup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𝑣𝑜𝑏𝑠</m:t>
                          </m:r>
                        </m:e>
                      </m:acc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− </m:t>
                      </m:r>
                      <m:acc>
                        <m:accPr>
                          <m:chr m:val="̅"/>
                          <m:ctrlP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𝑣𝑠𝑖𝑚</m:t>
                          </m:r>
                        </m:e>
                      </m:acc>
                    </m:oMath>
                  </m:oMathPara>
                </a14:m>
                <a:endParaRPr lang="fr-FR" sz="1400" dirty="0">
                  <a:solidFill>
                    <a:schemeClr val="bg2">
                      <a:lumMod val="75000"/>
                    </a:schemeClr>
                  </a:solidFill>
                </a:endParaRPr>
              </a:p>
              <a:p>
                <a:pPr algn="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𝑆𝐷𝑆𝐷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𝑜𝑏𝑠</m:t>
                              </m:r>
                            </m:e>
                            <m:sub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− </m:t>
                          </m:r>
                          <m:sSub>
                            <m:sSubPr>
                              <m:ctrlP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𝑠𝑖𝑚</m:t>
                              </m:r>
                            </m:e>
                            <m:sub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)</m:t>
                          </m:r>
                        </m:e>
                        <m:sup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sz="1400" dirty="0">
                  <a:solidFill>
                    <a:schemeClr val="bg2">
                      <a:lumMod val="75000"/>
                    </a:schemeClr>
                  </a:solidFill>
                </a:endParaRPr>
              </a:p>
              <a:p>
                <a:pPr algn="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𝐿𝐶𝑆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𝑜𝑏𝑠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 </m:t>
                      </m:r>
                      <m:sSub>
                        <m:sSubPr>
                          <m:ctrlP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𝑠𝑖𝑚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×(1−</m:t>
                      </m:r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1400" dirty="0">
                  <a:solidFill>
                    <a:schemeClr val="bg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ZoneTexte 1" descr=" 2">
                <a:extLst>
                  <a:ext uri="{FF2B5EF4-FFF2-40B4-BE49-F238E27FC236}">
                    <a16:creationId xmlns:a16="http://schemas.microsoft.com/office/drawing/2014/main" id="{DE06B218-519F-4A8A-A0D5-0F2DE3EE7F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8319" y="1496764"/>
                <a:ext cx="4305300" cy="20655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 descr=" 3">
                <a:extLst>
                  <a:ext uri="{FF2B5EF4-FFF2-40B4-BE49-F238E27FC236}">
                    <a16:creationId xmlns:a16="http://schemas.microsoft.com/office/drawing/2014/main" id="{DF9312F9-62F4-4E92-AE2A-35CB31469ECF}"/>
                  </a:ext>
                </a:extLst>
              </p:cNvPr>
              <p:cNvSpPr txBox="1"/>
              <p:nvPr/>
            </p:nvSpPr>
            <p:spPr>
              <a:xfrm>
                <a:off x="7986366" y="1160078"/>
                <a:ext cx="420563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400" dirty="0"/>
                  <a:t>For </a:t>
                </a:r>
                <a:r>
                  <a:rPr lang="fr-FR" sz="1400" dirty="0" err="1"/>
                  <a:t>each</a:t>
                </a:r>
                <a:r>
                  <a:rPr lang="fr-FR" sz="1400" dirty="0"/>
                  <a:t> variable </a:t>
                </a:r>
                <a14:m>
                  <m:oMath xmlns:m="http://schemas.openxmlformats.org/officeDocument/2006/math">
                    <m:r>
                      <a:rPr lang="fr-FR" sz="1400" i="1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fr-FR" sz="1400" dirty="0"/>
                  <a:t> (LAI, plant </a:t>
                </a:r>
                <a:r>
                  <a:rPr lang="fr-FR" sz="1400" dirty="0" err="1"/>
                  <a:t>biomass</a:t>
                </a:r>
                <a:r>
                  <a:rPr lang="fr-FR" sz="1400" dirty="0"/>
                  <a:t>, grain </a:t>
                </a:r>
                <a:r>
                  <a:rPr lang="fr-FR" sz="1400" dirty="0" err="1"/>
                  <a:t>number</a:t>
                </a:r>
                <a:r>
                  <a:rPr lang="fr-FR" sz="1400" dirty="0"/>
                  <a:t>, grain </a:t>
                </a:r>
                <a:r>
                  <a:rPr lang="fr-FR" sz="1400" dirty="0" err="1"/>
                  <a:t>weight</a:t>
                </a:r>
                <a:r>
                  <a:rPr lang="fr-FR" sz="1400" dirty="0"/>
                  <a:t>):</a:t>
                </a:r>
              </a:p>
            </p:txBody>
          </p:sp>
        </mc:Choice>
        <mc:Fallback xmlns="">
          <p:sp>
            <p:nvSpPr>
              <p:cNvPr id="3" name="ZoneTexte 2" descr=" 3">
                <a:extLst>
                  <a:ext uri="{FF2B5EF4-FFF2-40B4-BE49-F238E27FC236}">
                    <a16:creationId xmlns:a16="http://schemas.microsoft.com/office/drawing/2014/main" id="{DF9312F9-62F4-4E92-AE2A-35CB31469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6366" y="1160078"/>
                <a:ext cx="4205634" cy="523220"/>
              </a:xfrm>
              <a:prstGeom prst="rect">
                <a:avLst/>
              </a:prstGeom>
              <a:blipFill>
                <a:blip r:embed="rId5"/>
                <a:stretch>
                  <a:fillRect l="-435" t="-1163" b="-1162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 descr=" 7">
            <a:extLst>
              <a:ext uri="{FF2B5EF4-FFF2-40B4-BE49-F238E27FC236}">
                <a16:creationId xmlns:a16="http://schemas.microsoft.com/office/drawing/2014/main" id="{24CEA9E5-8467-446F-A54A-E06C087C3E5E}"/>
              </a:ext>
            </a:extLst>
          </p:cNvPr>
          <p:cNvSpPr txBox="1"/>
          <p:nvPr/>
        </p:nvSpPr>
        <p:spPr>
          <a:xfrm>
            <a:off x="2451164" y="948809"/>
            <a:ext cx="4857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LAI</a:t>
            </a:r>
          </a:p>
        </p:txBody>
      </p:sp>
      <p:sp>
        <p:nvSpPr>
          <p:cNvPr id="8" name="ZoneTexte 7" descr=" 8">
            <a:extLst>
              <a:ext uri="{FF2B5EF4-FFF2-40B4-BE49-F238E27FC236}">
                <a16:creationId xmlns:a16="http://schemas.microsoft.com/office/drawing/2014/main" id="{AEC2C162-FFA4-4E0D-95C5-FA251278318D}"/>
              </a:ext>
            </a:extLst>
          </p:cNvPr>
          <p:cNvSpPr txBox="1"/>
          <p:nvPr/>
        </p:nvSpPr>
        <p:spPr>
          <a:xfrm>
            <a:off x="1938433" y="2180094"/>
            <a:ext cx="1025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/>
              <a:t>Biomass</a:t>
            </a:r>
            <a:endParaRPr lang="fr-FR" sz="1400" dirty="0"/>
          </a:p>
        </p:txBody>
      </p:sp>
      <p:sp>
        <p:nvSpPr>
          <p:cNvPr id="9" name="ZoneTexte 8" descr=" 9">
            <a:extLst>
              <a:ext uri="{FF2B5EF4-FFF2-40B4-BE49-F238E27FC236}">
                <a16:creationId xmlns:a16="http://schemas.microsoft.com/office/drawing/2014/main" id="{0348B58E-EFC7-483E-BE9E-4C62C73525C2}"/>
              </a:ext>
            </a:extLst>
          </p:cNvPr>
          <p:cNvSpPr txBox="1"/>
          <p:nvPr/>
        </p:nvSpPr>
        <p:spPr>
          <a:xfrm>
            <a:off x="655074" y="3390522"/>
            <a:ext cx="12833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Grain </a:t>
            </a:r>
            <a:r>
              <a:rPr lang="fr-FR" sz="1400" dirty="0" err="1"/>
              <a:t>number</a:t>
            </a:r>
            <a:endParaRPr lang="fr-FR" sz="1400" dirty="0"/>
          </a:p>
        </p:txBody>
      </p:sp>
      <p:sp>
        <p:nvSpPr>
          <p:cNvPr id="10" name="ZoneTexte 9" descr=" 10">
            <a:extLst>
              <a:ext uri="{FF2B5EF4-FFF2-40B4-BE49-F238E27FC236}">
                <a16:creationId xmlns:a16="http://schemas.microsoft.com/office/drawing/2014/main" id="{495D8E39-6DCB-4D16-B8C9-BF2671EF324E}"/>
              </a:ext>
            </a:extLst>
          </p:cNvPr>
          <p:cNvSpPr txBox="1"/>
          <p:nvPr/>
        </p:nvSpPr>
        <p:spPr>
          <a:xfrm>
            <a:off x="1540899" y="4532727"/>
            <a:ext cx="12833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Grain </a:t>
            </a:r>
            <a:r>
              <a:rPr lang="fr-FR" sz="1400" dirty="0" err="1"/>
              <a:t>weight</a:t>
            </a:r>
            <a:endParaRPr lang="fr-FR" sz="1400" dirty="0"/>
          </a:p>
        </p:txBody>
      </p:sp>
      <p:sp>
        <p:nvSpPr>
          <p:cNvPr id="11" name="ZoneTexte 10" descr=" 11">
            <a:extLst>
              <a:ext uri="{FF2B5EF4-FFF2-40B4-BE49-F238E27FC236}">
                <a16:creationId xmlns:a16="http://schemas.microsoft.com/office/drawing/2014/main" id="{01295CEE-4289-4A2F-ABAB-CF04D40EED01}"/>
              </a:ext>
            </a:extLst>
          </p:cNvPr>
          <p:cNvSpPr txBox="1"/>
          <p:nvPr/>
        </p:nvSpPr>
        <p:spPr>
          <a:xfrm>
            <a:off x="2963894" y="2041017"/>
            <a:ext cx="52197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Lower LAI MSE for strategies including LAI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High bias when LAI parameters calibrated with RUE on biomass</a:t>
            </a:r>
            <a:endParaRPr lang="fr-FR" sz="1400" dirty="0"/>
          </a:p>
        </p:txBody>
      </p:sp>
      <p:sp>
        <p:nvSpPr>
          <p:cNvPr id="12" name="ZoneTexte 11" descr=" 12">
            <a:extLst>
              <a:ext uri="{FF2B5EF4-FFF2-40B4-BE49-F238E27FC236}">
                <a16:creationId xmlns:a16="http://schemas.microsoft.com/office/drawing/2014/main" id="{28D1EBDF-D351-4459-98AA-9CD770CFE051}"/>
              </a:ext>
            </a:extLst>
          </p:cNvPr>
          <p:cNvSpPr txBox="1"/>
          <p:nvPr/>
        </p:nvSpPr>
        <p:spPr>
          <a:xfrm>
            <a:off x="2936939" y="2985786"/>
            <a:ext cx="52197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Similar biomass MSEs between strategies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Contradiction with visual analysis </a:t>
            </a: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 to few points near maturity</a:t>
            </a:r>
            <a:endParaRPr lang="fr-FR" sz="1400" dirty="0"/>
          </a:p>
        </p:txBody>
      </p:sp>
      <p:sp>
        <p:nvSpPr>
          <p:cNvPr id="13" name="ZoneTexte 12" descr=" 13">
            <a:extLst>
              <a:ext uri="{FF2B5EF4-FFF2-40B4-BE49-F238E27FC236}">
                <a16:creationId xmlns:a16="http://schemas.microsoft.com/office/drawing/2014/main" id="{F957016E-A7AC-4513-812A-01715A63CFD4}"/>
              </a:ext>
            </a:extLst>
          </p:cNvPr>
          <p:cNvSpPr txBox="1"/>
          <p:nvPr/>
        </p:nvSpPr>
        <p:spPr>
          <a:xfrm>
            <a:off x="2956813" y="4262612"/>
            <a:ext cx="52197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Lower grain number/weight MSEs without LAI and biomass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High grain number MSE for « Biomass (no RUE) »</a:t>
            </a:r>
          </a:p>
          <a:p>
            <a:pPr marL="285750" indent="-285750">
              <a:buFont typeface="Arial" panose="020B0604020202020204" pitchFamily="34" charset="0"/>
              <a:buChar char=" "/>
            </a:pPr>
            <a:r>
              <a:rPr lang="fr-FR" sz="1400"/>
              <a:t>                                    </a:t>
            </a:r>
            <a:endParaRPr lang="fr-FR" sz="1400" dirty="0"/>
          </a:p>
        </p:txBody>
      </p:sp>
      <p:pic>
        <p:nvPicPr>
          <p:cNvPr id="14" name="Picture 2" descr=" 14">
            <a:extLst>
              <a:ext uri="{FF2B5EF4-FFF2-40B4-BE49-F238E27FC236}">
                <a16:creationId xmlns:a16="http://schemas.microsoft.com/office/drawing/2014/main" id="{FB4181C9-B303-4DFC-AFF5-487BE694B1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27" t="47099" r="-583" b="47930"/>
          <a:stretch/>
        </p:blipFill>
        <p:spPr bwMode="auto">
          <a:xfrm>
            <a:off x="3070211" y="918262"/>
            <a:ext cx="997788" cy="90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Connecteur droit avec flèche 17" descr=" 31">
            <a:extLst>
              <a:ext uri="{FF2B5EF4-FFF2-40B4-BE49-F238E27FC236}">
                <a16:creationId xmlns:a16="http://schemas.microsoft.com/office/drawing/2014/main" id="{57C18168-CC48-4379-8FA5-717FBAEB0D98}"/>
              </a:ext>
            </a:extLst>
          </p:cNvPr>
          <p:cNvCxnSpPr>
            <a:cxnSpLocks/>
          </p:cNvCxnSpPr>
          <p:nvPr/>
        </p:nvCxnSpPr>
        <p:spPr>
          <a:xfrm flipV="1">
            <a:off x="2202370" y="3698299"/>
            <a:ext cx="0" cy="238927"/>
          </a:xfrm>
          <a:prstGeom prst="straightConnector1">
            <a:avLst/>
          </a:prstGeom>
          <a:ln w="95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 descr=" 34">
            <a:extLst>
              <a:ext uri="{FF2B5EF4-FFF2-40B4-BE49-F238E27FC236}">
                <a16:creationId xmlns:a16="http://schemas.microsoft.com/office/drawing/2014/main" id="{FFD8B099-E4F2-4BF4-855B-0B204094057E}"/>
              </a:ext>
            </a:extLst>
          </p:cNvPr>
          <p:cNvSpPr txBox="1"/>
          <p:nvPr/>
        </p:nvSpPr>
        <p:spPr>
          <a:xfrm>
            <a:off x="3241474" y="5385550"/>
            <a:ext cx="7296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har char=" "/>
            </a:pPr>
            <a:r>
              <a:rPr lang="fr-FR" sz="1400" b="1"/>
              <a:t>                                                                                                 </a:t>
            </a:r>
            <a:br>
              <a:rPr lang="fr-FR" sz="1400" b="1"/>
            </a:br>
            <a:r>
              <a:rPr lang="fr-FR" sz="1400" b="1"/>
              <a:t>                                                        </a:t>
            </a:r>
            <a:endParaRPr lang="fr-FR" sz="1400" b="1" dirty="0"/>
          </a:p>
        </p:txBody>
      </p:sp>
    </p:spTree>
    <p:extLst>
      <p:ext uri="{BB962C8B-B14F-4D97-AF65-F5344CB8AC3E}">
        <p14:creationId xmlns:p14="http://schemas.microsoft.com/office/powerpoint/2010/main" val="1643028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 descr=" 4">
            <a:extLst>
              <a:ext uri="{FF2B5EF4-FFF2-40B4-BE49-F238E27FC236}">
                <a16:creationId xmlns:a16="http://schemas.microsoft.com/office/drawing/2014/main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Impact of LAI and </a:t>
            </a:r>
            <a:r>
              <a:rPr lang="fr-FR" dirty="0" err="1"/>
              <a:t>biomass</a:t>
            </a:r>
            <a:r>
              <a:rPr lang="fr-FR" dirty="0"/>
              <a:t> on the calibration process</a:t>
            </a:r>
          </a:p>
        </p:txBody>
      </p:sp>
      <p:pic>
        <p:nvPicPr>
          <p:cNvPr id="13314" name="Picture 2" descr=" 13314">
            <a:extLst>
              <a:ext uri="{FF2B5EF4-FFF2-40B4-BE49-F238E27FC236}">
                <a16:creationId xmlns:a16="http://schemas.microsoft.com/office/drawing/2014/main" id="{B5100AD7-E704-4A51-A8D5-AA4588C4D4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424131" y="920366"/>
            <a:ext cx="2512808" cy="5017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 descr=" 2">
                <a:extLst>
                  <a:ext uri="{FF2B5EF4-FFF2-40B4-BE49-F238E27FC236}">
                    <a16:creationId xmlns:a16="http://schemas.microsoft.com/office/drawing/2014/main" id="{DE06B218-519F-4A8A-A0D5-0F2DE3EE7FFC}"/>
                  </a:ext>
                </a:extLst>
              </p:cNvPr>
              <p:cNvSpPr txBox="1"/>
              <p:nvPr/>
            </p:nvSpPr>
            <p:spPr>
              <a:xfrm>
                <a:off x="7748319" y="1496764"/>
                <a:ext cx="4305300" cy="2065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𝑀𝑆𝐸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den>
                      </m:f>
                      <m:r>
                        <a:rPr lang="fr-F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nary>
                        <m:naryPr>
                          <m:chr m:val="∑"/>
                          <m:ctrlPr>
                            <a:rPr lang="fr-F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fr-F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𝑣𝑜𝑏𝑠</m:t>
                              </m:r>
                              <m:d>
                                <m:dPr>
                                  <m:ctrlPr>
                                    <a:rPr lang="fr-FR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𝑣𝑠𝑖𝑚</m:t>
                              </m:r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))</m:t>
                              </m:r>
                            </m:e>
                            <m:sup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fr-FR" sz="1400" b="0" dirty="0">
                  <a:ea typeface="Cambria Math" panose="02040503050406030204" pitchFamily="18" charset="0"/>
                </a:endParaRPr>
              </a:p>
              <a:p>
                <a:pPr algn="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𝑀𝑆𝐸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fr-FR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i="1">
                                  <a:latin typeface="Cambria Math" panose="02040503050406030204" pitchFamily="18" charset="0"/>
                                </a:rPr>
                                <m:t>𝑏𝑖𝑎𝑠</m:t>
                              </m:r>
                            </m:e>
                            <m:sub>
                              <m:r>
                                <a:rPr lang="fr-FR" sz="14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e>
                        <m:sup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𝑆𝐷𝑆𝐷</m:t>
                          </m:r>
                        </m:e>
                        <m:sub>
                          <m:r>
                            <a:rPr lang="fr-FR" sz="1400" i="1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𝐿𝐶𝑆</m:t>
                          </m:r>
                        </m:e>
                        <m:sub>
                          <m:r>
                            <a:rPr lang="fr-FR" sz="1400" i="1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</m:oMath>
                  </m:oMathPara>
                </a14:m>
                <a:endParaRPr lang="fr-FR" sz="1400" b="0" dirty="0"/>
              </a:p>
              <a:p>
                <a:pPr algn="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sz="140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𝑏𝑖𝑎𝑠</m:t>
                              </m:r>
                            </m:e>
                            <m:sub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e>
                        <m:sup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𝑣𝑜𝑏𝑠</m:t>
                          </m:r>
                        </m:e>
                      </m:acc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− </m:t>
                      </m:r>
                      <m:acc>
                        <m:accPr>
                          <m:chr m:val="̅"/>
                          <m:ctrlP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𝑣𝑠𝑖𝑚</m:t>
                          </m:r>
                        </m:e>
                      </m:acc>
                    </m:oMath>
                  </m:oMathPara>
                </a14:m>
                <a:endParaRPr lang="fr-FR" sz="1400" dirty="0">
                  <a:solidFill>
                    <a:schemeClr val="bg2">
                      <a:lumMod val="75000"/>
                    </a:schemeClr>
                  </a:solidFill>
                </a:endParaRPr>
              </a:p>
              <a:p>
                <a:pPr algn="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𝑆𝐷𝑆𝐷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𝑜𝑏𝑠</m:t>
                              </m:r>
                            </m:e>
                            <m:sub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− </m:t>
                          </m:r>
                          <m:sSub>
                            <m:sSubPr>
                              <m:ctrlP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𝑠𝑖𝑚</m:t>
                              </m:r>
                            </m:e>
                            <m:sub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)</m:t>
                          </m:r>
                        </m:e>
                        <m:sup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sz="1400" dirty="0">
                  <a:solidFill>
                    <a:schemeClr val="bg2">
                      <a:lumMod val="75000"/>
                    </a:schemeClr>
                  </a:solidFill>
                </a:endParaRPr>
              </a:p>
              <a:p>
                <a:pPr algn="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𝐿𝐶𝑆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𝑜𝑏𝑠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 </m:t>
                      </m:r>
                      <m:sSub>
                        <m:sSubPr>
                          <m:ctrlP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𝑠𝑖𝑚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×(1−</m:t>
                      </m:r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1400" dirty="0">
                  <a:solidFill>
                    <a:schemeClr val="bg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ZoneTexte 1" descr=" 2">
                <a:extLst>
                  <a:ext uri="{FF2B5EF4-FFF2-40B4-BE49-F238E27FC236}">
                    <a16:creationId xmlns:a16="http://schemas.microsoft.com/office/drawing/2014/main" id="{DE06B218-519F-4A8A-A0D5-0F2DE3EE7F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8319" y="1496764"/>
                <a:ext cx="4305300" cy="20655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 descr=" 3">
                <a:extLst>
                  <a:ext uri="{FF2B5EF4-FFF2-40B4-BE49-F238E27FC236}">
                    <a16:creationId xmlns:a16="http://schemas.microsoft.com/office/drawing/2014/main" id="{DF9312F9-62F4-4E92-AE2A-35CB31469ECF}"/>
                  </a:ext>
                </a:extLst>
              </p:cNvPr>
              <p:cNvSpPr txBox="1"/>
              <p:nvPr/>
            </p:nvSpPr>
            <p:spPr>
              <a:xfrm>
                <a:off x="7986366" y="1160078"/>
                <a:ext cx="420563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400" dirty="0"/>
                  <a:t>For </a:t>
                </a:r>
                <a:r>
                  <a:rPr lang="fr-FR" sz="1400" dirty="0" err="1"/>
                  <a:t>each</a:t>
                </a:r>
                <a:r>
                  <a:rPr lang="fr-FR" sz="1400" dirty="0"/>
                  <a:t> variable </a:t>
                </a:r>
                <a14:m>
                  <m:oMath xmlns:m="http://schemas.openxmlformats.org/officeDocument/2006/math">
                    <m:r>
                      <a:rPr lang="fr-FR" sz="1400" i="1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fr-FR" sz="1400" dirty="0"/>
                  <a:t> (LAI, plant </a:t>
                </a:r>
                <a:r>
                  <a:rPr lang="fr-FR" sz="1400" dirty="0" err="1"/>
                  <a:t>biomass</a:t>
                </a:r>
                <a:r>
                  <a:rPr lang="fr-FR" sz="1400" dirty="0"/>
                  <a:t>, grain </a:t>
                </a:r>
                <a:r>
                  <a:rPr lang="fr-FR" sz="1400" dirty="0" err="1"/>
                  <a:t>number</a:t>
                </a:r>
                <a:r>
                  <a:rPr lang="fr-FR" sz="1400" dirty="0"/>
                  <a:t>, grain </a:t>
                </a:r>
                <a:r>
                  <a:rPr lang="fr-FR" sz="1400" dirty="0" err="1"/>
                  <a:t>weight</a:t>
                </a:r>
                <a:r>
                  <a:rPr lang="fr-FR" sz="1400" dirty="0"/>
                  <a:t>):</a:t>
                </a:r>
              </a:p>
            </p:txBody>
          </p:sp>
        </mc:Choice>
        <mc:Fallback xmlns="">
          <p:sp>
            <p:nvSpPr>
              <p:cNvPr id="3" name="ZoneTexte 2" descr=" 3">
                <a:extLst>
                  <a:ext uri="{FF2B5EF4-FFF2-40B4-BE49-F238E27FC236}">
                    <a16:creationId xmlns:a16="http://schemas.microsoft.com/office/drawing/2014/main" id="{DF9312F9-62F4-4E92-AE2A-35CB31469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6366" y="1160078"/>
                <a:ext cx="4205634" cy="523220"/>
              </a:xfrm>
              <a:prstGeom prst="rect">
                <a:avLst/>
              </a:prstGeom>
              <a:blipFill>
                <a:blip r:embed="rId5"/>
                <a:stretch>
                  <a:fillRect l="-435" t="-1163" b="-1162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 descr=" 7">
            <a:extLst>
              <a:ext uri="{FF2B5EF4-FFF2-40B4-BE49-F238E27FC236}">
                <a16:creationId xmlns:a16="http://schemas.microsoft.com/office/drawing/2014/main" id="{24CEA9E5-8467-446F-A54A-E06C087C3E5E}"/>
              </a:ext>
            </a:extLst>
          </p:cNvPr>
          <p:cNvSpPr txBox="1"/>
          <p:nvPr/>
        </p:nvSpPr>
        <p:spPr>
          <a:xfrm>
            <a:off x="2451164" y="948809"/>
            <a:ext cx="4857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LAI</a:t>
            </a:r>
          </a:p>
        </p:txBody>
      </p:sp>
      <p:sp>
        <p:nvSpPr>
          <p:cNvPr id="8" name="ZoneTexte 7" descr=" 8">
            <a:extLst>
              <a:ext uri="{FF2B5EF4-FFF2-40B4-BE49-F238E27FC236}">
                <a16:creationId xmlns:a16="http://schemas.microsoft.com/office/drawing/2014/main" id="{AEC2C162-FFA4-4E0D-95C5-FA251278318D}"/>
              </a:ext>
            </a:extLst>
          </p:cNvPr>
          <p:cNvSpPr txBox="1"/>
          <p:nvPr/>
        </p:nvSpPr>
        <p:spPr>
          <a:xfrm>
            <a:off x="1938433" y="2180094"/>
            <a:ext cx="1025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/>
              <a:t>Biomass</a:t>
            </a:r>
            <a:endParaRPr lang="fr-FR" sz="1400" dirty="0"/>
          </a:p>
        </p:txBody>
      </p:sp>
      <p:sp>
        <p:nvSpPr>
          <p:cNvPr id="9" name="ZoneTexte 8" descr=" 9">
            <a:extLst>
              <a:ext uri="{FF2B5EF4-FFF2-40B4-BE49-F238E27FC236}">
                <a16:creationId xmlns:a16="http://schemas.microsoft.com/office/drawing/2014/main" id="{0348B58E-EFC7-483E-BE9E-4C62C73525C2}"/>
              </a:ext>
            </a:extLst>
          </p:cNvPr>
          <p:cNvSpPr txBox="1"/>
          <p:nvPr/>
        </p:nvSpPr>
        <p:spPr>
          <a:xfrm>
            <a:off x="655074" y="3390522"/>
            <a:ext cx="12833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Grain </a:t>
            </a:r>
            <a:r>
              <a:rPr lang="fr-FR" sz="1400" dirty="0" err="1"/>
              <a:t>number</a:t>
            </a:r>
            <a:endParaRPr lang="fr-FR" sz="1400" dirty="0"/>
          </a:p>
        </p:txBody>
      </p:sp>
      <p:sp>
        <p:nvSpPr>
          <p:cNvPr id="10" name="ZoneTexte 9" descr=" 10">
            <a:extLst>
              <a:ext uri="{FF2B5EF4-FFF2-40B4-BE49-F238E27FC236}">
                <a16:creationId xmlns:a16="http://schemas.microsoft.com/office/drawing/2014/main" id="{495D8E39-6DCB-4D16-B8C9-BF2671EF324E}"/>
              </a:ext>
            </a:extLst>
          </p:cNvPr>
          <p:cNvSpPr txBox="1"/>
          <p:nvPr/>
        </p:nvSpPr>
        <p:spPr>
          <a:xfrm>
            <a:off x="1540899" y="4532727"/>
            <a:ext cx="12833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Grain </a:t>
            </a:r>
            <a:r>
              <a:rPr lang="fr-FR" sz="1400" dirty="0" err="1"/>
              <a:t>weight</a:t>
            </a:r>
            <a:endParaRPr lang="fr-FR" sz="1400" dirty="0"/>
          </a:p>
        </p:txBody>
      </p:sp>
      <p:sp>
        <p:nvSpPr>
          <p:cNvPr id="11" name="ZoneTexte 10" descr=" 11">
            <a:extLst>
              <a:ext uri="{FF2B5EF4-FFF2-40B4-BE49-F238E27FC236}">
                <a16:creationId xmlns:a16="http://schemas.microsoft.com/office/drawing/2014/main" id="{01295CEE-4289-4A2F-ABAB-CF04D40EED01}"/>
              </a:ext>
            </a:extLst>
          </p:cNvPr>
          <p:cNvSpPr txBox="1"/>
          <p:nvPr/>
        </p:nvSpPr>
        <p:spPr>
          <a:xfrm>
            <a:off x="2963894" y="2041017"/>
            <a:ext cx="52197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Lower LAI MSE for strategies including LAI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High bias when LAI parameters calibrated with RUE on biomass</a:t>
            </a:r>
            <a:endParaRPr lang="fr-FR" sz="1400" dirty="0"/>
          </a:p>
        </p:txBody>
      </p:sp>
      <p:sp>
        <p:nvSpPr>
          <p:cNvPr id="12" name="ZoneTexte 11" descr=" 12">
            <a:extLst>
              <a:ext uri="{FF2B5EF4-FFF2-40B4-BE49-F238E27FC236}">
                <a16:creationId xmlns:a16="http://schemas.microsoft.com/office/drawing/2014/main" id="{28D1EBDF-D351-4459-98AA-9CD770CFE051}"/>
              </a:ext>
            </a:extLst>
          </p:cNvPr>
          <p:cNvSpPr txBox="1"/>
          <p:nvPr/>
        </p:nvSpPr>
        <p:spPr>
          <a:xfrm>
            <a:off x="2936939" y="2985786"/>
            <a:ext cx="52197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Similar biomass MSEs between strategies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Contradiction with visual analysis </a:t>
            </a: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 to few points near maturity</a:t>
            </a:r>
            <a:endParaRPr lang="fr-FR" sz="1400" dirty="0"/>
          </a:p>
        </p:txBody>
      </p:sp>
      <p:sp>
        <p:nvSpPr>
          <p:cNvPr id="13" name="ZoneTexte 12" descr=" 13">
            <a:extLst>
              <a:ext uri="{FF2B5EF4-FFF2-40B4-BE49-F238E27FC236}">
                <a16:creationId xmlns:a16="http://schemas.microsoft.com/office/drawing/2014/main" id="{F957016E-A7AC-4513-812A-01715A63CFD4}"/>
              </a:ext>
            </a:extLst>
          </p:cNvPr>
          <p:cNvSpPr txBox="1"/>
          <p:nvPr/>
        </p:nvSpPr>
        <p:spPr>
          <a:xfrm>
            <a:off x="2956813" y="4262612"/>
            <a:ext cx="52197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Lower grain number/weight MSEs without LAI and biomass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High grain number MSE for « Biomass (no RUE) 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Highest grain weight MSE for « LAI »</a:t>
            </a:r>
            <a:endParaRPr lang="fr-FR" sz="1400" dirty="0"/>
          </a:p>
        </p:txBody>
      </p:sp>
      <p:pic>
        <p:nvPicPr>
          <p:cNvPr id="14" name="Picture 2" descr=" 14">
            <a:extLst>
              <a:ext uri="{FF2B5EF4-FFF2-40B4-BE49-F238E27FC236}">
                <a16:creationId xmlns:a16="http://schemas.microsoft.com/office/drawing/2014/main" id="{FB4181C9-B303-4DFC-AFF5-487BE694B1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27" t="47099" r="-583" b="47930"/>
          <a:stretch/>
        </p:blipFill>
        <p:spPr bwMode="auto">
          <a:xfrm>
            <a:off x="3070211" y="918262"/>
            <a:ext cx="997788" cy="90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Connecteur droit avec flèche 15" descr=" 33">
            <a:extLst>
              <a:ext uri="{FF2B5EF4-FFF2-40B4-BE49-F238E27FC236}">
                <a16:creationId xmlns:a16="http://schemas.microsoft.com/office/drawing/2014/main" id="{A1EF27C6-FE65-4488-A925-8A7F794B0380}"/>
              </a:ext>
            </a:extLst>
          </p:cNvPr>
          <p:cNvCxnSpPr>
            <a:cxnSpLocks/>
          </p:cNvCxnSpPr>
          <p:nvPr/>
        </p:nvCxnSpPr>
        <p:spPr>
          <a:xfrm flipV="1">
            <a:off x="1354854" y="5081622"/>
            <a:ext cx="0" cy="238927"/>
          </a:xfrm>
          <a:prstGeom prst="straightConnector1">
            <a:avLst/>
          </a:prstGeom>
          <a:ln w="95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 descr=" 34">
            <a:extLst>
              <a:ext uri="{FF2B5EF4-FFF2-40B4-BE49-F238E27FC236}">
                <a16:creationId xmlns:a16="http://schemas.microsoft.com/office/drawing/2014/main" id="{FFD8B099-E4F2-4BF4-855B-0B204094057E}"/>
              </a:ext>
            </a:extLst>
          </p:cNvPr>
          <p:cNvSpPr txBox="1"/>
          <p:nvPr/>
        </p:nvSpPr>
        <p:spPr>
          <a:xfrm>
            <a:off x="3241474" y="5385550"/>
            <a:ext cx="7296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har char=" "/>
            </a:pPr>
            <a:r>
              <a:rPr lang="fr-FR" sz="1400" b="1"/>
              <a:t>                                                                                                 </a:t>
            </a:r>
            <a:br>
              <a:rPr lang="fr-FR" sz="1400" b="1"/>
            </a:br>
            <a:r>
              <a:rPr lang="fr-FR" sz="1400" b="1"/>
              <a:t>                                                        </a:t>
            </a:r>
            <a:endParaRPr lang="fr-FR" sz="1400" b="1" dirty="0"/>
          </a:p>
        </p:txBody>
      </p:sp>
    </p:spTree>
    <p:extLst>
      <p:ext uri="{BB962C8B-B14F-4D97-AF65-F5344CB8AC3E}">
        <p14:creationId xmlns:p14="http://schemas.microsoft.com/office/powerpoint/2010/main" val="1469772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 descr=" 4">
            <a:extLst>
              <a:ext uri="{FF2B5EF4-FFF2-40B4-BE49-F238E27FC236}">
                <a16:creationId xmlns:a16="http://schemas.microsoft.com/office/drawing/2014/main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Impact of LAI and </a:t>
            </a:r>
            <a:r>
              <a:rPr lang="fr-FR" dirty="0" err="1"/>
              <a:t>biomass</a:t>
            </a:r>
            <a:r>
              <a:rPr lang="fr-FR" dirty="0"/>
              <a:t> on the calibration process</a:t>
            </a:r>
          </a:p>
        </p:txBody>
      </p:sp>
      <p:pic>
        <p:nvPicPr>
          <p:cNvPr id="13314" name="Picture 2" descr=" 13314">
            <a:extLst>
              <a:ext uri="{FF2B5EF4-FFF2-40B4-BE49-F238E27FC236}">
                <a16:creationId xmlns:a16="http://schemas.microsoft.com/office/drawing/2014/main" id="{B5100AD7-E704-4A51-A8D5-AA4588C4D4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424131" y="920366"/>
            <a:ext cx="2512808" cy="5017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 descr=" 2">
                <a:extLst>
                  <a:ext uri="{FF2B5EF4-FFF2-40B4-BE49-F238E27FC236}">
                    <a16:creationId xmlns:a16="http://schemas.microsoft.com/office/drawing/2014/main" id="{DE06B218-519F-4A8A-A0D5-0F2DE3EE7FFC}"/>
                  </a:ext>
                </a:extLst>
              </p:cNvPr>
              <p:cNvSpPr txBox="1"/>
              <p:nvPr/>
            </p:nvSpPr>
            <p:spPr>
              <a:xfrm>
                <a:off x="7748319" y="1496764"/>
                <a:ext cx="4305300" cy="2065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𝑀𝑆𝐸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den>
                      </m:f>
                      <m:r>
                        <a:rPr lang="fr-F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nary>
                        <m:naryPr>
                          <m:chr m:val="∑"/>
                          <m:ctrlPr>
                            <a:rPr lang="fr-F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fr-F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𝑣𝑜𝑏𝑠</m:t>
                              </m:r>
                              <m:d>
                                <m:dPr>
                                  <m:ctrlPr>
                                    <a:rPr lang="fr-FR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𝑣𝑠𝑖𝑚</m:t>
                              </m:r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))</m:t>
                              </m:r>
                            </m:e>
                            <m:sup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fr-FR" sz="1400" b="0" dirty="0">
                  <a:ea typeface="Cambria Math" panose="02040503050406030204" pitchFamily="18" charset="0"/>
                </a:endParaRPr>
              </a:p>
              <a:p>
                <a:pPr algn="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𝑀𝑆𝐸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fr-FR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i="1">
                                  <a:latin typeface="Cambria Math" panose="02040503050406030204" pitchFamily="18" charset="0"/>
                                </a:rPr>
                                <m:t>𝑏𝑖𝑎𝑠</m:t>
                              </m:r>
                            </m:e>
                            <m:sub>
                              <m:r>
                                <a:rPr lang="fr-FR" sz="14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e>
                        <m:sup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𝑆𝐷𝑆𝐷</m:t>
                          </m:r>
                        </m:e>
                        <m:sub>
                          <m:r>
                            <a:rPr lang="fr-FR" sz="1400" i="1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𝐿𝐶𝑆</m:t>
                          </m:r>
                        </m:e>
                        <m:sub>
                          <m:r>
                            <a:rPr lang="fr-FR" sz="1400" i="1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</m:oMath>
                  </m:oMathPara>
                </a14:m>
                <a:endParaRPr lang="fr-FR" sz="1400" b="0" dirty="0"/>
              </a:p>
              <a:p>
                <a:pPr algn="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sz="140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𝑏𝑖𝑎𝑠</m:t>
                              </m:r>
                            </m:e>
                            <m:sub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e>
                        <m:sup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𝑣𝑜𝑏𝑠</m:t>
                          </m:r>
                        </m:e>
                      </m:acc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− </m:t>
                      </m:r>
                      <m:acc>
                        <m:accPr>
                          <m:chr m:val="̅"/>
                          <m:ctrlP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𝑣𝑠𝑖𝑚</m:t>
                          </m:r>
                        </m:e>
                      </m:acc>
                    </m:oMath>
                  </m:oMathPara>
                </a14:m>
                <a:endParaRPr lang="fr-FR" sz="1400" dirty="0">
                  <a:solidFill>
                    <a:schemeClr val="bg2">
                      <a:lumMod val="75000"/>
                    </a:schemeClr>
                  </a:solidFill>
                </a:endParaRPr>
              </a:p>
              <a:p>
                <a:pPr algn="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𝑆𝐷𝑆𝐷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𝑜𝑏𝑠</m:t>
                              </m:r>
                            </m:e>
                            <m:sub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− </m:t>
                          </m:r>
                          <m:sSub>
                            <m:sSubPr>
                              <m:ctrlP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𝑠𝑖𝑚</m:t>
                              </m:r>
                            </m:e>
                            <m:sub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)</m:t>
                          </m:r>
                        </m:e>
                        <m:sup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sz="1400" dirty="0">
                  <a:solidFill>
                    <a:schemeClr val="bg2">
                      <a:lumMod val="75000"/>
                    </a:schemeClr>
                  </a:solidFill>
                </a:endParaRPr>
              </a:p>
              <a:p>
                <a:pPr algn="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𝐿𝐶𝑆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𝑜𝑏𝑠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 </m:t>
                      </m:r>
                      <m:sSub>
                        <m:sSubPr>
                          <m:ctrlP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𝑠𝑖𝑚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×(1−</m:t>
                      </m:r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1400" dirty="0">
                  <a:solidFill>
                    <a:schemeClr val="bg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ZoneTexte 1" descr=" 2">
                <a:extLst>
                  <a:ext uri="{FF2B5EF4-FFF2-40B4-BE49-F238E27FC236}">
                    <a16:creationId xmlns:a16="http://schemas.microsoft.com/office/drawing/2014/main" id="{DE06B218-519F-4A8A-A0D5-0F2DE3EE7F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8319" y="1496764"/>
                <a:ext cx="4305300" cy="20655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 descr=" 3">
                <a:extLst>
                  <a:ext uri="{FF2B5EF4-FFF2-40B4-BE49-F238E27FC236}">
                    <a16:creationId xmlns:a16="http://schemas.microsoft.com/office/drawing/2014/main" id="{DF9312F9-62F4-4E92-AE2A-35CB31469ECF}"/>
                  </a:ext>
                </a:extLst>
              </p:cNvPr>
              <p:cNvSpPr txBox="1"/>
              <p:nvPr/>
            </p:nvSpPr>
            <p:spPr>
              <a:xfrm>
                <a:off x="7986366" y="1160078"/>
                <a:ext cx="420563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400" dirty="0"/>
                  <a:t>For </a:t>
                </a:r>
                <a:r>
                  <a:rPr lang="fr-FR" sz="1400" dirty="0" err="1"/>
                  <a:t>each</a:t>
                </a:r>
                <a:r>
                  <a:rPr lang="fr-FR" sz="1400" dirty="0"/>
                  <a:t> variable </a:t>
                </a:r>
                <a14:m>
                  <m:oMath xmlns:m="http://schemas.openxmlformats.org/officeDocument/2006/math">
                    <m:r>
                      <a:rPr lang="fr-FR" sz="1400" i="1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fr-FR" sz="1400" dirty="0"/>
                  <a:t> (LAI, plant </a:t>
                </a:r>
                <a:r>
                  <a:rPr lang="fr-FR" sz="1400" dirty="0" err="1"/>
                  <a:t>biomass</a:t>
                </a:r>
                <a:r>
                  <a:rPr lang="fr-FR" sz="1400" dirty="0"/>
                  <a:t>, grain </a:t>
                </a:r>
                <a:r>
                  <a:rPr lang="fr-FR" sz="1400" dirty="0" err="1"/>
                  <a:t>number</a:t>
                </a:r>
                <a:r>
                  <a:rPr lang="fr-FR" sz="1400" dirty="0"/>
                  <a:t>, grain </a:t>
                </a:r>
                <a:r>
                  <a:rPr lang="fr-FR" sz="1400" dirty="0" err="1"/>
                  <a:t>weight</a:t>
                </a:r>
                <a:r>
                  <a:rPr lang="fr-FR" sz="1400" dirty="0"/>
                  <a:t>):</a:t>
                </a:r>
              </a:p>
            </p:txBody>
          </p:sp>
        </mc:Choice>
        <mc:Fallback xmlns="">
          <p:sp>
            <p:nvSpPr>
              <p:cNvPr id="3" name="ZoneTexte 2" descr=" 3">
                <a:extLst>
                  <a:ext uri="{FF2B5EF4-FFF2-40B4-BE49-F238E27FC236}">
                    <a16:creationId xmlns:a16="http://schemas.microsoft.com/office/drawing/2014/main" id="{DF9312F9-62F4-4E92-AE2A-35CB31469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6366" y="1160078"/>
                <a:ext cx="4205634" cy="523220"/>
              </a:xfrm>
              <a:prstGeom prst="rect">
                <a:avLst/>
              </a:prstGeom>
              <a:blipFill>
                <a:blip r:embed="rId5"/>
                <a:stretch>
                  <a:fillRect l="-435" t="-1163" b="-1162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 descr=" 7">
            <a:extLst>
              <a:ext uri="{FF2B5EF4-FFF2-40B4-BE49-F238E27FC236}">
                <a16:creationId xmlns:a16="http://schemas.microsoft.com/office/drawing/2014/main" id="{24CEA9E5-8467-446F-A54A-E06C087C3E5E}"/>
              </a:ext>
            </a:extLst>
          </p:cNvPr>
          <p:cNvSpPr txBox="1"/>
          <p:nvPr/>
        </p:nvSpPr>
        <p:spPr>
          <a:xfrm>
            <a:off x="2451164" y="948809"/>
            <a:ext cx="4857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LAI</a:t>
            </a:r>
          </a:p>
        </p:txBody>
      </p:sp>
      <p:sp>
        <p:nvSpPr>
          <p:cNvPr id="8" name="ZoneTexte 7" descr=" 8">
            <a:extLst>
              <a:ext uri="{FF2B5EF4-FFF2-40B4-BE49-F238E27FC236}">
                <a16:creationId xmlns:a16="http://schemas.microsoft.com/office/drawing/2014/main" id="{AEC2C162-FFA4-4E0D-95C5-FA251278318D}"/>
              </a:ext>
            </a:extLst>
          </p:cNvPr>
          <p:cNvSpPr txBox="1"/>
          <p:nvPr/>
        </p:nvSpPr>
        <p:spPr>
          <a:xfrm>
            <a:off x="1938433" y="2180094"/>
            <a:ext cx="1025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/>
              <a:t>Biomass</a:t>
            </a:r>
            <a:endParaRPr lang="fr-FR" sz="1400" dirty="0"/>
          </a:p>
        </p:txBody>
      </p:sp>
      <p:sp>
        <p:nvSpPr>
          <p:cNvPr id="9" name="ZoneTexte 8" descr=" 9">
            <a:extLst>
              <a:ext uri="{FF2B5EF4-FFF2-40B4-BE49-F238E27FC236}">
                <a16:creationId xmlns:a16="http://schemas.microsoft.com/office/drawing/2014/main" id="{0348B58E-EFC7-483E-BE9E-4C62C73525C2}"/>
              </a:ext>
            </a:extLst>
          </p:cNvPr>
          <p:cNvSpPr txBox="1"/>
          <p:nvPr/>
        </p:nvSpPr>
        <p:spPr>
          <a:xfrm>
            <a:off x="655074" y="3390522"/>
            <a:ext cx="12833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Grain </a:t>
            </a:r>
            <a:r>
              <a:rPr lang="fr-FR" sz="1400" dirty="0" err="1"/>
              <a:t>number</a:t>
            </a:r>
            <a:endParaRPr lang="fr-FR" sz="1400" dirty="0"/>
          </a:p>
        </p:txBody>
      </p:sp>
      <p:sp>
        <p:nvSpPr>
          <p:cNvPr id="10" name="ZoneTexte 9" descr=" 10">
            <a:extLst>
              <a:ext uri="{FF2B5EF4-FFF2-40B4-BE49-F238E27FC236}">
                <a16:creationId xmlns:a16="http://schemas.microsoft.com/office/drawing/2014/main" id="{495D8E39-6DCB-4D16-B8C9-BF2671EF324E}"/>
              </a:ext>
            </a:extLst>
          </p:cNvPr>
          <p:cNvSpPr txBox="1"/>
          <p:nvPr/>
        </p:nvSpPr>
        <p:spPr>
          <a:xfrm>
            <a:off x="1540899" y="4532727"/>
            <a:ext cx="12833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Grain </a:t>
            </a:r>
            <a:r>
              <a:rPr lang="fr-FR" sz="1400" dirty="0" err="1"/>
              <a:t>weight</a:t>
            </a:r>
            <a:endParaRPr lang="fr-FR" sz="1400" dirty="0"/>
          </a:p>
        </p:txBody>
      </p:sp>
      <p:sp>
        <p:nvSpPr>
          <p:cNvPr id="11" name="ZoneTexte 10" descr=" 11">
            <a:extLst>
              <a:ext uri="{FF2B5EF4-FFF2-40B4-BE49-F238E27FC236}">
                <a16:creationId xmlns:a16="http://schemas.microsoft.com/office/drawing/2014/main" id="{01295CEE-4289-4A2F-ABAB-CF04D40EED01}"/>
              </a:ext>
            </a:extLst>
          </p:cNvPr>
          <p:cNvSpPr txBox="1"/>
          <p:nvPr/>
        </p:nvSpPr>
        <p:spPr>
          <a:xfrm>
            <a:off x="2963894" y="2041017"/>
            <a:ext cx="52197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Lower LAI MSE for strategies including LAI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High bias when LAI parameters calibrated with RUE on biomass</a:t>
            </a:r>
            <a:endParaRPr lang="fr-FR" sz="1400" dirty="0"/>
          </a:p>
        </p:txBody>
      </p:sp>
      <p:sp>
        <p:nvSpPr>
          <p:cNvPr id="12" name="ZoneTexte 11" descr=" 12">
            <a:extLst>
              <a:ext uri="{FF2B5EF4-FFF2-40B4-BE49-F238E27FC236}">
                <a16:creationId xmlns:a16="http://schemas.microsoft.com/office/drawing/2014/main" id="{28D1EBDF-D351-4459-98AA-9CD770CFE051}"/>
              </a:ext>
            </a:extLst>
          </p:cNvPr>
          <p:cNvSpPr txBox="1"/>
          <p:nvPr/>
        </p:nvSpPr>
        <p:spPr>
          <a:xfrm>
            <a:off x="2936939" y="2985786"/>
            <a:ext cx="52197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Similar biomass MSEs between strategies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Contradiction with visual analysis </a:t>
            </a: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 to few points near maturity</a:t>
            </a:r>
            <a:endParaRPr lang="fr-FR" sz="1400" dirty="0"/>
          </a:p>
        </p:txBody>
      </p:sp>
      <p:sp>
        <p:nvSpPr>
          <p:cNvPr id="13" name="ZoneTexte 12" descr=" 13">
            <a:extLst>
              <a:ext uri="{FF2B5EF4-FFF2-40B4-BE49-F238E27FC236}">
                <a16:creationId xmlns:a16="http://schemas.microsoft.com/office/drawing/2014/main" id="{F957016E-A7AC-4513-812A-01715A63CFD4}"/>
              </a:ext>
            </a:extLst>
          </p:cNvPr>
          <p:cNvSpPr txBox="1"/>
          <p:nvPr/>
        </p:nvSpPr>
        <p:spPr>
          <a:xfrm>
            <a:off x="2956813" y="4262612"/>
            <a:ext cx="52197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Lower grain number/weight MSEs without LAI and biomass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High grain number MSE for « Biomass (no RUE) 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Highest grain weight MSE for « LAI »</a:t>
            </a:r>
            <a:endParaRPr lang="fr-FR" sz="1400" dirty="0"/>
          </a:p>
        </p:txBody>
      </p:sp>
      <p:pic>
        <p:nvPicPr>
          <p:cNvPr id="14" name="Picture 2" descr=" 14">
            <a:extLst>
              <a:ext uri="{FF2B5EF4-FFF2-40B4-BE49-F238E27FC236}">
                <a16:creationId xmlns:a16="http://schemas.microsoft.com/office/drawing/2014/main" id="{FB4181C9-B303-4DFC-AFF5-487BE694B1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27" t="47099" r="-583" b="47930"/>
          <a:stretch/>
        </p:blipFill>
        <p:spPr bwMode="auto">
          <a:xfrm>
            <a:off x="3070211" y="918262"/>
            <a:ext cx="997788" cy="90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Connecteur droit avec flèche 15" descr=" 33">
            <a:extLst>
              <a:ext uri="{FF2B5EF4-FFF2-40B4-BE49-F238E27FC236}">
                <a16:creationId xmlns:a16="http://schemas.microsoft.com/office/drawing/2014/main" id="{A1EF27C6-FE65-4488-A925-8A7F794B0380}"/>
              </a:ext>
            </a:extLst>
          </p:cNvPr>
          <p:cNvCxnSpPr>
            <a:cxnSpLocks/>
          </p:cNvCxnSpPr>
          <p:nvPr/>
        </p:nvCxnSpPr>
        <p:spPr>
          <a:xfrm flipV="1">
            <a:off x="1354854" y="5081622"/>
            <a:ext cx="0" cy="238927"/>
          </a:xfrm>
          <a:prstGeom prst="straightConnector1">
            <a:avLst/>
          </a:prstGeom>
          <a:ln w="95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 descr=" 34">
            <a:extLst>
              <a:ext uri="{FF2B5EF4-FFF2-40B4-BE49-F238E27FC236}">
                <a16:creationId xmlns:a16="http://schemas.microsoft.com/office/drawing/2014/main" id="{FFD8B099-E4F2-4BF4-855B-0B204094057E}"/>
              </a:ext>
            </a:extLst>
          </p:cNvPr>
          <p:cNvSpPr txBox="1"/>
          <p:nvPr/>
        </p:nvSpPr>
        <p:spPr>
          <a:xfrm>
            <a:off x="3241474" y="5385550"/>
            <a:ext cx="72963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« Biomass (no RUE) » strategy is the best one with satisfying LAI and biomass error, good visual fit and limited bias on yield (but bias on grain number)</a:t>
            </a:r>
            <a:endParaRPr lang="fr-FR" sz="1400" b="1" dirty="0"/>
          </a:p>
        </p:txBody>
      </p:sp>
    </p:spTree>
    <p:extLst>
      <p:ext uri="{BB962C8B-B14F-4D97-AF65-F5344CB8AC3E}">
        <p14:creationId xmlns:p14="http://schemas.microsoft.com/office/powerpoint/2010/main" val="890948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 descr=" 4">
            <a:extLst>
              <a:ext uri="{FF2B5EF4-FFF2-40B4-BE49-F238E27FC236}">
                <a16:creationId xmlns:a16="http://schemas.microsoft.com/office/drawing/2014/main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Impact of temporal acquisition on the calibration process</a:t>
            </a:r>
          </a:p>
        </p:txBody>
      </p:sp>
      <p:sp>
        <p:nvSpPr>
          <p:cNvPr id="2" name="ZoneTexte 1" descr=" 2">
            <a:extLst>
              <a:ext uri="{FF2B5EF4-FFF2-40B4-BE49-F238E27FC236}">
                <a16:creationId xmlns:a16="http://schemas.microsoft.com/office/drawing/2014/main" id="{313D247B-724D-4443-94BD-FD35D9C6D01B}"/>
              </a:ext>
            </a:extLst>
          </p:cNvPr>
          <p:cNvSpPr txBox="1"/>
          <p:nvPr/>
        </p:nvSpPr>
        <p:spPr>
          <a:xfrm>
            <a:off x="743192" y="1253447"/>
            <a:ext cx="90275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  <p:grpSp>
        <p:nvGrpSpPr>
          <p:cNvPr id="6" name="Groupe 5" descr=" 6">
            <a:extLst>
              <a:ext uri="{FF2B5EF4-FFF2-40B4-BE49-F238E27FC236}">
                <a16:creationId xmlns:a16="http://schemas.microsoft.com/office/drawing/2014/main" id="{F823FF58-943A-4523-BDD9-F5F3CFA4F311}"/>
              </a:ext>
            </a:extLst>
          </p:cNvPr>
          <p:cNvGrpSpPr/>
          <p:nvPr/>
        </p:nvGrpSpPr>
        <p:grpSpPr>
          <a:xfrm>
            <a:off x="476862" y="1945276"/>
            <a:ext cx="8007657" cy="3659277"/>
            <a:chOff x="1915467" y="1329974"/>
            <a:chExt cx="8007657" cy="3659277"/>
          </a:xfrm>
        </p:grpSpPr>
        <p:pic>
          <p:nvPicPr>
            <p:cNvPr id="5" name="Picture 2" descr="https://lh7-rt.googleusercontent.com/docsz/AD_4nXfJmpWPrNUML-XLJnGeSv53XbQk1xqppTSFTUsVewoF9wUFr8suUhzGryGn5X_PdMa8Ylwks24aKtIqPrEVO8Qo7pLYk2jDRsnryZuJF1bigxzjbRgrbZ615fTxSL3dL4bPBtB3LYR1dMTI664V6EWYCWDY?key=8MaM5s5nqsvXVdjcmrF1KQ">
              <a:extLst>
                <a:ext uri="{FF2B5EF4-FFF2-40B4-BE49-F238E27FC236}">
                  <a16:creationId xmlns:a16="http://schemas.microsoft.com/office/drawing/2014/main" id="{BDE9714D-27A6-4118-9EF8-E68796739D5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0184"/>
            <a:stretch/>
          </p:blipFill>
          <p:spPr bwMode="auto">
            <a:xfrm>
              <a:off x="1915467" y="1329974"/>
              <a:ext cx="8007657" cy="36592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Ellipse 2">
              <a:extLst>
                <a:ext uri="{FF2B5EF4-FFF2-40B4-BE49-F238E27FC236}">
                  <a16:creationId xmlns:a16="http://schemas.microsoft.com/office/drawing/2014/main" id="{979B9280-B503-45A0-9C7E-F3031D9B1AA6}"/>
                </a:ext>
              </a:extLst>
            </p:cNvPr>
            <p:cNvSpPr/>
            <p:nvPr/>
          </p:nvSpPr>
          <p:spPr>
            <a:xfrm>
              <a:off x="2788863" y="1838337"/>
              <a:ext cx="514905" cy="1411549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13ABFDF2-B8EA-46FC-A087-15C7393B358F}"/>
                </a:ext>
              </a:extLst>
            </p:cNvPr>
            <p:cNvSpPr/>
            <p:nvPr/>
          </p:nvSpPr>
          <p:spPr>
            <a:xfrm>
              <a:off x="4742053" y="1748063"/>
              <a:ext cx="514905" cy="1411549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6ACBDCC0-7B7F-41DD-A374-74D80B66E404}"/>
                </a:ext>
              </a:extLst>
            </p:cNvPr>
            <p:cNvSpPr/>
            <p:nvPr/>
          </p:nvSpPr>
          <p:spPr>
            <a:xfrm>
              <a:off x="7210148" y="1699307"/>
              <a:ext cx="514905" cy="1052772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1D85D4C9-9810-4A9C-B7CE-384D6F80DFDC}"/>
                </a:ext>
              </a:extLst>
            </p:cNvPr>
            <p:cNvSpPr/>
            <p:nvPr/>
          </p:nvSpPr>
          <p:spPr>
            <a:xfrm>
              <a:off x="9067063" y="1647520"/>
              <a:ext cx="514905" cy="1052772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4" name="ZoneTexte 13" descr=" 14">
            <a:extLst>
              <a:ext uri="{FF2B5EF4-FFF2-40B4-BE49-F238E27FC236}">
                <a16:creationId xmlns:a16="http://schemas.microsoft.com/office/drawing/2014/main" id="{E1E7E0BE-E201-4D16-B23B-852F59B96AA6}"/>
              </a:ext>
            </a:extLst>
          </p:cNvPr>
          <p:cNvSpPr txBox="1"/>
          <p:nvPr/>
        </p:nvSpPr>
        <p:spPr>
          <a:xfrm>
            <a:off x="407125" y="1048365"/>
            <a:ext cx="1055241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Important </a:t>
            </a:r>
            <a:r>
              <a:rPr lang="fr-FR" sz="1400" dirty="0" err="1"/>
              <a:t>lack</a:t>
            </a:r>
            <a:r>
              <a:rPr lang="fr-FR" sz="1400" dirty="0"/>
              <a:t> of </a:t>
            </a:r>
            <a:r>
              <a:rPr lang="fr-FR" sz="1400" dirty="0" err="1"/>
              <a:t>observed</a:t>
            </a:r>
            <a:r>
              <a:rPr lang="fr-FR" sz="1400" dirty="0"/>
              <a:t> data </a:t>
            </a:r>
            <a:r>
              <a:rPr lang="fr-FR" sz="1400" dirty="0" err="1"/>
              <a:t>during</a:t>
            </a:r>
            <a:r>
              <a:rPr lang="fr-FR" sz="1400" dirty="0"/>
              <a:t> maximum LAI and senescence for LAI and </a:t>
            </a:r>
            <a:r>
              <a:rPr lang="fr-FR" sz="1400" dirty="0" err="1"/>
              <a:t>near</a:t>
            </a:r>
            <a:r>
              <a:rPr lang="fr-FR" sz="1400" dirty="0"/>
              <a:t> </a:t>
            </a:r>
            <a:r>
              <a:rPr lang="fr-FR" sz="1400" dirty="0" err="1"/>
              <a:t>maturity</a:t>
            </a:r>
            <a:r>
              <a:rPr lang="fr-FR" sz="1400" dirty="0"/>
              <a:t> for plant </a:t>
            </a:r>
            <a:r>
              <a:rPr lang="fr-FR" sz="1400" dirty="0" err="1"/>
              <a:t>biomass</a:t>
            </a: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 "/>
            </a:pPr>
            <a:r>
              <a:rPr lang="fr-FR" sz="1400"/>
              <a:t>                             </a:t>
            </a:r>
            <a:endParaRPr lang="fr-FR" sz="1400" dirty="0"/>
          </a:p>
          <a:p>
            <a:pPr marL="742950" lvl="1" indent="-285750">
              <a:buFont typeface="Arial" panose="020B0604020202020204" pitchFamily="34" charset="0"/>
              <a:buChar char=" "/>
            </a:pPr>
            <a:r>
              <a:rPr lang="fr-FR" sz="1400"/>
              <a:t>                                    </a:t>
            </a:r>
            <a:endParaRPr lang="fr-FR" sz="1400" dirty="0"/>
          </a:p>
          <a:p>
            <a:pPr marL="742950" lvl="1" indent="-285750">
              <a:buFont typeface="Arial" panose="020B0604020202020204" pitchFamily="34" charset="0"/>
              <a:buChar char=" "/>
            </a:pPr>
            <a:r>
              <a:rPr lang="fr-FR" sz="1400"/>
              <a:t>                                                 </a:t>
            </a:r>
            <a:endParaRPr lang="fr-FR" sz="1400" dirty="0"/>
          </a:p>
          <a:p>
            <a:pPr marL="742950" lvl="1" indent="-285750">
              <a:buFont typeface="Arial" panose="020B0604020202020204" pitchFamily="34" charset="0"/>
              <a:buChar char=" "/>
            </a:pPr>
            <a:r>
              <a:rPr lang="fr-FR" sz="1400"/>
              <a:t>                               </a:t>
            </a:r>
            <a:endParaRPr lang="fr-FR" sz="1400" dirty="0"/>
          </a:p>
          <a:p>
            <a:pPr marL="742950" lvl="1" indent="-285750">
              <a:buFont typeface="Arial" panose="020B0604020202020204" pitchFamily="34" charset="0"/>
              <a:buChar char=" "/>
            </a:pPr>
            <a:r>
              <a:rPr lang="fr-FR" sz="1400"/>
              <a:t>                                  </a:t>
            </a:r>
            <a:endParaRPr lang="fr-FR" sz="1400" dirty="0"/>
          </a:p>
          <a:p>
            <a:pPr marL="742950" lvl="1" indent="-285750">
              <a:buFont typeface="Arial" panose="020B0604020202020204" pitchFamily="34" charset="0"/>
              <a:buChar char=" "/>
            </a:pPr>
            <a:r>
              <a:rPr lang="fr-FR" sz="1400"/>
              <a:t>                          </a:t>
            </a:r>
            <a:endParaRPr lang="fr-FR" sz="1400" dirty="0"/>
          </a:p>
          <a:p>
            <a:pPr marL="742950" lvl="1" indent="-285750">
              <a:buFont typeface="Arial" panose="020B0604020202020204" pitchFamily="34" charset="0"/>
              <a:buChar char=" "/>
            </a:pPr>
            <a:r>
              <a:rPr lang="fr-FR" sz="1400"/>
              <a:t>                                 </a:t>
            </a:r>
            <a:endParaRPr lang="fr-FR" sz="1400" dirty="0"/>
          </a:p>
          <a:p>
            <a:pPr marL="742950" lvl="1" indent="-285750">
              <a:buFont typeface="Arial" panose="020B0604020202020204" pitchFamily="34" charset="0"/>
              <a:buChar char=" "/>
            </a:pPr>
            <a:r>
              <a:rPr lang="fr-FR" sz="1400"/>
              <a:t>                                 </a:t>
            </a:r>
            <a:endParaRPr lang="fr-FR" sz="1400" dirty="0"/>
          </a:p>
          <a:p>
            <a:pPr marL="1200150" lvl="2" indent="-285750">
              <a:buFont typeface="Arial" panose="020B0604020202020204" pitchFamily="34" charset="0"/>
              <a:buChar char=" "/>
            </a:pPr>
            <a:r>
              <a:rPr lang="fr-FR" sz="1400"/>
              <a:t>      </a:t>
            </a:r>
            <a:endParaRPr lang="fr-FR" sz="1400" dirty="0"/>
          </a:p>
          <a:p>
            <a:pPr marL="1200150" lvl="2" indent="-285750">
              <a:buFont typeface="Arial" panose="020B0604020202020204" pitchFamily="34" charset="0"/>
              <a:buChar char=" "/>
            </a:pPr>
            <a:r>
              <a:rPr lang="fr-FR" sz="1400"/>
              <a:t>    </a:t>
            </a:r>
            <a:endParaRPr lang="fr-FR" sz="1400" dirty="0"/>
          </a:p>
          <a:p>
            <a:pPr marL="1200150" lvl="2" indent="-285750">
              <a:buFont typeface="Arial" panose="020B0604020202020204" pitchFamily="34" charset="0"/>
              <a:buChar char=" "/>
            </a:pPr>
            <a:r>
              <a:rPr lang="fr-FR" sz="1400"/>
              <a:t>     </a:t>
            </a:r>
            <a:endParaRPr lang="fr-FR" sz="1400" dirty="0"/>
          </a:p>
          <a:p>
            <a:pPr marL="1200150" lvl="2" indent="-285750">
              <a:buFont typeface="Arial" panose="020B0604020202020204" pitchFamily="34" charset="0"/>
              <a:buChar char=" "/>
            </a:pPr>
            <a:r>
              <a:rPr lang="fr-FR" sz="1400"/>
              <a:t>      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923147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 descr=" 4">
            <a:extLst>
              <a:ext uri="{FF2B5EF4-FFF2-40B4-BE49-F238E27FC236}">
                <a16:creationId xmlns:a16="http://schemas.microsoft.com/office/drawing/2014/main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Impact of temporal acquisition on the calibration process</a:t>
            </a:r>
          </a:p>
        </p:txBody>
      </p:sp>
      <p:sp>
        <p:nvSpPr>
          <p:cNvPr id="2" name="ZoneTexte 1" descr=" 2">
            <a:extLst>
              <a:ext uri="{FF2B5EF4-FFF2-40B4-BE49-F238E27FC236}">
                <a16:creationId xmlns:a16="http://schemas.microsoft.com/office/drawing/2014/main" id="{313D247B-724D-4443-94BD-FD35D9C6D01B}"/>
              </a:ext>
            </a:extLst>
          </p:cNvPr>
          <p:cNvSpPr txBox="1"/>
          <p:nvPr/>
        </p:nvSpPr>
        <p:spPr>
          <a:xfrm>
            <a:off x="743192" y="1253447"/>
            <a:ext cx="90275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14" name="ZoneTexte 13" descr=" 14">
            <a:extLst>
              <a:ext uri="{FF2B5EF4-FFF2-40B4-BE49-F238E27FC236}">
                <a16:creationId xmlns:a16="http://schemas.microsoft.com/office/drawing/2014/main" id="{E1E7E0BE-E201-4D16-B23B-852F59B96AA6}"/>
              </a:ext>
            </a:extLst>
          </p:cNvPr>
          <p:cNvSpPr txBox="1"/>
          <p:nvPr/>
        </p:nvSpPr>
        <p:spPr>
          <a:xfrm>
            <a:off x="407125" y="1048365"/>
            <a:ext cx="1055241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Important </a:t>
            </a:r>
            <a:r>
              <a:rPr lang="fr-FR" sz="1400" dirty="0" err="1"/>
              <a:t>lack</a:t>
            </a:r>
            <a:r>
              <a:rPr lang="fr-FR" sz="1400" dirty="0"/>
              <a:t> of </a:t>
            </a:r>
            <a:r>
              <a:rPr lang="fr-FR" sz="1400" dirty="0" err="1"/>
              <a:t>observed</a:t>
            </a:r>
            <a:r>
              <a:rPr lang="fr-FR" sz="1400" dirty="0"/>
              <a:t> data </a:t>
            </a:r>
            <a:r>
              <a:rPr lang="fr-FR" sz="1400" dirty="0" err="1"/>
              <a:t>during</a:t>
            </a:r>
            <a:r>
              <a:rPr lang="fr-FR" sz="1400" dirty="0"/>
              <a:t> maximum LAI and senescence for LAI and </a:t>
            </a:r>
            <a:r>
              <a:rPr lang="fr-FR" sz="1400" dirty="0" err="1"/>
              <a:t>near</a:t>
            </a:r>
            <a:r>
              <a:rPr lang="fr-FR" sz="1400" dirty="0"/>
              <a:t> </a:t>
            </a:r>
            <a:r>
              <a:rPr lang="fr-FR" sz="1400" dirty="0" err="1"/>
              <a:t>maturity</a:t>
            </a:r>
            <a:r>
              <a:rPr lang="fr-FR" sz="1400" dirty="0"/>
              <a:t> for plant </a:t>
            </a:r>
            <a:r>
              <a:rPr lang="fr-FR" sz="1400" dirty="0" err="1"/>
              <a:t>biomass</a:t>
            </a: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Exploration on synthetic data</a:t>
            </a:r>
          </a:p>
          <a:p>
            <a:pPr marL="742950" lvl="1" indent="-285750"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For LAI and plant biomass separately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Simulations with « LAI » and « Biomass (no RUE) »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5 samples for each environment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Sampling at regular time intervals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Addition of Gaussian noise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Observed data for other variables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4 temporal options around LAI pic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Before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Peak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After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Growth</a:t>
            </a:r>
            <a:endParaRPr lang="fr-FR" sz="1400" dirty="0"/>
          </a:p>
        </p:txBody>
      </p:sp>
      <p:pic>
        <p:nvPicPr>
          <p:cNvPr id="11" name="image5.jpg" descr=" 15">
            <a:extLst>
              <a:ext uri="{FF2B5EF4-FFF2-40B4-BE49-F238E27FC236}">
                <a16:creationId xmlns:a16="http://schemas.microsoft.com/office/drawing/2014/main" id="{CE92A0DB-D891-435A-8207-F98B705B8532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5609879" y="1562707"/>
            <a:ext cx="5838929" cy="4239121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56962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Impact of temporal acquisition on the calibration process</a:t>
            </a:r>
          </a:p>
        </p:txBody>
      </p:sp>
      <p:pic>
        <p:nvPicPr>
          <p:cNvPr id="5" name="image3.jpg">
            <a:extLst>
              <a:ext uri="{FF2B5EF4-FFF2-40B4-BE49-F238E27FC236}">
                <a16:creationId xmlns:a16="http://schemas.microsoft.com/office/drawing/2014/main" id="{B7BC5950-F772-4F3C-9111-361CA6C1C726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0" y="1754202"/>
            <a:ext cx="7200700" cy="3847607"/>
          </a:xfrm>
          <a:prstGeom prst="rect">
            <a:avLst/>
          </a:prstGeom>
          <a:ln/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440B3EB-E4E0-4BF9-9EBE-17727A6174B0}"/>
              </a:ext>
            </a:extLst>
          </p:cNvPr>
          <p:cNvSpPr txBox="1"/>
          <p:nvPr/>
        </p:nvSpPr>
        <p:spPr>
          <a:xfrm>
            <a:off x="130633" y="1037889"/>
            <a:ext cx="10216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Calibration on </a:t>
            </a:r>
            <a:r>
              <a:rPr lang="fr-FR" dirty="0" err="1"/>
              <a:t>observed</a:t>
            </a:r>
            <a:r>
              <a:rPr lang="fr-FR" dirty="0"/>
              <a:t> </a:t>
            </a:r>
            <a:r>
              <a:rPr lang="fr-FR" dirty="0" err="1"/>
              <a:t>phenology</a:t>
            </a:r>
            <a:r>
              <a:rPr lang="fr-FR" dirty="0"/>
              <a:t>, grain </a:t>
            </a:r>
            <a:r>
              <a:rPr lang="fr-FR" dirty="0" err="1"/>
              <a:t>number</a:t>
            </a:r>
            <a:r>
              <a:rPr lang="fr-FR" dirty="0"/>
              <a:t> and </a:t>
            </a:r>
            <a:r>
              <a:rPr lang="fr-FR" dirty="0" err="1"/>
              <a:t>yield</a:t>
            </a:r>
            <a:r>
              <a:rPr lang="fr-FR" dirty="0"/>
              <a:t> + </a:t>
            </a:r>
            <a:r>
              <a:rPr lang="fr-FR" dirty="0" err="1"/>
              <a:t>synthetic</a:t>
            </a:r>
            <a:r>
              <a:rPr lang="fr-FR" dirty="0"/>
              <a:t> LAI</a:t>
            </a:r>
          </a:p>
        </p:txBody>
      </p:sp>
    </p:spTree>
    <p:extLst>
      <p:ext uri="{BB962C8B-B14F-4D97-AF65-F5344CB8AC3E}">
        <p14:creationId xmlns:p14="http://schemas.microsoft.com/office/powerpoint/2010/main" val="847029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Introduction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56DDC33-2354-4D22-98C7-F34728EA77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2612" y="879099"/>
            <a:ext cx="10060182" cy="5099802"/>
          </a:xfrm>
        </p:spPr>
        <p:txBody>
          <a:bodyPr>
            <a:normAutofit lnSpcReduction="10000"/>
          </a:bodyPr>
          <a:lstStyle/>
          <a:p>
            <a:r>
              <a:rPr lang="fr-FR" sz="1400" b="1" dirty="0" err="1"/>
              <a:t>Using</a:t>
            </a:r>
            <a:r>
              <a:rPr lang="fr-FR" sz="1400" b="1" dirty="0"/>
              <a:t> of </a:t>
            </a:r>
            <a:r>
              <a:rPr lang="fr-FR" sz="1400" b="1" dirty="0" err="1"/>
              <a:t>crop</a:t>
            </a:r>
            <a:r>
              <a:rPr lang="fr-FR" sz="1400" b="1" dirty="0"/>
              <a:t> </a:t>
            </a:r>
            <a:r>
              <a:rPr lang="fr-FR" sz="1400" b="1" dirty="0" err="1"/>
              <a:t>models</a:t>
            </a:r>
            <a:endParaRPr lang="fr-FR" sz="1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 err="1"/>
              <a:t>Crop</a:t>
            </a:r>
            <a:r>
              <a:rPr lang="fr-FR" sz="1400" dirty="0"/>
              <a:t> </a:t>
            </a:r>
            <a:r>
              <a:rPr lang="fr-FR" sz="1400" dirty="0" err="1"/>
              <a:t>models</a:t>
            </a:r>
            <a:r>
              <a:rPr lang="fr-FR" sz="1400" dirty="0"/>
              <a:t> = process-</a:t>
            </a:r>
            <a:r>
              <a:rPr lang="fr-FR" sz="1400" dirty="0" err="1"/>
              <a:t>based</a:t>
            </a:r>
            <a:r>
              <a:rPr lang="fr-FR" sz="1400" dirty="0"/>
              <a:t> model to </a:t>
            </a:r>
            <a:r>
              <a:rPr lang="fr-FR" sz="1400" dirty="0" err="1"/>
              <a:t>simulate</a:t>
            </a:r>
            <a:r>
              <a:rPr lang="fr-FR" sz="1400" dirty="0"/>
              <a:t> </a:t>
            </a:r>
            <a:r>
              <a:rPr lang="fr-FR" sz="1400" dirty="0" err="1"/>
              <a:t>crop</a:t>
            </a:r>
            <a:r>
              <a:rPr lang="fr-FR" sz="1400" dirty="0"/>
              <a:t> </a:t>
            </a:r>
            <a:r>
              <a:rPr lang="fr-FR" sz="1400" dirty="0" err="1"/>
              <a:t>growth</a:t>
            </a:r>
            <a:r>
              <a:rPr lang="fr-FR" sz="1400" dirty="0"/>
              <a:t>, </a:t>
            </a:r>
            <a:r>
              <a:rPr lang="fr-FR" sz="1400" dirty="0" err="1"/>
              <a:t>soil</a:t>
            </a:r>
            <a:r>
              <a:rPr lang="fr-FR" sz="1400" dirty="0"/>
              <a:t> water and </a:t>
            </a:r>
            <a:r>
              <a:rPr lang="fr-FR" sz="1400" dirty="0" err="1"/>
              <a:t>nitrogen</a:t>
            </a:r>
            <a:r>
              <a:rPr lang="fr-FR" sz="1400" dirty="0"/>
              <a:t> </a:t>
            </a:r>
            <a:r>
              <a:rPr lang="fr-FR" sz="1400" dirty="0" err="1"/>
              <a:t>dynamics</a:t>
            </a:r>
            <a:r>
              <a:rPr lang="fr-FR" sz="1400" dirty="0"/>
              <a:t> in </a:t>
            </a:r>
            <a:r>
              <a:rPr lang="fr-FR" sz="1400" dirty="0" err="1"/>
              <a:t>response</a:t>
            </a:r>
            <a:r>
              <a:rPr lang="fr-FR" sz="1400" dirty="0"/>
              <a:t> to the </a:t>
            </a:r>
            <a:r>
              <a:rPr lang="fr-FR" sz="1400" dirty="0" err="1"/>
              <a:t>environment</a:t>
            </a:r>
            <a:r>
              <a:rPr lang="fr-FR" sz="1400" dirty="0"/>
              <a:t> and agricultural practices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 err="1">
                <a:sym typeface="Wingdings" panose="05000000000000000000" pitchFamily="2" charset="2"/>
              </a:rPr>
              <a:t>Crop</a:t>
            </a:r>
            <a:r>
              <a:rPr lang="fr-FR" sz="1400" dirty="0">
                <a:sym typeface="Wingdings" panose="05000000000000000000" pitchFamily="2" charset="2"/>
              </a:rPr>
              <a:t> </a:t>
            </a:r>
            <a:r>
              <a:rPr lang="fr-FR" sz="1400" dirty="0" err="1">
                <a:sym typeface="Wingdings" panose="05000000000000000000" pitchFamily="2" charset="2"/>
              </a:rPr>
              <a:t>models</a:t>
            </a:r>
            <a:r>
              <a:rPr lang="fr-FR" sz="1400" dirty="0">
                <a:sym typeface="Wingdings" panose="05000000000000000000" pitchFamily="2" charset="2"/>
              </a:rPr>
              <a:t> </a:t>
            </a:r>
            <a:r>
              <a:rPr lang="fr-FR" sz="1400" dirty="0" err="1">
                <a:sym typeface="Wingdings" panose="05000000000000000000" pitchFamily="2" charset="2"/>
              </a:rPr>
              <a:t>used</a:t>
            </a:r>
            <a:r>
              <a:rPr lang="fr-FR" sz="1400" dirty="0">
                <a:sym typeface="Wingdings" panose="05000000000000000000" pitchFamily="2" charset="2"/>
              </a:rPr>
              <a:t> for </a:t>
            </a:r>
            <a:r>
              <a:rPr lang="fr-FR" sz="1400" dirty="0" err="1">
                <a:sym typeface="Wingdings" panose="05000000000000000000" pitchFamily="2" charset="2"/>
              </a:rPr>
              <a:t>yield</a:t>
            </a:r>
            <a:r>
              <a:rPr lang="fr-FR" sz="1400" dirty="0">
                <a:sym typeface="Wingdings" panose="05000000000000000000" pitchFamily="2" charset="2"/>
              </a:rPr>
              <a:t> </a:t>
            </a:r>
            <a:r>
              <a:rPr lang="fr-FR" sz="1400" dirty="0" err="1">
                <a:sym typeface="Wingdings" panose="05000000000000000000" pitchFamily="2" charset="2"/>
              </a:rPr>
              <a:t>prediction</a:t>
            </a:r>
            <a:r>
              <a:rPr lang="fr-FR" sz="1400" dirty="0">
                <a:sym typeface="Wingdings" panose="05000000000000000000" pitchFamily="2" charset="2"/>
              </a:rPr>
              <a:t>, support to </a:t>
            </a:r>
            <a:r>
              <a:rPr lang="fr-FR" sz="1400" dirty="0" err="1">
                <a:sym typeface="Wingdings" panose="05000000000000000000" pitchFamily="2" charset="2"/>
              </a:rPr>
              <a:t>crop</a:t>
            </a:r>
            <a:r>
              <a:rPr lang="fr-FR" sz="1400" dirty="0">
                <a:sym typeface="Wingdings" panose="05000000000000000000" pitchFamily="2" charset="2"/>
              </a:rPr>
              <a:t> </a:t>
            </a:r>
            <a:r>
              <a:rPr lang="fr-FR" sz="1400" dirty="0" err="1">
                <a:sym typeface="Wingdings" panose="05000000000000000000" pitchFamily="2" charset="2"/>
              </a:rPr>
              <a:t>breeding</a:t>
            </a:r>
            <a:r>
              <a:rPr lang="fr-FR" sz="1400" dirty="0">
                <a:sym typeface="Wingdings" panose="05000000000000000000" pitchFamily="2" charset="2"/>
              </a:rPr>
              <a:t> and </a:t>
            </a:r>
            <a:r>
              <a:rPr lang="fr-FR" sz="1400" dirty="0" err="1">
                <a:sym typeface="Wingdings" panose="05000000000000000000" pitchFamily="2" charset="2"/>
              </a:rPr>
              <a:t>assessment</a:t>
            </a:r>
            <a:r>
              <a:rPr lang="fr-FR" sz="1400" dirty="0">
                <a:sym typeface="Wingdings" panose="05000000000000000000" pitchFamily="2" charset="2"/>
              </a:rPr>
              <a:t> of </a:t>
            </a:r>
            <a:r>
              <a:rPr lang="fr-FR" sz="1400" dirty="0" err="1">
                <a:sym typeface="Wingdings" panose="05000000000000000000" pitchFamily="2" charset="2"/>
              </a:rPr>
              <a:t>climate</a:t>
            </a:r>
            <a:r>
              <a:rPr lang="fr-FR" sz="1400" dirty="0">
                <a:sym typeface="Wingdings" panose="05000000000000000000" pitchFamily="2" charset="2"/>
              </a:rPr>
              <a:t> change impacts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ym typeface="Wingdings" panose="05000000000000000000" pitchFamily="2" charset="2"/>
              </a:rPr>
              <a:t>Major challenge to </a:t>
            </a:r>
            <a:r>
              <a:rPr lang="fr-FR" sz="1400" dirty="0" err="1">
                <a:sym typeface="Wingdings" panose="05000000000000000000" pitchFamily="2" charset="2"/>
              </a:rPr>
              <a:t>integrate</a:t>
            </a:r>
            <a:r>
              <a:rPr lang="fr-FR" sz="1400" dirty="0">
                <a:sym typeface="Wingdings" panose="05000000000000000000" pitchFamily="2" charset="2"/>
              </a:rPr>
              <a:t> new cultivars, </a:t>
            </a:r>
            <a:r>
              <a:rPr lang="fr-FR" sz="1400" dirty="0" err="1">
                <a:sym typeface="Wingdings" panose="05000000000000000000" pitchFamily="2" charset="2"/>
              </a:rPr>
              <a:t>requiring</a:t>
            </a:r>
            <a:r>
              <a:rPr lang="fr-FR" sz="1400" dirty="0">
                <a:sym typeface="Wingdings" panose="05000000000000000000" pitchFamily="2" charset="2"/>
              </a:rPr>
              <a:t> </a:t>
            </a:r>
            <a:r>
              <a:rPr lang="fr-FR" sz="1400" dirty="0" err="1">
                <a:sym typeface="Wingdings" panose="05000000000000000000" pitchFamily="2" charset="2"/>
              </a:rPr>
              <a:t>parameter</a:t>
            </a:r>
            <a:r>
              <a:rPr lang="fr-FR" sz="1400" dirty="0">
                <a:sym typeface="Wingdings" panose="05000000000000000000" pitchFamily="2" charset="2"/>
              </a:rPr>
              <a:t> estimation</a:t>
            </a:r>
          </a:p>
          <a:p>
            <a:endParaRPr lang="fr-FR" sz="1400" dirty="0"/>
          </a:p>
          <a:p>
            <a:r>
              <a:rPr lang="fr-FR" sz="1400" b="1" dirty="0"/>
              <a:t>The chaos in </a:t>
            </a:r>
            <a:r>
              <a:rPr lang="fr-FR" sz="1400" b="1" dirty="0" err="1"/>
              <a:t>calibrating</a:t>
            </a:r>
            <a:r>
              <a:rPr lang="fr-FR" sz="1400" b="1" dirty="0"/>
              <a:t> </a:t>
            </a:r>
            <a:r>
              <a:rPr lang="fr-FR" sz="1400" b="1" dirty="0" err="1"/>
              <a:t>crop</a:t>
            </a:r>
            <a:r>
              <a:rPr lang="fr-FR" sz="1400" b="1" dirty="0"/>
              <a:t> </a:t>
            </a:r>
            <a:r>
              <a:rPr lang="fr-FR" sz="1400" b="1" dirty="0" err="1"/>
              <a:t>models</a:t>
            </a:r>
            <a:r>
              <a:rPr lang="fr-FR" sz="1400" dirty="0"/>
              <a:t> (Wallach et al., 2021)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 err="1"/>
              <a:t>Choices</a:t>
            </a:r>
            <a:r>
              <a:rPr lang="fr-FR" sz="1400" dirty="0"/>
              <a:t> made by the modeler impact calibration outputs</a:t>
            </a:r>
          </a:p>
          <a:p>
            <a:pPr marL="742939" lvl="1" indent="-285750">
              <a:buFont typeface="Arial" panose="020B0604020202020204" pitchFamily="34" charset="0"/>
              <a:buChar char="•"/>
            </a:pPr>
            <a:r>
              <a:rPr lang="fr-FR" sz="1400" dirty="0" err="1"/>
              <a:t>Parameters</a:t>
            </a:r>
            <a:r>
              <a:rPr lang="fr-FR" sz="1400" dirty="0"/>
              <a:t> to </a:t>
            </a:r>
            <a:r>
              <a:rPr lang="fr-FR" sz="1400" dirty="0" err="1"/>
              <a:t>include</a:t>
            </a:r>
            <a:r>
              <a:rPr lang="fr-FR" sz="1400" dirty="0"/>
              <a:t>, range of variation</a:t>
            </a:r>
          </a:p>
          <a:p>
            <a:pPr marL="742939" lvl="1" indent="-285750">
              <a:buFont typeface="Arial" panose="020B0604020202020204" pitchFamily="34" charset="0"/>
              <a:buChar char="•"/>
            </a:pPr>
            <a:r>
              <a:rPr lang="fr-FR" sz="1400" dirty="0"/>
              <a:t>Target variables</a:t>
            </a:r>
          </a:p>
          <a:p>
            <a:pPr marL="742939" lvl="1" indent="-285750">
              <a:buFont typeface="Arial" panose="020B0604020202020204" pitchFamily="34" charset="0"/>
              <a:buChar char="•"/>
            </a:pPr>
            <a:r>
              <a:rPr lang="fr-FR" sz="1400" dirty="0" err="1"/>
              <a:t>Choice</a:t>
            </a:r>
            <a:r>
              <a:rPr lang="fr-FR" sz="1400" dirty="0"/>
              <a:t> of </a:t>
            </a:r>
            <a:r>
              <a:rPr lang="fr-FR" sz="1400" dirty="0" err="1"/>
              <a:t>algorithm</a:t>
            </a:r>
            <a:r>
              <a:rPr lang="fr-FR" sz="1400" dirty="0"/>
              <a:t> and </a:t>
            </a:r>
            <a:r>
              <a:rPr lang="fr-FR" sz="1400" dirty="0" err="1"/>
              <a:t>loss</a:t>
            </a:r>
            <a:r>
              <a:rPr lang="fr-FR" sz="1400" dirty="0"/>
              <a:t> </a:t>
            </a:r>
            <a:r>
              <a:rPr lang="fr-FR" sz="1400" dirty="0" err="1"/>
              <a:t>function</a:t>
            </a:r>
            <a:endParaRPr lang="fr-FR" sz="1400" dirty="0"/>
          </a:p>
          <a:p>
            <a:pPr marL="742939" lvl="1" indent="-285750">
              <a:buFont typeface="Arial" panose="020B0604020202020204" pitchFamily="34" charset="0"/>
              <a:buChar char="•"/>
            </a:pPr>
            <a:r>
              <a:rPr lang="fr-FR" sz="1400" dirty="0" err="1"/>
              <a:t>Sequential</a:t>
            </a:r>
            <a:r>
              <a:rPr lang="fr-FR" sz="1400" dirty="0"/>
              <a:t> vs all-</a:t>
            </a:r>
            <a:r>
              <a:rPr lang="fr-FR" sz="1400" dirty="0" err="1"/>
              <a:t>together</a:t>
            </a:r>
            <a:r>
              <a:rPr lang="fr-FR" sz="1400" dirty="0"/>
              <a:t> </a:t>
            </a:r>
            <a:r>
              <a:rPr lang="fr-FR" sz="1400" dirty="0" err="1"/>
              <a:t>protocol</a:t>
            </a:r>
            <a:endParaRPr lang="fr-FR" sz="1400" dirty="0"/>
          </a:p>
          <a:p>
            <a:pPr marL="742939" lvl="1" indent="-285750">
              <a:buFont typeface="Arial" panose="020B0604020202020204" pitchFamily="34" charset="0"/>
              <a:buChar char="•"/>
            </a:pPr>
            <a:r>
              <a:rPr lang="fr-FR" sz="1400" dirty="0" err="1"/>
              <a:t>Choice</a:t>
            </a:r>
            <a:r>
              <a:rPr lang="fr-FR" sz="1400" dirty="0"/>
              <a:t> of calibration vs </a:t>
            </a:r>
            <a:r>
              <a:rPr lang="fr-FR" sz="1400" dirty="0" err="1"/>
              <a:t>evaluation</a:t>
            </a:r>
            <a:r>
              <a:rPr lang="fr-FR" sz="1400" dirty="0"/>
              <a:t> </a:t>
            </a:r>
            <a:r>
              <a:rPr lang="fr-FR" sz="1400" dirty="0" err="1"/>
              <a:t>datasets</a:t>
            </a: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 err="1"/>
              <a:t>AgMIP</a:t>
            </a:r>
            <a:r>
              <a:rPr lang="fr-FR" sz="1400" dirty="0"/>
              <a:t> (Agricultural Model </a:t>
            </a:r>
            <a:r>
              <a:rPr lang="fr-FR" sz="1400" dirty="0" err="1"/>
              <a:t>Intercomparison</a:t>
            </a:r>
            <a:r>
              <a:rPr lang="fr-FR" sz="1400" dirty="0"/>
              <a:t> Project) initiative </a:t>
            </a:r>
            <a:r>
              <a:rPr lang="fr-FR" sz="1400" dirty="0" err="1"/>
              <a:t>with</a:t>
            </a:r>
            <a:r>
              <a:rPr lang="fr-FR" sz="1400" dirty="0"/>
              <a:t> a calibration </a:t>
            </a:r>
            <a:r>
              <a:rPr lang="fr-FR" sz="1400" dirty="0" err="1"/>
              <a:t>exercise</a:t>
            </a: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 err="1"/>
              <a:t>Intercomparison</a:t>
            </a:r>
            <a:r>
              <a:rPr lang="fr-FR" sz="1400" dirty="0"/>
              <a:t> for </a:t>
            </a:r>
            <a:r>
              <a:rPr lang="fr-FR" sz="1400" dirty="0" err="1"/>
              <a:t>phenology</a:t>
            </a:r>
            <a:r>
              <a:rPr lang="fr-FR" sz="1400" dirty="0"/>
              <a:t> calibration in Wallach et al. (2023)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New </a:t>
            </a:r>
            <a:r>
              <a:rPr lang="fr-FR" sz="1400" dirty="0" err="1"/>
              <a:t>sequential</a:t>
            </a:r>
            <a:r>
              <a:rPr lang="fr-FR" sz="1400" dirty="0"/>
              <a:t> </a:t>
            </a:r>
            <a:r>
              <a:rPr lang="fr-FR" sz="1400" dirty="0" err="1"/>
              <a:t>protocol</a:t>
            </a:r>
            <a:r>
              <a:rPr lang="fr-FR" sz="1400" dirty="0"/>
              <a:t> for global calibration </a:t>
            </a:r>
            <a:r>
              <a:rPr lang="fr-FR" sz="1400" dirty="0" err="1"/>
              <a:t>proposed</a:t>
            </a:r>
            <a:r>
              <a:rPr lang="fr-FR" sz="1400" dirty="0"/>
              <a:t> and </a:t>
            </a:r>
            <a:r>
              <a:rPr lang="fr-FR" sz="1400" dirty="0" err="1"/>
              <a:t>tested</a:t>
            </a:r>
            <a:r>
              <a:rPr lang="fr-FR" sz="1400" dirty="0"/>
              <a:t> on </a:t>
            </a:r>
            <a:r>
              <a:rPr lang="fr-FR" sz="1400" dirty="0" err="1"/>
              <a:t>synthetic</a:t>
            </a:r>
            <a:r>
              <a:rPr lang="fr-FR" sz="1400" dirty="0"/>
              <a:t> data in Wallach et al. (2024) </a:t>
            </a:r>
            <a:r>
              <a:rPr lang="fr-FR" sz="1400" dirty="0" err="1"/>
              <a:t>with</a:t>
            </a:r>
            <a:r>
              <a:rPr lang="fr-FR" sz="1400" dirty="0"/>
              <a:t> </a:t>
            </a:r>
            <a:r>
              <a:rPr lang="fr-FR" sz="1400" dirty="0" err="1"/>
              <a:t>ongoing</a:t>
            </a:r>
            <a:r>
              <a:rPr lang="fr-FR" sz="1400" dirty="0"/>
              <a:t> </a:t>
            </a:r>
            <a:r>
              <a:rPr lang="fr-FR" sz="1400" dirty="0" err="1"/>
              <a:t>AgMIP</a:t>
            </a:r>
            <a:r>
              <a:rPr lang="fr-FR" sz="1400" dirty="0"/>
              <a:t> </a:t>
            </a:r>
            <a:r>
              <a:rPr lang="fr-FR" sz="1400" dirty="0" err="1"/>
              <a:t>intercomparison</a:t>
            </a:r>
            <a:endParaRPr lang="fr-FR" sz="1400" dirty="0"/>
          </a:p>
          <a:p>
            <a:endParaRPr lang="fr-FR" sz="1400" b="1" dirty="0"/>
          </a:p>
          <a:p>
            <a:r>
              <a:rPr lang="fr-FR" sz="1400" b="1" dirty="0" err="1"/>
              <a:t>Applying</a:t>
            </a:r>
            <a:r>
              <a:rPr lang="fr-FR" sz="1400" b="1" dirty="0"/>
              <a:t> the </a:t>
            </a:r>
            <a:r>
              <a:rPr lang="fr-FR" sz="1400" b="1" dirty="0" err="1"/>
              <a:t>protocol</a:t>
            </a:r>
            <a:r>
              <a:rPr lang="fr-FR" sz="1400" b="1" dirty="0"/>
              <a:t> of Wallach et al. (2024) to </a:t>
            </a:r>
            <a:r>
              <a:rPr lang="fr-FR" sz="1400" b="1" dirty="0" err="1"/>
              <a:t>estimate</a:t>
            </a:r>
            <a:r>
              <a:rPr lang="fr-FR" sz="1400" b="1" dirty="0"/>
              <a:t> a new </a:t>
            </a:r>
            <a:r>
              <a:rPr lang="fr-FR" sz="1400" b="1" dirty="0" err="1"/>
              <a:t>winter</a:t>
            </a:r>
            <a:r>
              <a:rPr lang="fr-FR" sz="1400" b="1" dirty="0"/>
              <a:t> </a:t>
            </a:r>
            <a:r>
              <a:rPr lang="fr-FR" sz="1400" b="1" dirty="0" err="1"/>
              <a:t>wheat</a:t>
            </a:r>
            <a:r>
              <a:rPr lang="fr-FR" sz="1400" b="1" dirty="0"/>
              <a:t> cultivar in the STICS </a:t>
            </a:r>
            <a:r>
              <a:rPr lang="fr-FR" sz="1400" b="1" dirty="0" err="1"/>
              <a:t>crop</a:t>
            </a:r>
            <a:r>
              <a:rPr lang="fr-FR" sz="1400" b="1" dirty="0"/>
              <a:t> model</a:t>
            </a:r>
          </a:p>
          <a:p>
            <a:endParaRPr lang="fr-FR" sz="14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4C8AB48-570F-4AA5-8028-D5FFC0A6E974}"/>
              </a:ext>
            </a:extLst>
          </p:cNvPr>
          <p:cNvSpPr/>
          <p:nvPr/>
        </p:nvSpPr>
        <p:spPr>
          <a:xfrm>
            <a:off x="622612" y="5606980"/>
            <a:ext cx="8350566" cy="3719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266" name="Picture 2" descr="Séminaire STICS">
            <a:extLst>
              <a:ext uri="{FF2B5EF4-FFF2-40B4-BE49-F238E27FC236}">
                <a16:creationId xmlns:a16="http://schemas.microsoft.com/office/drawing/2014/main" id="{9BFC1849-13D0-4A72-893C-F58C8D28E7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1131" y="5372056"/>
            <a:ext cx="1359493" cy="1047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Wheat PNGs for Free Download">
            <a:extLst>
              <a:ext uri="{FF2B5EF4-FFF2-40B4-BE49-F238E27FC236}">
                <a16:creationId xmlns:a16="http://schemas.microsoft.com/office/drawing/2014/main" id="{692996B0-BBC3-41FC-BC53-261E41750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0624" y="5311081"/>
            <a:ext cx="1569985" cy="888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69824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Impact of temporal acquisition on the calibration process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40B3EB-E4E0-4BF9-9EBE-17727A6174B0}"/>
              </a:ext>
            </a:extLst>
          </p:cNvPr>
          <p:cNvSpPr txBox="1"/>
          <p:nvPr/>
        </p:nvSpPr>
        <p:spPr>
          <a:xfrm>
            <a:off x="130633" y="1037889"/>
            <a:ext cx="10216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Calibration on </a:t>
            </a:r>
            <a:r>
              <a:rPr lang="fr-FR" dirty="0" err="1"/>
              <a:t>observed</a:t>
            </a:r>
            <a:r>
              <a:rPr lang="fr-FR" dirty="0"/>
              <a:t> </a:t>
            </a:r>
            <a:r>
              <a:rPr lang="fr-FR" dirty="0" err="1"/>
              <a:t>phenology</a:t>
            </a:r>
            <a:r>
              <a:rPr lang="fr-FR" dirty="0"/>
              <a:t>, grain </a:t>
            </a:r>
            <a:r>
              <a:rPr lang="fr-FR" dirty="0" err="1"/>
              <a:t>number</a:t>
            </a:r>
            <a:r>
              <a:rPr lang="fr-FR" dirty="0"/>
              <a:t> and </a:t>
            </a:r>
            <a:r>
              <a:rPr lang="fr-FR" dirty="0" err="1"/>
              <a:t>yield</a:t>
            </a:r>
            <a:r>
              <a:rPr lang="fr-FR" dirty="0"/>
              <a:t> + </a:t>
            </a:r>
            <a:r>
              <a:rPr lang="fr-FR" dirty="0" err="1"/>
              <a:t>synthetic</a:t>
            </a:r>
            <a:r>
              <a:rPr lang="fr-FR" dirty="0"/>
              <a:t> plant </a:t>
            </a:r>
            <a:r>
              <a:rPr lang="fr-FR" dirty="0" err="1"/>
              <a:t>biomass</a:t>
            </a:r>
            <a:endParaRPr lang="fr-FR" dirty="0"/>
          </a:p>
        </p:txBody>
      </p:sp>
      <p:pic>
        <p:nvPicPr>
          <p:cNvPr id="6" name="image10.jpg">
            <a:extLst>
              <a:ext uri="{FF2B5EF4-FFF2-40B4-BE49-F238E27FC236}">
                <a16:creationId xmlns:a16="http://schemas.microsoft.com/office/drawing/2014/main" id="{1555F5CB-4108-4B29-9849-920FC88489DC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07673" y="1624613"/>
            <a:ext cx="7331815" cy="39497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5632077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6.jpg">
            <a:extLst>
              <a:ext uri="{FF2B5EF4-FFF2-40B4-BE49-F238E27FC236}">
                <a16:creationId xmlns:a16="http://schemas.microsoft.com/office/drawing/2014/main" id="{C167681C-397A-4CCC-9E11-3D3B49356DB2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30633" y="1515894"/>
            <a:ext cx="7885903" cy="4304217"/>
          </a:xfrm>
          <a:prstGeom prst="rect">
            <a:avLst/>
          </a:prstGeom>
          <a:ln/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Impact of temporal acquisition on the calibration process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40B3EB-E4E0-4BF9-9EBE-17727A6174B0}"/>
              </a:ext>
            </a:extLst>
          </p:cNvPr>
          <p:cNvSpPr txBox="1"/>
          <p:nvPr/>
        </p:nvSpPr>
        <p:spPr>
          <a:xfrm>
            <a:off x="130633" y="1037889"/>
            <a:ext cx="10216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NRMSE distribution of </a:t>
            </a:r>
            <a:r>
              <a:rPr lang="fr-FR" dirty="0" err="1"/>
              <a:t>calibrated</a:t>
            </a:r>
            <a:r>
              <a:rPr lang="fr-FR" dirty="0"/>
              <a:t> </a:t>
            </a:r>
            <a:r>
              <a:rPr lang="fr-FR" dirty="0" err="1"/>
              <a:t>synthetic</a:t>
            </a:r>
            <a:r>
              <a:rPr lang="fr-FR" dirty="0"/>
              <a:t> variables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BC5E53A-9529-4D12-9044-D1E3764B9540}"/>
              </a:ext>
            </a:extLst>
          </p:cNvPr>
          <p:cNvSpPr/>
          <p:nvPr/>
        </p:nvSpPr>
        <p:spPr>
          <a:xfrm>
            <a:off x="1296139" y="5004754"/>
            <a:ext cx="901085" cy="455013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3C84ABF7-2C6B-4D8B-9449-E48169DB5B65}"/>
              </a:ext>
            </a:extLst>
          </p:cNvPr>
          <p:cNvSpPr/>
          <p:nvPr/>
        </p:nvSpPr>
        <p:spPr>
          <a:xfrm>
            <a:off x="4742162" y="5050618"/>
            <a:ext cx="1091954" cy="455013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7BB5562F-1AB5-47F8-9D93-2238EF6561C3}"/>
              </a:ext>
            </a:extLst>
          </p:cNvPr>
          <p:cNvSpPr/>
          <p:nvPr/>
        </p:nvSpPr>
        <p:spPr>
          <a:xfrm>
            <a:off x="4743641" y="2437515"/>
            <a:ext cx="1091954" cy="117864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237534B2-4BE9-45FF-BF42-860C9AD37AF6}"/>
              </a:ext>
            </a:extLst>
          </p:cNvPr>
          <p:cNvSpPr/>
          <p:nvPr/>
        </p:nvSpPr>
        <p:spPr>
          <a:xfrm>
            <a:off x="1300577" y="1731146"/>
            <a:ext cx="901085" cy="1859867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28CF52A-DB70-4364-A3AF-E7403CE95D11}"/>
              </a:ext>
            </a:extLst>
          </p:cNvPr>
          <p:cNvSpPr txBox="1"/>
          <p:nvPr/>
        </p:nvSpPr>
        <p:spPr>
          <a:xfrm>
            <a:off x="8130894" y="1791184"/>
            <a:ext cx="31259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Low magnitude of </a:t>
            </a:r>
            <a:r>
              <a:rPr lang="fr-FR" dirty="0" err="1"/>
              <a:t>errors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« </a:t>
            </a:r>
            <a:r>
              <a:rPr lang="fr-FR" dirty="0" err="1"/>
              <a:t>Before</a:t>
            </a:r>
            <a:r>
              <a:rPr lang="fr-FR" dirty="0"/>
              <a:t> » </a:t>
            </a:r>
            <a:r>
              <a:rPr lang="fr-FR" dirty="0" err="1"/>
              <a:t>strategy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the </a:t>
            </a:r>
            <a:r>
              <a:rPr lang="fr-FR" dirty="0" err="1"/>
              <a:t>worst</a:t>
            </a:r>
            <a:r>
              <a:rPr lang="fr-FR" dirty="0"/>
              <a:t> option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« Peak » </a:t>
            </a:r>
            <a:r>
              <a:rPr lang="fr-FR" dirty="0" err="1"/>
              <a:t>strategy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lowest</a:t>
            </a:r>
            <a:r>
              <a:rPr lang="fr-FR" dirty="0"/>
              <a:t> </a:t>
            </a:r>
            <a:r>
              <a:rPr lang="fr-FR" dirty="0" err="1"/>
              <a:t>mean</a:t>
            </a:r>
            <a:r>
              <a:rPr lang="fr-FR" dirty="0"/>
              <a:t> NRMSE on LAI and plant </a:t>
            </a:r>
            <a:r>
              <a:rPr lang="fr-FR" dirty="0" err="1"/>
              <a:t>biomass</a:t>
            </a:r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7DE205E-8628-4ADF-A137-5272092DFDB9}"/>
              </a:ext>
            </a:extLst>
          </p:cNvPr>
          <p:cNvSpPr txBox="1"/>
          <p:nvPr/>
        </p:nvSpPr>
        <p:spPr>
          <a:xfrm>
            <a:off x="8016536" y="4459979"/>
            <a:ext cx="40463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1" dirty="0" err="1"/>
              <a:t>With</a:t>
            </a:r>
            <a:r>
              <a:rPr lang="fr-FR" b="1" dirty="0"/>
              <a:t> a </a:t>
            </a:r>
            <a:r>
              <a:rPr lang="fr-FR" b="1" dirty="0" err="1"/>
              <a:t>synthetic</a:t>
            </a:r>
            <a:r>
              <a:rPr lang="fr-FR" b="1" dirty="0"/>
              <a:t> </a:t>
            </a:r>
            <a:r>
              <a:rPr lang="fr-FR" b="1" dirty="0" err="1"/>
              <a:t>homogeneous</a:t>
            </a:r>
            <a:r>
              <a:rPr lang="fr-FR" b="1" dirty="0"/>
              <a:t> </a:t>
            </a:r>
            <a:r>
              <a:rPr lang="fr-FR" b="1" dirty="0" err="1"/>
              <a:t>dataset</a:t>
            </a:r>
            <a:r>
              <a:rPr lang="fr-FR" b="1" dirty="0"/>
              <a:t>, </a:t>
            </a:r>
            <a:r>
              <a:rPr lang="fr-FR" b="1" dirty="0" err="1"/>
              <a:t>there</a:t>
            </a:r>
            <a:r>
              <a:rPr lang="fr-FR" b="1" dirty="0"/>
              <a:t> are few </a:t>
            </a:r>
            <a:r>
              <a:rPr lang="fr-FR" b="1" dirty="0" err="1"/>
              <a:t>differences</a:t>
            </a:r>
            <a:r>
              <a:rPr lang="fr-FR" b="1" dirty="0"/>
              <a:t> </a:t>
            </a:r>
            <a:r>
              <a:rPr lang="fr-FR" b="1" dirty="0" err="1"/>
              <a:t>between</a:t>
            </a:r>
            <a:r>
              <a:rPr lang="fr-FR" b="1" dirty="0"/>
              <a:t> temporal options but sampling </a:t>
            </a:r>
            <a:r>
              <a:rPr lang="fr-FR" b="1" dirty="0" err="1"/>
              <a:t>around</a:t>
            </a:r>
            <a:r>
              <a:rPr lang="fr-FR" b="1" dirty="0"/>
              <a:t> maximum LAI </a:t>
            </a:r>
            <a:r>
              <a:rPr lang="fr-FR" b="1" dirty="0" err="1"/>
              <a:t>is</a:t>
            </a:r>
            <a:r>
              <a:rPr lang="fr-FR" b="1" dirty="0"/>
              <a:t> the best option.</a:t>
            </a:r>
          </a:p>
        </p:txBody>
      </p:sp>
    </p:spTree>
    <p:extLst>
      <p:ext uri="{BB962C8B-B14F-4D97-AF65-F5344CB8AC3E}">
        <p14:creationId xmlns:p14="http://schemas.microsoft.com/office/powerpoint/2010/main" val="28413593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Calibrating</a:t>
            </a:r>
            <a:r>
              <a:rPr lang="fr-FR" dirty="0"/>
              <a:t> on </a:t>
            </a:r>
            <a:r>
              <a:rPr lang="fr-FR" dirty="0" err="1"/>
              <a:t>observed</a:t>
            </a:r>
            <a:r>
              <a:rPr lang="fr-FR" dirty="0"/>
              <a:t> data </a:t>
            </a:r>
            <a:r>
              <a:rPr lang="fr-FR" dirty="0" err="1"/>
              <a:t>around</a:t>
            </a:r>
            <a:r>
              <a:rPr lang="fr-FR" dirty="0"/>
              <a:t> maximum LAI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D094509-952F-4236-BDAF-D0F4C5E4284B}"/>
              </a:ext>
            </a:extLst>
          </p:cNvPr>
          <p:cNvSpPr txBox="1"/>
          <p:nvPr/>
        </p:nvSpPr>
        <p:spPr>
          <a:xfrm>
            <a:off x="435984" y="1164740"/>
            <a:ext cx="10830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For </a:t>
            </a:r>
            <a:r>
              <a:rPr lang="fr-FR" dirty="0" err="1"/>
              <a:t>our</a:t>
            </a:r>
            <a:r>
              <a:rPr lang="fr-FR" dirty="0"/>
              <a:t> </a:t>
            </a:r>
            <a:r>
              <a:rPr lang="fr-FR" dirty="0" err="1"/>
              <a:t>specific</a:t>
            </a:r>
            <a:r>
              <a:rPr lang="fr-FR" dirty="0"/>
              <a:t> </a:t>
            </a:r>
            <a:r>
              <a:rPr lang="fr-FR" dirty="0" err="1"/>
              <a:t>dataset</a:t>
            </a:r>
            <a:r>
              <a:rPr lang="fr-FR" dirty="0"/>
              <a:t>,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it</a:t>
            </a:r>
            <a:r>
              <a:rPr lang="fr-FR" dirty="0"/>
              <a:t> </a:t>
            </a:r>
            <a:r>
              <a:rPr lang="fr-FR" dirty="0" err="1"/>
              <a:t>better</a:t>
            </a:r>
            <a:r>
              <a:rPr lang="fr-FR" dirty="0"/>
              <a:t> to </a:t>
            </a:r>
            <a:r>
              <a:rPr lang="fr-FR" dirty="0" err="1"/>
              <a:t>only</a:t>
            </a:r>
            <a:r>
              <a:rPr lang="fr-FR" dirty="0"/>
              <a:t> </a:t>
            </a:r>
            <a:r>
              <a:rPr lang="fr-FR" dirty="0" err="1"/>
              <a:t>take</a:t>
            </a:r>
            <a:r>
              <a:rPr lang="fr-FR" dirty="0"/>
              <a:t> data </a:t>
            </a:r>
            <a:r>
              <a:rPr lang="fr-FR" dirty="0" err="1"/>
              <a:t>around</a:t>
            </a:r>
            <a:r>
              <a:rPr lang="fr-FR" dirty="0"/>
              <a:t> maximum LAI to </a:t>
            </a:r>
            <a:r>
              <a:rPr lang="fr-FR" dirty="0" err="1"/>
              <a:t>calibrate</a:t>
            </a:r>
            <a:r>
              <a:rPr lang="fr-FR" dirty="0"/>
              <a:t> LAI or plant </a:t>
            </a:r>
            <a:r>
              <a:rPr lang="fr-FR" dirty="0" err="1"/>
              <a:t>biomass</a:t>
            </a:r>
            <a:r>
              <a:rPr lang="fr-FR" dirty="0"/>
              <a:t>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04DBD22-9D41-441E-97CB-4E6CF389AD3A}"/>
              </a:ext>
            </a:extLst>
          </p:cNvPr>
          <p:cNvSpPr/>
          <p:nvPr/>
        </p:nvSpPr>
        <p:spPr>
          <a:xfrm>
            <a:off x="872971" y="1660923"/>
            <a:ext cx="103937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Calibration on </a:t>
            </a:r>
            <a:r>
              <a:rPr lang="fr-FR" dirty="0" err="1"/>
              <a:t>observed</a:t>
            </a:r>
            <a:r>
              <a:rPr lang="fr-FR" dirty="0"/>
              <a:t> </a:t>
            </a:r>
            <a:r>
              <a:rPr lang="fr-FR" dirty="0" err="1"/>
              <a:t>phenology</a:t>
            </a:r>
            <a:r>
              <a:rPr lang="fr-FR" dirty="0"/>
              <a:t>, grain </a:t>
            </a:r>
            <a:r>
              <a:rPr lang="fr-FR" dirty="0" err="1"/>
              <a:t>number</a:t>
            </a:r>
            <a:r>
              <a:rPr lang="fr-FR" dirty="0"/>
              <a:t> and </a:t>
            </a:r>
            <a:r>
              <a:rPr lang="fr-FR" dirty="0" err="1"/>
              <a:t>yield</a:t>
            </a:r>
            <a:r>
              <a:rPr lang="fr-FR" dirty="0"/>
              <a:t> + </a:t>
            </a:r>
            <a:r>
              <a:rPr lang="fr-FR" dirty="0" err="1"/>
              <a:t>synthetic</a:t>
            </a:r>
            <a:r>
              <a:rPr lang="fr-FR" dirty="0"/>
              <a:t> LAI </a:t>
            </a:r>
            <a:r>
              <a:rPr lang="fr-FR" dirty="0">
                <a:sym typeface="Wingdings" panose="05000000000000000000" pitchFamily="2" charset="2"/>
              </a:rPr>
              <a:t> </a:t>
            </a:r>
            <a:r>
              <a:rPr lang="fr-FR" dirty="0" err="1">
                <a:sym typeface="Wingdings" panose="05000000000000000000" pitchFamily="2" charset="2"/>
              </a:rPr>
              <a:t>comparison</a:t>
            </a:r>
            <a:r>
              <a:rPr lang="fr-FR" dirty="0">
                <a:sym typeface="Wingdings" panose="05000000000000000000" pitchFamily="2" charset="2"/>
              </a:rPr>
              <a:t> </a:t>
            </a:r>
            <a:r>
              <a:rPr lang="fr-FR" dirty="0" err="1">
                <a:sym typeface="Wingdings" panose="05000000000000000000" pitchFamily="2" charset="2"/>
              </a:rPr>
              <a:t>between</a:t>
            </a:r>
            <a:r>
              <a:rPr lang="fr-FR" dirty="0">
                <a:sym typeface="Wingdings" panose="05000000000000000000" pitchFamily="2" charset="2"/>
              </a:rPr>
              <a:t> all observations (</a:t>
            </a:r>
            <a:r>
              <a:rPr lang="fr-FR" dirty="0" err="1">
                <a:sym typeface="Wingdings" panose="05000000000000000000" pitchFamily="2" charset="2"/>
              </a:rPr>
              <a:t>red</a:t>
            </a:r>
            <a:r>
              <a:rPr lang="fr-FR" dirty="0">
                <a:sym typeface="Wingdings" panose="05000000000000000000" pitchFamily="2" charset="2"/>
              </a:rPr>
              <a:t>) and </a:t>
            </a:r>
            <a:r>
              <a:rPr lang="fr-FR" dirty="0" err="1">
                <a:sym typeface="Wingdings" panose="05000000000000000000" pitchFamily="2" charset="2"/>
              </a:rPr>
              <a:t>peak</a:t>
            </a:r>
            <a:r>
              <a:rPr lang="fr-FR" dirty="0">
                <a:sym typeface="Wingdings" panose="05000000000000000000" pitchFamily="2" charset="2"/>
              </a:rPr>
              <a:t> </a:t>
            </a:r>
            <a:r>
              <a:rPr lang="fr-FR" dirty="0" err="1">
                <a:sym typeface="Wingdings" panose="05000000000000000000" pitchFamily="2" charset="2"/>
              </a:rPr>
              <a:t>ones</a:t>
            </a:r>
            <a:r>
              <a:rPr lang="fr-FR" dirty="0">
                <a:sym typeface="Wingdings" panose="05000000000000000000" pitchFamily="2" charset="2"/>
              </a:rPr>
              <a:t> (</a:t>
            </a:r>
            <a:r>
              <a:rPr lang="fr-FR" dirty="0" err="1">
                <a:sym typeface="Wingdings" panose="05000000000000000000" pitchFamily="2" charset="2"/>
              </a:rPr>
              <a:t>blue</a:t>
            </a:r>
            <a:r>
              <a:rPr lang="fr-FR" dirty="0">
                <a:sym typeface="Wingdings" panose="05000000000000000000" pitchFamily="2" charset="2"/>
              </a:rPr>
              <a:t>)</a:t>
            </a:r>
            <a:endParaRPr lang="fr-FR" dirty="0"/>
          </a:p>
        </p:txBody>
      </p:sp>
      <p:pic>
        <p:nvPicPr>
          <p:cNvPr id="5" name="image2.jpg">
            <a:extLst>
              <a:ext uri="{FF2B5EF4-FFF2-40B4-BE49-F238E27FC236}">
                <a16:creationId xmlns:a16="http://schemas.microsoft.com/office/drawing/2014/main" id="{84CD3D57-27B8-4B1C-835B-814788F9E18C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35984" y="2434105"/>
            <a:ext cx="6829460" cy="3590155"/>
          </a:xfrm>
          <a:prstGeom prst="rect">
            <a:avLst/>
          </a:prstGeom>
          <a:ln/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EBCDE9B-1E29-480D-928F-E6EC46C5BD89}"/>
              </a:ext>
            </a:extLst>
          </p:cNvPr>
          <p:cNvSpPr/>
          <p:nvPr/>
        </p:nvSpPr>
        <p:spPr>
          <a:xfrm>
            <a:off x="7384690" y="2647824"/>
            <a:ext cx="437132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Visual </a:t>
            </a:r>
            <a:r>
              <a:rPr lang="fr-FR" dirty="0" err="1"/>
              <a:t>underestimation</a:t>
            </a:r>
            <a:r>
              <a:rPr lang="fr-FR" dirty="0"/>
              <a:t> of LAI </a:t>
            </a:r>
            <a:r>
              <a:rPr lang="fr-FR" dirty="0" err="1"/>
              <a:t>peak</a:t>
            </a:r>
            <a:r>
              <a:rPr lang="fr-FR" dirty="0"/>
              <a:t> and plant </a:t>
            </a:r>
            <a:r>
              <a:rPr lang="fr-FR" dirty="0" err="1"/>
              <a:t>biomass</a:t>
            </a:r>
            <a:r>
              <a:rPr lang="fr-FR" dirty="0"/>
              <a:t> at </a:t>
            </a:r>
            <a:r>
              <a:rPr lang="fr-FR" dirty="0" err="1"/>
              <a:t>maturity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Higher</a:t>
            </a:r>
            <a:r>
              <a:rPr lang="fr-FR" dirty="0"/>
              <a:t> NRMSE values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Too</a:t>
            </a:r>
            <a:r>
              <a:rPr lang="fr-FR" dirty="0"/>
              <a:t> few data </a:t>
            </a:r>
            <a:r>
              <a:rPr lang="fr-FR" dirty="0" err="1"/>
              <a:t>around</a:t>
            </a:r>
            <a:r>
              <a:rPr lang="fr-FR" dirty="0"/>
              <a:t> maximum LAI for a performant calibration</a:t>
            </a:r>
          </a:p>
        </p:txBody>
      </p:sp>
    </p:spTree>
    <p:extLst>
      <p:ext uri="{BB962C8B-B14F-4D97-AF65-F5344CB8AC3E}">
        <p14:creationId xmlns:p14="http://schemas.microsoft.com/office/powerpoint/2010/main" val="11271205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Calibrating</a:t>
            </a:r>
            <a:r>
              <a:rPr lang="fr-FR" dirty="0"/>
              <a:t> on </a:t>
            </a:r>
            <a:r>
              <a:rPr lang="fr-FR" dirty="0" err="1"/>
              <a:t>observed</a:t>
            </a:r>
            <a:r>
              <a:rPr lang="fr-FR" dirty="0"/>
              <a:t> data </a:t>
            </a:r>
            <a:r>
              <a:rPr lang="fr-FR" dirty="0" err="1"/>
              <a:t>around</a:t>
            </a:r>
            <a:r>
              <a:rPr lang="fr-FR" dirty="0"/>
              <a:t> maximum LAI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D094509-952F-4236-BDAF-D0F4C5E4284B}"/>
              </a:ext>
            </a:extLst>
          </p:cNvPr>
          <p:cNvSpPr txBox="1"/>
          <p:nvPr/>
        </p:nvSpPr>
        <p:spPr>
          <a:xfrm>
            <a:off x="435984" y="1164740"/>
            <a:ext cx="10830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For </a:t>
            </a:r>
            <a:r>
              <a:rPr lang="fr-FR" dirty="0" err="1"/>
              <a:t>our</a:t>
            </a:r>
            <a:r>
              <a:rPr lang="fr-FR" dirty="0"/>
              <a:t> </a:t>
            </a:r>
            <a:r>
              <a:rPr lang="fr-FR" dirty="0" err="1"/>
              <a:t>specific</a:t>
            </a:r>
            <a:r>
              <a:rPr lang="fr-FR" dirty="0"/>
              <a:t> </a:t>
            </a:r>
            <a:r>
              <a:rPr lang="fr-FR" dirty="0" err="1"/>
              <a:t>dataset</a:t>
            </a:r>
            <a:r>
              <a:rPr lang="fr-FR" dirty="0"/>
              <a:t>,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it</a:t>
            </a:r>
            <a:r>
              <a:rPr lang="fr-FR" dirty="0"/>
              <a:t> </a:t>
            </a:r>
            <a:r>
              <a:rPr lang="fr-FR" dirty="0" err="1"/>
              <a:t>better</a:t>
            </a:r>
            <a:r>
              <a:rPr lang="fr-FR" dirty="0"/>
              <a:t> to </a:t>
            </a:r>
            <a:r>
              <a:rPr lang="fr-FR" dirty="0" err="1"/>
              <a:t>only</a:t>
            </a:r>
            <a:r>
              <a:rPr lang="fr-FR" dirty="0"/>
              <a:t> </a:t>
            </a:r>
            <a:r>
              <a:rPr lang="fr-FR" dirty="0" err="1"/>
              <a:t>take</a:t>
            </a:r>
            <a:r>
              <a:rPr lang="fr-FR" dirty="0"/>
              <a:t> data </a:t>
            </a:r>
            <a:r>
              <a:rPr lang="fr-FR" dirty="0" err="1"/>
              <a:t>around</a:t>
            </a:r>
            <a:r>
              <a:rPr lang="fr-FR" dirty="0"/>
              <a:t> maximum LAI to </a:t>
            </a:r>
            <a:r>
              <a:rPr lang="fr-FR" dirty="0" err="1"/>
              <a:t>calibrate</a:t>
            </a:r>
            <a:r>
              <a:rPr lang="fr-FR" dirty="0"/>
              <a:t> LAI or plant </a:t>
            </a:r>
            <a:r>
              <a:rPr lang="fr-FR" dirty="0" err="1"/>
              <a:t>biomass</a:t>
            </a:r>
            <a:r>
              <a:rPr lang="fr-FR" dirty="0"/>
              <a:t>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04DBD22-9D41-441E-97CB-4E6CF389AD3A}"/>
              </a:ext>
            </a:extLst>
          </p:cNvPr>
          <p:cNvSpPr/>
          <p:nvPr/>
        </p:nvSpPr>
        <p:spPr>
          <a:xfrm>
            <a:off x="872971" y="1660923"/>
            <a:ext cx="103937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Calibration on </a:t>
            </a:r>
            <a:r>
              <a:rPr lang="fr-FR" dirty="0" err="1"/>
              <a:t>observed</a:t>
            </a:r>
            <a:r>
              <a:rPr lang="fr-FR" dirty="0"/>
              <a:t> </a:t>
            </a:r>
            <a:r>
              <a:rPr lang="fr-FR" dirty="0" err="1"/>
              <a:t>phenology</a:t>
            </a:r>
            <a:r>
              <a:rPr lang="fr-FR" dirty="0"/>
              <a:t>, grain </a:t>
            </a:r>
            <a:r>
              <a:rPr lang="fr-FR" dirty="0" err="1"/>
              <a:t>number</a:t>
            </a:r>
            <a:r>
              <a:rPr lang="fr-FR" dirty="0"/>
              <a:t> and </a:t>
            </a:r>
            <a:r>
              <a:rPr lang="fr-FR" dirty="0" err="1"/>
              <a:t>yield</a:t>
            </a:r>
            <a:r>
              <a:rPr lang="fr-FR" dirty="0"/>
              <a:t> + </a:t>
            </a:r>
            <a:r>
              <a:rPr lang="fr-FR" dirty="0" err="1"/>
              <a:t>synthetic</a:t>
            </a:r>
            <a:r>
              <a:rPr lang="fr-FR" dirty="0"/>
              <a:t> </a:t>
            </a:r>
            <a:r>
              <a:rPr lang="fr-FR" dirty="0" err="1"/>
              <a:t>biomass</a:t>
            </a:r>
            <a:r>
              <a:rPr lang="fr-FR" dirty="0"/>
              <a:t> </a:t>
            </a:r>
            <a:r>
              <a:rPr lang="fr-FR" dirty="0">
                <a:sym typeface="Wingdings" panose="05000000000000000000" pitchFamily="2" charset="2"/>
              </a:rPr>
              <a:t> </a:t>
            </a:r>
            <a:r>
              <a:rPr lang="fr-FR" dirty="0" err="1">
                <a:sym typeface="Wingdings" panose="05000000000000000000" pitchFamily="2" charset="2"/>
              </a:rPr>
              <a:t>comparison</a:t>
            </a:r>
            <a:r>
              <a:rPr lang="fr-FR" dirty="0">
                <a:sym typeface="Wingdings" panose="05000000000000000000" pitchFamily="2" charset="2"/>
              </a:rPr>
              <a:t> </a:t>
            </a:r>
            <a:r>
              <a:rPr lang="fr-FR" dirty="0" err="1">
                <a:sym typeface="Wingdings" panose="05000000000000000000" pitchFamily="2" charset="2"/>
              </a:rPr>
              <a:t>between</a:t>
            </a:r>
            <a:r>
              <a:rPr lang="fr-FR" dirty="0">
                <a:sym typeface="Wingdings" panose="05000000000000000000" pitchFamily="2" charset="2"/>
              </a:rPr>
              <a:t> all observations (</a:t>
            </a:r>
            <a:r>
              <a:rPr lang="fr-FR" dirty="0" err="1">
                <a:sym typeface="Wingdings" panose="05000000000000000000" pitchFamily="2" charset="2"/>
              </a:rPr>
              <a:t>red</a:t>
            </a:r>
            <a:r>
              <a:rPr lang="fr-FR" dirty="0">
                <a:sym typeface="Wingdings" panose="05000000000000000000" pitchFamily="2" charset="2"/>
              </a:rPr>
              <a:t>) and </a:t>
            </a:r>
            <a:r>
              <a:rPr lang="fr-FR" dirty="0" err="1">
                <a:sym typeface="Wingdings" panose="05000000000000000000" pitchFamily="2" charset="2"/>
              </a:rPr>
              <a:t>peak</a:t>
            </a:r>
            <a:r>
              <a:rPr lang="fr-FR" dirty="0">
                <a:sym typeface="Wingdings" panose="05000000000000000000" pitchFamily="2" charset="2"/>
              </a:rPr>
              <a:t> </a:t>
            </a:r>
            <a:r>
              <a:rPr lang="fr-FR" dirty="0" err="1">
                <a:sym typeface="Wingdings" panose="05000000000000000000" pitchFamily="2" charset="2"/>
              </a:rPr>
              <a:t>ones</a:t>
            </a:r>
            <a:r>
              <a:rPr lang="fr-FR" dirty="0">
                <a:sym typeface="Wingdings" panose="05000000000000000000" pitchFamily="2" charset="2"/>
              </a:rPr>
              <a:t> (</a:t>
            </a:r>
            <a:r>
              <a:rPr lang="fr-FR" dirty="0" err="1">
                <a:sym typeface="Wingdings" panose="05000000000000000000" pitchFamily="2" charset="2"/>
              </a:rPr>
              <a:t>blue</a:t>
            </a:r>
            <a:r>
              <a:rPr lang="fr-FR" dirty="0">
                <a:sym typeface="Wingdings" panose="05000000000000000000" pitchFamily="2" charset="2"/>
              </a:rPr>
              <a:t>)</a:t>
            </a:r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BCDE9B-1E29-480D-928F-E6EC46C5BD89}"/>
              </a:ext>
            </a:extLst>
          </p:cNvPr>
          <p:cNvSpPr/>
          <p:nvPr/>
        </p:nvSpPr>
        <p:spPr>
          <a:xfrm>
            <a:off x="7384690" y="2647824"/>
            <a:ext cx="43713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Visual </a:t>
            </a:r>
            <a:r>
              <a:rPr lang="fr-FR" dirty="0" err="1"/>
              <a:t>underestimation</a:t>
            </a:r>
            <a:r>
              <a:rPr lang="fr-FR" dirty="0"/>
              <a:t> of LAI </a:t>
            </a:r>
            <a:r>
              <a:rPr lang="fr-FR" dirty="0" err="1"/>
              <a:t>peak</a:t>
            </a:r>
            <a:r>
              <a:rPr lang="fr-FR" dirty="0"/>
              <a:t> and plant </a:t>
            </a:r>
            <a:r>
              <a:rPr lang="fr-FR" dirty="0" err="1"/>
              <a:t>biomass</a:t>
            </a:r>
            <a:r>
              <a:rPr lang="fr-FR" dirty="0"/>
              <a:t> at </a:t>
            </a:r>
            <a:r>
              <a:rPr lang="fr-FR" dirty="0" err="1"/>
              <a:t>maturity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Higher</a:t>
            </a:r>
            <a:r>
              <a:rPr lang="fr-FR" dirty="0"/>
              <a:t> NRMSE values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No </a:t>
            </a:r>
            <a:r>
              <a:rPr lang="fr-FR" dirty="0" err="1"/>
              <a:t>biomass</a:t>
            </a:r>
            <a:r>
              <a:rPr lang="fr-FR" dirty="0"/>
              <a:t> data at </a:t>
            </a:r>
            <a:r>
              <a:rPr lang="fr-FR" dirty="0" err="1"/>
              <a:t>maturity</a:t>
            </a:r>
            <a:endParaRPr lang="fr-FR" dirty="0"/>
          </a:p>
        </p:txBody>
      </p:sp>
      <p:pic>
        <p:nvPicPr>
          <p:cNvPr id="7" name="image16.jpg">
            <a:extLst>
              <a:ext uri="{FF2B5EF4-FFF2-40B4-BE49-F238E27FC236}">
                <a16:creationId xmlns:a16="http://schemas.microsoft.com/office/drawing/2014/main" id="{686068DF-7F79-4935-8107-E4032B4D3F99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338981" y="2434105"/>
            <a:ext cx="7045709" cy="3397661"/>
          </a:xfrm>
          <a:prstGeom prst="rect">
            <a:avLst/>
          </a:prstGeom>
          <a:ln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A8C63CA-108C-4C0E-9DA3-5029F71B3E47}"/>
              </a:ext>
            </a:extLst>
          </p:cNvPr>
          <p:cNvSpPr/>
          <p:nvPr/>
        </p:nvSpPr>
        <p:spPr>
          <a:xfrm>
            <a:off x="7199739" y="4769930"/>
            <a:ext cx="43713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err="1"/>
              <a:t>Synthetic</a:t>
            </a:r>
            <a:r>
              <a:rPr lang="fr-FR" b="1" dirty="0"/>
              <a:t> </a:t>
            </a:r>
            <a:r>
              <a:rPr lang="fr-FR" b="1" dirty="0" err="1"/>
              <a:t>results</a:t>
            </a:r>
            <a:r>
              <a:rPr lang="fr-FR" b="1" dirty="0"/>
              <a:t> not </a:t>
            </a:r>
            <a:r>
              <a:rPr lang="fr-FR" b="1" dirty="0" err="1"/>
              <a:t>transferrable</a:t>
            </a:r>
            <a:r>
              <a:rPr lang="fr-FR" b="1" dirty="0"/>
              <a:t> to </a:t>
            </a:r>
            <a:r>
              <a:rPr lang="fr-FR" b="1" dirty="0" err="1"/>
              <a:t>observed</a:t>
            </a:r>
            <a:r>
              <a:rPr lang="fr-FR" b="1" dirty="0"/>
              <a:t> data due to the </a:t>
            </a:r>
            <a:r>
              <a:rPr lang="fr-FR" b="1" dirty="0" err="1"/>
              <a:t>difference</a:t>
            </a:r>
            <a:r>
              <a:rPr lang="fr-FR" b="1" dirty="0"/>
              <a:t> in data structure.</a:t>
            </a:r>
          </a:p>
        </p:txBody>
      </p:sp>
    </p:spTree>
    <p:extLst>
      <p:ext uri="{BB962C8B-B14F-4D97-AF65-F5344CB8AC3E}">
        <p14:creationId xmlns:p14="http://schemas.microsoft.com/office/powerpoint/2010/main" val="15853391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9.jpg">
            <a:extLst>
              <a:ext uri="{FF2B5EF4-FFF2-40B4-BE49-F238E27FC236}">
                <a16:creationId xmlns:a16="http://schemas.microsoft.com/office/drawing/2014/main" id="{E3705524-3AC6-427E-8E49-ED8F092D15C4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6277491" y="268549"/>
            <a:ext cx="5730875" cy="3225800"/>
          </a:xfrm>
          <a:prstGeom prst="rect">
            <a:avLst/>
          </a:prstGeom>
          <a:ln/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Conclusions, </a:t>
            </a:r>
            <a:r>
              <a:rPr lang="fr-FR" dirty="0" err="1"/>
              <a:t>recommendations</a:t>
            </a:r>
            <a:r>
              <a:rPr lang="fr-FR" dirty="0"/>
              <a:t> and perspectives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03E9869-7482-4D9C-875D-5FD80FA51EFF}"/>
              </a:ext>
            </a:extLst>
          </p:cNvPr>
          <p:cNvSpPr txBox="1"/>
          <p:nvPr/>
        </p:nvSpPr>
        <p:spPr>
          <a:xfrm>
            <a:off x="435984" y="1164739"/>
            <a:ext cx="573087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Guidelines for </a:t>
            </a:r>
            <a:r>
              <a:rPr lang="fr-FR" b="1" dirty="0" err="1"/>
              <a:t>calibrating</a:t>
            </a:r>
            <a:r>
              <a:rPr lang="fr-FR" b="1" dirty="0"/>
              <a:t> a new cultivar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Decision</a:t>
            </a:r>
            <a:r>
              <a:rPr lang="fr-FR" dirty="0"/>
              <a:t> </a:t>
            </a:r>
            <a:r>
              <a:rPr lang="fr-FR" dirty="0" err="1"/>
              <a:t>tree</a:t>
            </a:r>
            <a:r>
              <a:rPr lang="fr-FR" dirty="0"/>
              <a:t> for </a:t>
            </a:r>
            <a:r>
              <a:rPr lang="fr-FR" dirty="0" err="1"/>
              <a:t>selection</a:t>
            </a:r>
            <a:r>
              <a:rPr lang="fr-FR" dirty="0"/>
              <a:t> of </a:t>
            </a:r>
            <a:r>
              <a:rPr lang="fr-FR" dirty="0" err="1"/>
              <a:t>parameters</a:t>
            </a:r>
            <a:r>
              <a:rPr lang="fr-FR" dirty="0"/>
              <a:t> to </a:t>
            </a:r>
            <a:r>
              <a:rPr lang="fr-FR" dirty="0" err="1"/>
              <a:t>calibrate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Calibration </a:t>
            </a:r>
            <a:r>
              <a:rPr lang="fr-FR" dirty="0" err="1"/>
              <a:t>strategy</a:t>
            </a:r>
            <a:r>
              <a:rPr lang="fr-FR" dirty="0"/>
              <a:t> </a:t>
            </a:r>
            <a:r>
              <a:rPr lang="fr-FR" dirty="0" err="1"/>
              <a:t>depends</a:t>
            </a:r>
            <a:r>
              <a:rPr lang="fr-FR" dirty="0"/>
              <a:t> on data 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Strategy</a:t>
            </a:r>
            <a:r>
              <a:rPr lang="fr-FR" dirty="0"/>
              <a:t> « </a:t>
            </a:r>
            <a:r>
              <a:rPr lang="fr-FR" dirty="0" err="1"/>
              <a:t>Biomass</a:t>
            </a:r>
            <a:r>
              <a:rPr lang="fr-FR" dirty="0"/>
              <a:t> (no RUE) » </a:t>
            </a:r>
            <a:r>
              <a:rPr lang="fr-FR" dirty="0" err="1"/>
              <a:t>recommended</a:t>
            </a:r>
            <a:r>
              <a:rPr lang="fr-FR" dirty="0"/>
              <a:t>, exclusion of RUE </a:t>
            </a:r>
            <a:r>
              <a:rPr lang="fr-FR" dirty="0" err="1"/>
              <a:t>parameters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Efforts for more </a:t>
            </a:r>
            <a:r>
              <a:rPr lang="fr-FR" dirty="0" err="1"/>
              <a:t>homogeneous</a:t>
            </a:r>
            <a:r>
              <a:rPr lang="fr-FR" dirty="0"/>
              <a:t> data acquisition </a:t>
            </a:r>
            <a:r>
              <a:rPr lang="fr-FR" dirty="0" err="1"/>
              <a:t>throughout</a:t>
            </a:r>
            <a:r>
              <a:rPr lang="fr-FR" dirty="0"/>
              <a:t> </a:t>
            </a:r>
            <a:r>
              <a:rPr lang="fr-FR" dirty="0" err="1"/>
              <a:t>growth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a focus on </a:t>
            </a:r>
            <a:r>
              <a:rPr lang="fr-FR" dirty="0" err="1"/>
              <a:t>biomass</a:t>
            </a:r>
            <a:r>
              <a:rPr lang="fr-FR" dirty="0"/>
              <a:t> at </a:t>
            </a:r>
            <a:r>
              <a:rPr lang="fr-FR" dirty="0" err="1"/>
              <a:t>maturity</a:t>
            </a:r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b="1" dirty="0"/>
              <a:t>Perspectives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Replace LAI by </a:t>
            </a:r>
            <a:r>
              <a:rPr lang="fr-FR" dirty="0" err="1"/>
              <a:t>fAPAR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Improve</a:t>
            </a:r>
            <a:r>
              <a:rPr lang="fr-FR" dirty="0"/>
              <a:t> calibration performance </a:t>
            </a:r>
            <a:r>
              <a:rPr lang="fr-FR" dirty="0" err="1"/>
              <a:t>with</a:t>
            </a:r>
            <a:endParaRPr lang="fr-F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 err="1"/>
              <a:t>Weighted</a:t>
            </a:r>
            <a:r>
              <a:rPr lang="fr-FR" dirty="0"/>
              <a:t> </a:t>
            </a:r>
            <a:r>
              <a:rPr lang="fr-FR" dirty="0" err="1"/>
              <a:t>RMSEs</a:t>
            </a:r>
            <a:endParaRPr lang="fr-F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Combination </a:t>
            </a:r>
            <a:r>
              <a:rPr lang="fr-FR" dirty="0" err="1"/>
              <a:t>with</a:t>
            </a:r>
            <a:r>
              <a:rPr lang="fr-FR" dirty="0"/>
              <a:t> machine </a:t>
            </a:r>
            <a:r>
              <a:rPr lang="fr-FR" dirty="0" err="1"/>
              <a:t>learning</a:t>
            </a:r>
            <a:r>
              <a:rPr lang="fr-FR" dirty="0"/>
              <a:t> </a:t>
            </a:r>
            <a:r>
              <a:rPr lang="fr-FR" dirty="0" err="1"/>
              <a:t>approaches</a:t>
            </a:r>
            <a:r>
              <a:rPr lang="fr-FR" dirty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077394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149" y="2540749"/>
            <a:ext cx="10216343" cy="888251"/>
          </a:xfrm>
        </p:spPr>
        <p:txBody>
          <a:bodyPr/>
          <a:lstStyle/>
          <a:p>
            <a:r>
              <a:rPr lang="fr-FR" dirty="0"/>
              <a:t>Merci pour votre attention !</a:t>
            </a:r>
          </a:p>
        </p:txBody>
      </p:sp>
    </p:spTree>
    <p:extLst>
      <p:ext uri="{BB962C8B-B14F-4D97-AF65-F5344CB8AC3E}">
        <p14:creationId xmlns:p14="http://schemas.microsoft.com/office/powerpoint/2010/main" val="2802294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h7-rt.googleusercontent.com/docsz/AD_4nXeZqucdzgLhnbswuUTPVmNamdIu2si00lHSgvdQqG00WRqu1LpYLEYS_djlZst_vN2pze3xqtR_UFtDbLSMHnoXDbjmwiLH_rmSRRWrOphkGltaNGNwyza1bHr__COVDpW1K_s7?key=8MaM5s5nqsvXVdjcmrF1KQ">
            <a:extLst>
              <a:ext uri="{FF2B5EF4-FFF2-40B4-BE49-F238E27FC236}">
                <a16:creationId xmlns:a16="http://schemas.microsoft.com/office/drawing/2014/main" id="{5C9F35B1-9E5A-470C-9C74-EF9C102730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309" y="149637"/>
            <a:ext cx="7971692" cy="6210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612" y="129445"/>
            <a:ext cx="10216343" cy="888251"/>
          </a:xfrm>
        </p:spPr>
        <p:txBody>
          <a:bodyPr/>
          <a:lstStyle/>
          <a:p>
            <a:r>
              <a:rPr lang="fr-FR" dirty="0"/>
              <a:t>Materials and Methods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56DDC33-2354-4D22-98C7-F34728EA77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6982" y="879099"/>
            <a:ext cx="10060182" cy="5099802"/>
          </a:xfrm>
        </p:spPr>
        <p:txBody>
          <a:bodyPr>
            <a:normAutofit lnSpcReduction="10000"/>
          </a:bodyPr>
          <a:lstStyle/>
          <a:p>
            <a:r>
              <a:rPr lang="fr-FR" sz="1400" b="1" dirty="0"/>
              <a:t>Multi-trial French </a:t>
            </a:r>
            <a:r>
              <a:rPr lang="fr-FR" sz="1400" b="1" dirty="0" err="1"/>
              <a:t>dataset</a:t>
            </a:r>
            <a:r>
              <a:rPr lang="fr-FR" sz="1400" b="1" dirty="0"/>
              <a:t>  for </a:t>
            </a:r>
            <a:r>
              <a:rPr lang="fr-FR" sz="1400" b="1" dirty="0" err="1"/>
              <a:t>winter</a:t>
            </a:r>
            <a:r>
              <a:rPr lang="fr-FR" sz="1400" b="1" dirty="0"/>
              <a:t> </a:t>
            </a:r>
            <a:r>
              <a:rPr lang="fr-FR" sz="1400" b="1" dirty="0" err="1"/>
              <a:t>wheat</a:t>
            </a:r>
            <a:r>
              <a:rPr lang="fr-FR" sz="1400" b="1" dirty="0"/>
              <a:t> (</a:t>
            </a:r>
            <a:r>
              <a:rPr lang="fr-FR" sz="1400" b="1" dirty="0" err="1"/>
              <a:t>Arvalis</a:t>
            </a:r>
            <a:r>
              <a:rPr lang="fr-FR" sz="1400" b="1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Cultivar </a:t>
            </a:r>
            <a:r>
              <a:rPr lang="fr-FR" sz="1400" dirty="0" err="1"/>
              <a:t>Rubisko</a:t>
            </a:r>
            <a:r>
              <a:rPr lang="fr-FR" sz="1400" dirty="0"/>
              <a:t>, 82 </a:t>
            </a:r>
            <a:r>
              <a:rPr lang="fr-FR" sz="1400" dirty="0" err="1"/>
              <a:t>environments</a:t>
            </a: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Cultural practices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 err="1"/>
              <a:t>Soil</a:t>
            </a:r>
            <a:r>
              <a:rPr lang="fr-FR" sz="1400" dirty="0"/>
              <a:t> </a:t>
            </a:r>
            <a:r>
              <a:rPr lang="fr-FR" sz="1400" dirty="0" err="1"/>
              <a:t>characteristics</a:t>
            </a:r>
            <a:r>
              <a:rPr lang="fr-FR" sz="1400" dirty="0"/>
              <a:t>, </a:t>
            </a:r>
            <a:r>
              <a:rPr lang="fr-FR" sz="1400" dirty="0" err="1"/>
              <a:t>weather</a:t>
            </a:r>
            <a:r>
              <a:rPr lang="fr-FR" sz="1400" dirty="0"/>
              <a:t>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 err="1"/>
              <a:t>Observed</a:t>
            </a:r>
            <a:r>
              <a:rPr lang="fr-FR" sz="1400" dirty="0"/>
              <a:t> </a:t>
            </a:r>
            <a:r>
              <a:rPr lang="fr-FR" sz="1400" dirty="0" err="1"/>
              <a:t>target</a:t>
            </a:r>
            <a:r>
              <a:rPr lang="fr-FR" sz="1400" dirty="0"/>
              <a:t> variables</a:t>
            </a:r>
          </a:p>
          <a:p>
            <a:pPr marL="742939" lvl="1" indent="-285750">
              <a:buFont typeface="Arial" panose="020B0604020202020204" pitchFamily="34" charset="0"/>
              <a:buChar char="•"/>
            </a:pPr>
            <a:r>
              <a:rPr lang="fr-FR" sz="1400" dirty="0" err="1"/>
              <a:t>Phenology</a:t>
            </a:r>
            <a:endParaRPr lang="fr-FR" sz="1400" dirty="0"/>
          </a:p>
          <a:p>
            <a:pPr marL="742939" lvl="1" indent="-285750">
              <a:buFont typeface="Arial" panose="020B0604020202020204" pitchFamily="34" charset="0"/>
              <a:buChar char="•"/>
            </a:pPr>
            <a:r>
              <a:rPr lang="fr-FR" sz="1400" dirty="0"/>
              <a:t>LAI</a:t>
            </a:r>
          </a:p>
          <a:p>
            <a:pPr marL="742939" lvl="1" indent="-285750">
              <a:buFont typeface="Arial" panose="020B0604020202020204" pitchFamily="34" charset="0"/>
              <a:buChar char="•"/>
            </a:pPr>
            <a:r>
              <a:rPr lang="fr-FR" sz="1400" dirty="0"/>
              <a:t>Plant </a:t>
            </a:r>
            <a:r>
              <a:rPr lang="fr-FR" sz="1400" dirty="0" err="1"/>
              <a:t>biomass</a:t>
            </a:r>
            <a:endParaRPr lang="fr-FR" sz="1400" dirty="0"/>
          </a:p>
          <a:p>
            <a:pPr marL="742939" lvl="1" indent="-285750">
              <a:buFont typeface="Arial" panose="020B0604020202020204" pitchFamily="34" charset="0"/>
              <a:buChar char="•"/>
            </a:pPr>
            <a:r>
              <a:rPr lang="fr-FR" sz="1400" dirty="0"/>
              <a:t>Grain </a:t>
            </a:r>
            <a:r>
              <a:rPr lang="fr-FR" sz="1400" dirty="0" err="1"/>
              <a:t>number</a:t>
            </a:r>
            <a:r>
              <a:rPr lang="fr-FR" sz="1400" dirty="0"/>
              <a:t> and </a:t>
            </a:r>
            <a:r>
              <a:rPr lang="fr-FR" sz="1400" dirty="0" err="1"/>
              <a:t>yield</a:t>
            </a:r>
            <a:endParaRPr lang="fr-FR" sz="1400" dirty="0"/>
          </a:p>
          <a:p>
            <a:endParaRPr lang="fr-FR" sz="1400" dirty="0"/>
          </a:p>
          <a:p>
            <a:r>
              <a:rPr lang="fr-FR" sz="1400" b="1" dirty="0"/>
              <a:t>Calibration </a:t>
            </a:r>
            <a:r>
              <a:rPr lang="fr-FR" sz="1400" b="1" dirty="0" err="1"/>
              <a:t>methodology</a:t>
            </a:r>
            <a:endParaRPr lang="fr-FR" sz="1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 err="1"/>
              <a:t>Nelder</a:t>
            </a:r>
            <a:r>
              <a:rPr lang="fr-FR" sz="1400" dirty="0"/>
              <a:t>-Mead simplex </a:t>
            </a:r>
            <a:r>
              <a:rPr lang="fr-FR" sz="1400" dirty="0" err="1"/>
              <a:t>algorithm</a:t>
            </a:r>
            <a:r>
              <a:rPr lang="fr-FR" sz="1400" dirty="0"/>
              <a:t> </a:t>
            </a:r>
            <a:r>
              <a:rPr lang="fr-FR" sz="1400" dirty="0" err="1"/>
              <a:t>implemented</a:t>
            </a:r>
            <a:r>
              <a:rPr lang="fr-FR" sz="1400" dirty="0"/>
              <a:t> in </a:t>
            </a:r>
            <a:r>
              <a:rPr lang="fr-FR" sz="1400" dirty="0" err="1"/>
              <a:t>croptimizR</a:t>
            </a: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Calibration (67 </a:t>
            </a:r>
            <a:r>
              <a:rPr lang="fr-FR" sz="1400" dirty="0" err="1"/>
              <a:t>environments</a:t>
            </a:r>
            <a:r>
              <a:rPr lang="fr-FR" sz="1400" dirty="0"/>
              <a:t>) and validation (15)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 err="1"/>
              <a:t>Loss</a:t>
            </a:r>
            <a:r>
              <a:rPr lang="fr-FR" sz="1400" dirty="0"/>
              <a:t> </a:t>
            </a:r>
            <a:r>
              <a:rPr lang="fr-FR" sz="1400" dirty="0" err="1"/>
              <a:t>function</a:t>
            </a:r>
            <a:r>
              <a:rPr lang="fr-FR" sz="1400" dirty="0"/>
              <a:t> </a:t>
            </a:r>
          </a:p>
          <a:p>
            <a:pPr marL="742939" lvl="1" indent="-285750">
              <a:buFont typeface="Arial" panose="020B0604020202020204" pitchFamily="34" charset="0"/>
              <a:buChar char="•"/>
            </a:pPr>
            <a:r>
              <a:rPr lang="fr-FR" sz="1400" dirty="0"/>
              <a:t>OLS for </a:t>
            </a:r>
            <a:r>
              <a:rPr lang="fr-FR" sz="1400" dirty="0" err="1"/>
              <a:t>preliminary</a:t>
            </a:r>
            <a:r>
              <a:rPr lang="fr-FR" sz="1400" dirty="0"/>
              <a:t> </a:t>
            </a:r>
            <a:r>
              <a:rPr lang="fr-FR" sz="1400" dirty="0" err="1"/>
              <a:t>steps</a:t>
            </a:r>
            <a:r>
              <a:rPr lang="fr-FR" sz="1400" dirty="0"/>
              <a:t> (</a:t>
            </a:r>
            <a:r>
              <a:rPr lang="fr-FR" sz="1400" dirty="0" err="1"/>
              <a:t>blue</a:t>
            </a:r>
            <a:r>
              <a:rPr lang="fr-FR" sz="1400" dirty="0"/>
              <a:t>) </a:t>
            </a:r>
            <a:r>
              <a:rPr lang="fr-FR" sz="1400" dirty="0" err="1"/>
              <a:t>with</a:t>
            </a:r>
            <a:r>
              <a:rPr lang="fr-FR" sz="1400" dirty="0"/>
              <a:t> </a:t>
            </a:r>
            <a:r>
              <a:rPr lang="fr-FR" sz="1400" dirty="0" err="1"/>
              <a:t>parameter</a:t>
            </a:r>
            <a:r>
              <a:rPr lang="fr-FR" sz="1400" dirty="0"/>
              <a:t> </a:t>
            </a:r>
            <a:r>
              <a:rPr lang="fr-FR" sz="1400" dirty="0" err="1"/>
              <a:t>selection</a:t>
            </a:r>
            <a:r>
              <a:rPr lang="fr-FR" sz="1400" dirty="0"/>
              <a:t> (</a:t>
            </a:r>
            <a:r>
              <a:rPr lang="fr-FR" sz="1400" dirty="0" err="1"/>
              <a:t>AICc</a:t>
            </a:r>
            <a:r>
              <a:rPr lang="fr-FR" sz="1400" dirty="0"/>
              <a:t>)</a:t>
            </a:r>
          </a:p>
          <a:p>
            <a:pPr marL="742939" lvl="1" indent="-285750">
              <a:buFont typeface="Arial" panose="020B0604020202020204" pitchFamily="34" charset="0"/>
              <a:buChar char="•"/>
            </a:pPr>
            <a:r>
              <a:rPr lang="fr-FR" sz="1400" dirty="0"/>
              <a:t>WLS for final </a:t>
            </a:r>
            <a:r>
              <a:rPr lang="fr-FR" sz="1400" dirty="0" err="1"/>
              <a:t>step</a:t>
            </a:r>
            <a:endParaRPr lang="fr-FR" sz="1400" dirty="0"/>
          </a:p>
          <a:p>
            <a:endParaRPr lang="fr-FR" sz="1400" dirty="0"/>
          </a:p>
          <a:p>
            <a:r>
              <a:rPr lang="fr-FR" sz="1400" dirty="0" err="1"/>
              <a:t>What</a:t>
            </a:r>
            <a:r>
              <a:rPr lang="fr-FR" sz="1400" dirty="0"/>
              <a:t> </a:t>
            </a:r>
            <a:r>
              <a:rPr lang="fr-FR" sz="1400" dirty="0" err="1"/>
              <a:t>is</a:t>
            </a:r>
            <a:r>
              <a:rPr lang="fr-FR" sz="1400" dirty="0"/>
              <a:t> the impact of LAI and plant </a:t>
            </a:r>
            <a:r>
              <a:rPr lang="fr-FR" sz="1400" dirty="0" err="1"/>
              <a:t>biomass</a:t>
            </a:r>
            <a:r>
              <a:rPr lang="fr-FR" sz="1400" dirty="0"/>
              <a:t> </a:t>
            </a:r>
            <a:r>
              <a:rPr lang="fr-FR" sz="1400" dirty="0" err="1"/>
              <a:t>steps</a:t>
            </a:r>
            <a:r>
              <a:rPr lang="fr-FR" sz="1400" dirty="0"/>
              <a:t> ?</a:t>
            </a:r>
          </a:p>
          <a:p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069DE7-27DC-441B-A276-74436466B93D}"/>
              </a:ext>
            </a:extLst>
          </p:cNvPr>
          <p:cNvSpPr/>
          <p:nvPr/>
        </p:nvSpPr>
        <p:spPr>
          <a:xfrm>
            <a:off x="622612" y="5536644"/>
            <a:ext cx="3889098" cy="3719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7598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 descr=" 30">
            <a:extLst>
              <a:ext uri="{FF2B5EF4-FFF2-40B4-BE49-F238E27FC236}">
                <a16:creationId xmlns:a16="http://schemas.microsoft.com/office/drawing/2014/main" id="{63C4AD65-E10F-4D4F-96AF-4679103E73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75" t="42418" r="52" b="42517"/>
          <a:stretch/>
        </p:blipFill>
        <p:spPr bwMode="auto">
          <a:xfrm>
            <a:off x="8806585" y="943487"/>
            <a:ext cx="1199692" cy="88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re 3" descr=" 4">
            <a:extLst>
              <a:ext uri="{FF2B5EF4-FFF2-40B4-BE49-F238E27FC236}">
                <a16:creationId xmlns:a16="http://schemas.microsoft.com/office/drawing/2014/main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Impact of LAI and </a:t>
            </a:r>
            <a:r>
              <a:rPr lang="fr-FR" dirty="0" err="1"/>
              <a:t>biomass</a:t>
            </a:r>
            <a:r>
              <a:rPr lang="fr-FR" dirty="0"/>
              <a:t> in the calibration process</a:t>
            </a:r>
          </a:p>
        </p:txBody>
      </p:sp>
      <p:pic>
        <p:nvPicPr>
          <p:cNvPr id="10242" name="Picture 2" descr=" 10242">
            <a:extLst>
              <a:ext uri="{FF2B5EF4-FFF2-40B4-BE49-F238E27FC236}">
                <a16:creationId xmlns:a16="http://schemas.microsoft.com/office/drawing/2014/main" id="{8C6D7A07-0BE9-4EF7-A8EF-0369085009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84"/>
          <a:stretch/>
        </p:blipFill>
        <p:spPr bwMode="auto">
          <a:xfrm>
            <a:off x="1" y="912723"/>
            <a:ext cx="8745266" cy="486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 descr=" 8">
            <a:extLst>
              <a:ext uri="{FF2B5EF4-FFF2-40B4-BE49-F238E27FC236}">
                <a16:creationId xmlns:a16="http://schemas.microsoft.com/office/drawing/2014/main" id="{8521F142-90B6-4B55-ABED-396BF2560C47}"/>
              </a:ext>
            </a:extLst>
          </p:cNvPr>
          <p:cNvSpPr txBox="1"/>
          <p:nvPr/>
        </p:nvSpPr>
        <p:spPr>
          <a:xfrm>
            <a:off x="8738401" y="1913836"/>
            <a:ext cx="336787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 "/>
            </a:pPr>
            <a:r>
              <a:rPr lang="fr-FR" sz="1400"/>
              <a:t>                              </a:t>
            </a:r>
            <a:br>
              <a:rPr lang="fr-FR" sz="1400"/>
            </a:br>
            <a:r>
              <a:rPr lang="fr-FR" sz="1400"/>
              <a:t>          </a:t>
            </a: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 "/>
            </a:pPr>
            <a:r>
              <a:rPr lang="fr-FR" sz="1400"/>
              <a:t>                                     </a:t>
            </a: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 "/>
            </a:pPr>
            <a:r>
              <a:rPr lang="fr-FR" sz="1400"/>
              <a:t>                                  </a:t>
            </a:r>
            <a:br>
              <a:rPr lang="fr-FR" sz="1400"/>
            </a:br>
            <a:r>
              <a:rPr lang="fr-FR" sz="1400"/>
              <a:t>                    </a:t>
            </a: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 "/>
            </a:pPr>
            <a:r>
              <a:rPr lang="fr-FR" sz="1400"/>
              <a:t>                            </a:t>
            </a:r>
            <a:br>
              <a:rPr lang="fr-FR" sz="1400"/>
            </a:br>
            <a:r>
              <a:rPr lang="fr-FR" sz="1400"/>
              <a:t>                                    </a:t>
            </a:r>
            <a:br>
              <a:rPr lang="fr-FR" sz="1400"/>
            </a:br>
            <a:r>
              <a:rPr lang="fr-FR" sz="1400"/>
              <a:t>                  </a:t>
            </a:r>
            <a:r>
              <a:rPr lang="fr-FR" sz="1400">
                <a:sym typeface="Wingdings" panose="05000000000000000000" pitchFamily="2" charset="2"/>
              </a:rPr>
              <a:t>                 </a:t>
            </a:r>
            <a:br>
              <a:rPr lang="fr-FR" sz="1400">
                <a:sym typeface="Wingdings" panose="05000000000000000000" pitchFamily="2" charset="2"/>
              </a:rPr>
            </a:br>
            <a:r>
              <a:rPr lang="fr-FR" sz="1400">
                <a:sym typeface="Wingdings" panose="05000000000000000000" pitchFamily="2" charset="2"/>
              </a:rPr>
              <a:t>                                    </a:t>
            </a:r>
            <a:endParaRPr lang="fr-FR" sz="1400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 "/>
            </a:pPr>
            <a:r>
              <a:rPr lang="fr-FR" sz="1400">
                <a:sym typeface="Wingdings" panose="05000000000000000000" pitchFamily="2" charset="2"/>
              </a:rPr>
              <a:t>                                     </a:t>
            </a:r>
            <a:br>
              <a:rPr lang="fr-FR" sz="1400">
                <a:sym typeface="Wingdings" panose="05000000000000000000" pitchFamily="2" charset="2"/>
              </a:rPr>
            </a:br>
            <a:r>
              <a:rPr lang="fr-FR" sz="1400">
                <a:sym typeface="Wingdings" panose="05000000000000000000" pitchFamily="2" charset="2"/>
              </a:rPr>
              <a:t>                  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369845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 descr=" 30">
            <a:extLst>
              <a:ext uri="{FF2B5EF4-FFF2-40B4-BE49-F238E27FC236}">
                <a16:creationId xmlns:a16="http://schemas.microsoft.com/office/drawing/2014/main" id="{63C4AD65-E10F-4D4F-96AF-4679103E73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75" t="42418" r="52" b="42517"/>
          <a:stretch/>
        </p:blipFill>
        <p:spPr bwMode="auto">
          <a:xfrm>
            <a:off x="8806585" y="943487"/>
            <a:ext cx="1199692" cy="88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re 3" descr=" 4">
            <a:extLst>
              <a:ext uri="{FF2B5EF4-FFF2-40B4-BE49-F238E27FC236}">
                <a16:creationId xmlns:a16="http://schemas.microsoft.com/office/drawing/2014/main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Impact of LAI and </a:t>
            </a:r>
            <a:r>
              <a:rPr lang="fr-FR" dirty="0" err="1"/>
              <a:t>biomass</a:t>
            </a:r>
            <a:r>
              <a:rPr lang="fr-FR" dirty="0"/>
              <a:t> in the calibration process</a:t>
            </a:r>
          </a:p>
        </p:txBody>
      </p:sp>
      <p:pic>
        <p:nvPicPr>
          <p:cNvPr id="10242" name="Picture 2" descr=" 10242">
            <a:extLst>
              <a:ext uri="{FF2B5EF4-FFF2-40B4-BE49-F238E27FC236}">
                <a16:creationId xmlns:a16="http://schemas.microsoft.com/office/drawing/2014/main" id="{8C6D7A07-0BE9-4EF7-A8EF-0369085009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84"/>
          <a:stretch/>
        </p:blipFill>
        <p:spPr bwMode="auto">
          <a:xfrm>
            <a:off x="1" y="912723"/>
            <a:ext cx="8745266" cy="486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Connecteur droit avec flèche 5" descr=" 3">
            <a:extLst>
              <a:ext uri="{FF2B5EF4-FFF2-40B4-BE49-F238E27FC236}">
                <a16:creationId xmlns:a16="http://schemas.microsoft.com/office/drawing/2014/main" id="{9534645F-FFEA-4CDB-A120-57FDA4EB8C3F}"/>
              </a:ext>
            </a:extLst>
          </p:cNvPr>
          <p:cNvCxnSpPr/>
          <p:nvPr/>
        </p:nvCxnSpPr>
        <p:spPr>
          <a:xfrm>
            <a:off x="1607735" y="1688126"/>
            <a:ext cx="0" cy="1577591"/>
          </a:xfrm>
          <a:prstGeom prst="straightConnector1">
            <a:avLst/>
          </a:prstGeom>
          <a:ln w="952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 descr=" 7">
            <a:extLst>
              <a:ext uri="{FF2B5EF4-FFF2-40B4-BE49-F238E27FC236}">
                <a16:creationId xmlns:a16="http://schemas.microsoft.com/office/drawing/2014/main" id="{39FFD54E-0A80-4D6F-AD72-D5D413707070}"/>
              </a:ext>
            </a:extLst>
          </p:cNvPr>
          <p:cNvCxnSpPr>
            <a:cxnSpLocks/>
          </p:cNvCxnSpPr>
          <p:nvPr/>
        </p:nvCxnSpPr>
        <p:spPr>
          <a:xfrm>
            <a:off x="6312038" y="1647930"/>
            <a:ext cx="0" cy="874624"/>
          </a:xfrm>
          <a:prstGeom prst="straightConnector1">
            <a:avLst/>
          </a:prstGeom>
          <a:ln w="952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 descr=" 8">
            <a:extLst>
              <a:ext uri="{FF2B5EF4-FFF2-40B4-BE49-F238E27FC236}">
                <a16:creationId xmlns:a16="http://schemas.microsoft.com/office/drawing/2014/main" id="{8521F142-90B6-4B55-ABED-396BF2560C47}"/>
              </a:ext>
            </a:extLst>
          </p:cNvPr>
          <p:cNvSpPr txBox="1"/>
          <p:nvPr/>
        </p:nvSpPr>
        <p:spPr>
          <a:xfrm>
            <a:off x="8738401" y="1913836"/>
            <a:ext cx="336787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Important differences between strategies</a:t>
            </a:r>
          </a:p>
          <a:p>
            <a:pPr marL="285750" indent="-285750">
              <a:buFont typeface="Arial" panose="020B0604020202020204" pitchFamily="34" charset="0"/>
              <a:buChar char=" "/>
            </a:pPr>
            <a:r>
              <a:rPr lang="fr-FR" sz="1400"/>
              <a:t>                                     </a:t>
            </a: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 "/>
            </a:pPr>
            <a:r>
              <a:rPr lang="fr-FR" sz="1400"/>
              <a:t>                                  </a:t>
            </a:r>
            <a:br>
              <a:rPr lang="fr-FR" sz="1400"/>
            </a:br>
            <a:r>
              <a:rPr lang="fr-FR" sz="1400"/>
              <a:t>                    </a:t>
            </a: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 "/>
            </a:pPr>
            <a:r>
              <a:rPr lang="fr-FR" sz="1400"/>
              <a:t>                            </a:t>
            </a:r>
            <a:br>
              <a:rPr lang="fr-FR" sz="1400"/>
            </a:br>
            <a:r>
              <a:rPr lang="fr-FR" sz="1400"/>
              <a:t>                                    </a:t>
            </a:r>
            <a:br>
              <a:rPr lang="fr-FR" sz="1400"/>
            </a:br>
            <a:r>
              <a:rPr lang="fr-FR" sz="1400"/>
              <a:t>                  </a:t>
            </a:r>
            <a:r>
              <a:rPr lang="fr-FR" sz="1400">
                <a:sym typeface="Wingdings" panose="05000000000000000000" pitchFamily="2" charset="2"/>
              </a:rPr>
              <a:t>                 </a:t>
            </a:r>
            <a:br>
              <a:rPr lang="fr-FR" sz="1400">
                <a:sym typeface="Wingdings" panose="05000000000000000000" pitchFamily="2" charset="2"/>
              </a:rPr>
            </a:br>
            <a:r>
              <a:rPr lang="fr-FR" sz="1400">
                <a:sym typeface="Wingdings" panose="05000000000000000000" pitchFamily="2" charset="2"/>
              </a:rPr>
              <a:t>                                    </a:t>
            </a:r>
            <a:endParaRPr lang="fr-FR" sz="1400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 "/>
            </a:pPr>
            <a:r>
              <a:rPr lang="fr-FR" sz="1400">
                <a:sym typeface="Wingdings" panose="05000000000000000000" pitchFamily="2" charset="2"/>
              </a:rPr>
              <a:t>                                     </a:t>
            </a:r>
            <a:br>
              <a:rPr lang="fr-FR" sz="1400">
                <a:sym typeface="Wingdings" panose="05000000000000000000" pitchFamily="2" charset="2"/>
              </a:rPr>
            </a:br>
            <a:r>
              <a:rPr lang="fr-FR" sz="1400">
                <a:sym typeface="Wingdings" panose="05000000000000000000" pitchFamily="2" charset="2"/>
              </a:rPr>
              <a:t>                  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700186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 descr=" 30">
            <a:extLst>
              <a:ext uri="{FF2B5EF4-FFF2-40B4-BE49-F238E27FC236}">
                <a16:creationId xmlns:a16="http://schemas.microsoft.com/office/drawing/2014/main" id="{63C4AD65-E10F-4D4F-96AF-4679103E73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75" t="42418" r="52" b="42517"/>
          <a:stretch/>
        </p:blipFill>
        <p:spPr bwMode="auto">
          <a:xfrm>
            <a:off x="8806585" y="943487"/>
            <a:ext cx="1199692" cy="88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re 3" descr=" 4">
            <a:extLst>
              <a:ext uri="{FF2B5EF4-FFF2-40B4-BE49-F238E27FC236}">
                <a16:creationId xmlns:a16="http://schemas.microsoft.com/office/drawing/2014/main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Impact of LAI and </a:t>
            </a:r>
            <a:r>
              <a:rPr lang="fr-FR" dirty="0" err="1"/>
              <a:t>biomass</a:t>
            </a:r>
            <a:r>
              <a:rPr lang="fr-FR" dirty="0"/>
              <a:t> in the calibration process</a:t>
            </a:r>
          </a:p>
        </p:txBody>
      </p:sp>
      <p:pic>
        <p:nvPicPr>
          <p:cNvPr id="10242" name="Picture 2" descr=" 10242">
            <a:extLst>
              <a:ext uri="{FF2B5EF4-FFF2-40B4-BE49-F238E27FC236}">
                <a16:creationId xmlns:a16="http://schemas.microsoft.com/office/drawing/2014/main" id="{8C6D7A07-0BE9-4EF7-A8EF-0369085009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84"/>
          <a:stretch/>
        </p:blipFill>
        <p:spPr bwMode="auto">
          <a:xfrm>
            <a:off x="1" y="912723"/>
            <a:ext cx="8745266" cy="486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Connecteur droit avec flèche 5" descr=" 3">
            <a:extLst>
              <a:ext uri="{FF2B5EF4-FFF2-40B4-BE49-F238E27FC236}">
                <a16:creationId xmlns:a16="http://schemas.microsoft.com/office/drawing/2014/main" id="{9534645F-FFEA-4CDB-A120-57FDA4EB8C3F}"/>
              </a:ext>
            </a:extLst>
          </p:cNvPr>
          <p:cNvCxnSpPr/>
          <p:nvPr/>
        </p:nvCxnSpPr>
        <p:spPr>
          <a:xfrm>
            <a:off x="1607735" y="1688126"/>
            <a:ext cx="0" cy="1577591"/>
          </a:xfrm>
          <a:prstGeom prst="straightConnector1">
            <a:avLst/>
          </a:prstGeom>
          <a:ln w="952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 descr=" 7">
            <a:extLst>
              <a:ext uri="{FF2B5EF4-FFF2-40B4-BE49-F238E27FC236}">
                <a16:creationId xmlns:a16="http://schemas.microsoft.com/office/drawing/2014/main" id="{39FFD54E-0A80-4D6F-AD72-D5D413707070}"/>
              </a:ext>
            </a:extLst>
          </p:cNvPr>
          <p:cNvCxnSpPr>
            <a:cxnSpLocks/>
          </p:cNvCxnSpPr>
          <p:nvPr/>
        </p:nvCxnSpPr>
        <p:spPr>
          <a:xfrm>
            <a:off x="6312038" y="1647930"/>
            <a:ext cx="0" cy="874624"/>
          </a:xfrm>
          <a:prstGeom prst="straightConnector1">
            <a:avLst/>
          </a:prstGeom>
          <a:ln w="952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 descr=" 8">
            <a:extLst>
              <a:ext uri="{FF2B5EF4-FFF2-40B4-BE49-F238E27FC236}">
                <a16:creationId xmlns:a16="http://schemas.microsoft.com/office/drawing/2014/main" id="{8521F142-90B6-4B55-ABED-396BF2560C47}"/>
              </a:ext>
            </a:extLst>
          </p:cNvPr>
          <p:cNvSpPr txBox="1"/>
          <p:nvPr/>
        </p:nvSpPr>
        <p:spPr>
          <a:xfrm>
            <a:off x="8738401" y="1913836"/>
            <a:ext cx="336787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Important differences between strategies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Few observed data at critical periods</a:t>
            </a:r>
          </a:p>
          <a:p>
            <a:pPr marL="285750" indent="-285750">
              <a:buFont typeface="Arial" panose="020B0604020202020204" pitchFamily="34" charset="0"/>
              <a:buChar char=" "/>
            </a:pPr>
            <a:r>
              <a:rPr lang="fr-FR" sz="1400"/>
              <a:t>                                  </a:t>
            </a:r>
            <a:br>
              <a:rPr lang="fr-FR" sz="1400"/>
            </a:br>
            <a:r>
              <a:rPr lang="fr-FR" sz="1400"/>
              <a:t>                    </a:t>
            </a: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 "/>
            </a:pPr>
            <a:r>
              <a:rPr lang="fr-FR" sz="1400"/>
              <a:t>                            </a:t>
            </a:r>
            <a:br>
              <a:rPr lang="fr-FR" sz="1400"/>
            </a:br>
            <a:r>
              <a:rPr lang="fr-FR" sz="1400"/>
              <a:t>                                    </a:t>
            </a:r>
            <a:br>
              <a:rPr lang="fr-FR" sz="1400"/>
            </a:br>
            <a:r>
              <a:rPr lang="fr-FR" sz="1400"/>
              <a:t>                  </a:t>
            </a:r>
            <a:r>
              <a:rPr lang="fr-FR" sz="1400">
                <a:sym typeface="Wingdings" panose="05000000000000000000" pitchFamily="2" charset="2"/>
              </a:rPr>
              <a:t>                 </a:t>
            </a:r>
            <a:br>
              <a:rPr lang="fr-FR" sz="1400">
                <a:sym typeface="Wingdings" panose="05000000000000000000" pitchFamily="2" charset="2"/>
              </a:rPr>
            </a:br>
            <a:r>
              <a:rPr lang="fr-FR" sz="1400">
                <a:sym typeface="Wingdings" panose="05000000000000000000" pitchFamily="2" charset="2"/>
              </a:rPr>
              <a:t>                                    </a:t>
            </a:r>
            <a:endParaRPr lang="fr-FR" sz="1400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 "/>
            </a:pPr>
            <a:r>
              <a:rPr lang="fr-FR" sz="1400">
                <a:sym typeface="Wingdings" panose="05000000000000000000" pitchFamily="2" charset="2"/>
              </a:rPr>
              <a:t>                                     </a:t>
            </a:r>
            <a:br>
              <a:rPr lang="fr-FR" sz="1400">
                <a:sym typeface="Wingdings" panose="05000000000000000000" pitchFamily="2" charset="2"/>
              </a:rPr>
            </a:br>
            <a:r>
              <a:rPr lang="fr-FR" sz="1400">
                <a:sym typeface="Wingdings" panose="05000000000000000000" pitchFamily="2" charset="2"/>
              </a:rPr>
              <a:t>                  </a:t>
            </a:r>
            <a:endParaRPr lang="fr-FR" sz="1400" dirty="0"/>
          </a:p>
        </p:txBody>
      </p:sp>
      <p:sp>
        <p:nvSpPr>
          <p:cNvPr id="9" name="Ellipse 8" descr=" 9">
            <a:extLst>
              <a:ext uri="{FF2B5EF4-FFF2-40B4-BE49-F238E27FC236}">
                <a16:creationId xmlns:a16="http://schemas.microsoft.com/office/drawing/2014/main" id="{5BBBD35B-2556-45A7-802F-CE97EBCA1623}"/>
              </a:ext>
            </a:extLst>
          </p:cNvPr>
          <p:cNvSpPr/>
          <p:nvPr/>
        </p:nvSpPr>
        <p:spPr>
          <a:xfrm>
            <a:off x="914401" y="1627833"/>
            <a:ext cx="622995" cy="165044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 descr=" 11">
            <a:extLst>
              <a:ext uri="{FF2B5EF4-FFF2-40B4-BE49-F238E27FC236}">
                <a16:creationId xmlns:a16="http://schemas.microsoft.com/office/drawing/2014/main" id="{797A5787-EE7C-4C78-BD7A-622AC4BA9E2F}"/>
              </a:ext>
            </a:extLst>
          </p:cNvPr>
          <p:cNvSpPr/>
          <p:nvPr/>
        </p:nvSpPr>
        <p:spPr>
          <a:xfrm>
            <a:off x="5817998" y="1627838"/>
            <a:ext cx="443805" cy="102493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2838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 descr=" 30">
            <a:extLst>
              <a:ext uri="{FF2B5EF4-FFF2-40B4-BE49-F238E27FC236}">
                <a16:creationId xmlns:a16="http://schemas.microsoft.com/office/drawing/2014/main" id="{63C4AD65-E10F-4D4F-96AF-4679103E73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75" t="42418" r="52" b="42517"/>
          <a:stretch/>
        </p:blipFill>
        <p:spPr bwMode="auto">
          <a:xfrm>
            <a:off x="8806585" y="943487"/>
            <a:ext cx="1199692" cy="88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re 3" descr=" 4">
            <a:extLst>
              <a:ext uri="{FF2B5EF4-FFF2-40B4-BE49-F238E27FC236}">
                <a16:creationId xmlns:a16="http://schemas.microsoft.com/office/drawing/2014/main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Impact of LAI and </a:t>
            </a:r>
            <a:r>
              <a:rPr lang="fr-FR" dirty="0" err="1"/>
              <a:t>biomass</a:t>
            </a:r>
            <a:r>
              <a:rPr lang="fr-FR" dirty="0"/>
              <a:t> in the calibration process</a:t>
            </a:r>
          </a:p>
        </p:txBody>
      </p:sp>
      <p:pic>
        <p:nvPicPr>
          <p:cNvPr id="10242" name="Picture 2" descr=" 10242">
            <a:extLst>
              <a:ext uri="{FF2B5EF4-FFF2-40B4-BE49-F238E27FC236}">
                <a16:creationId xmlns:a16="http://schemas.microsoft.com/office/drawing/2014/main" id="{8C6D7A07-0BE9-4EF7-A8EF-0369085009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84"/>
          <a:stretch/>
        </p:blipFill>
        <p:spPr bwMode="auto">
          <a:xfrm>
            <a:off x="1" y="912723"/>
            <a:ext cx="8745266" cy="486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 descr=" 8">
            <a:extLst>
              <a:ext uri="{FF2B5EF4-FFF2-40B4-BE49-F238E27FC236}">
                <a16:creationId xmlns:a16="http://schemas.microsoft.com/office/drawing/2014/main" id="{8521F142-90B6-4B55-ABED-396BF2560C47}"/>
              </a:ext>
            </a:extLst>
          </p:cNvPr>
          <p:cNvSpPr txBox="1"/>
          <p:nvPr/>
        </p:nvSpPr>
        <p:spPr>
          <a:xfrm>
            <a:off x="8738401" y="1913836"/>
            <a:ext cx="336787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Important differences between strategies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Few observed data at critical periods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Best calibration with « LAI » and « Biomass (no RUE) »</a:t>
            </a:r>
          </a:p>
          <a:p>
            <a:pPr marL="285750" indent="-285750">
              <a:buFont typeface="Arial" panose="020B0604020202020204" pitchFamily="34" charset="0"/>
              <a:buChar char=" "/>
            </a:pPr>
            <a:r>
              <a:rPr lang="fr-FR" sz="1400"/>
              <a:t>                            </a:t>
            </a:r>
            <a:br>
              <a:rPr lang="fr-FR" sz="1400"/>
            </a:br>
            <a:r>
              <a:rPr lang="fr-FR" sz="1400"/>
              <a:t>                                    </a:t>
            </a:r>
            <a:br>
              <a:rPr lang="fr-FR" sz="1400"/>
            </a:br>
            <a:r>
              <a:rPr lang="fr-FR" sz="1400"/>
              <a:t>                  </a:t>
            </a:r>
            <a:r>
              <a:rPr lang="fr-FR" sz="1400">
                <a:sym typeface="Wingdings" panose="05000000000000000000" pitchFamily="2" charset="2"/>
              </a:rPr>
              <a:t>                 </a:t>
            </a:r>
            <a:br>
              <a:rPr lang="fr-FR" sz="1400">
                <a:sym typeface="Wingdings" panose="05000000000000000000" pitchFamily="2" charset="2"/>
              </a:rPr>
            </a:br>
            <a:r>
              <a:rPr lang="fr-FR" sz="1400">
                <a:sym typeface="Wingdings" panose="05000000000000000000" pitchFamily="2" charset="2"/>
              </a:rPr>
              <a:t>                                    </a:t>
            </a:r>
            <a:endParaRPr lang="fr-FR" sz="1400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 "/>
            </a:pPr>
            <a:r>
              <a:rPr lang="fr-FR" sz="1400">
                <a:sym typeface="Wingdings" panose="05000000000000000000" pitchFamily="2" charset="2"/>
              </a:rPr>
              <a:t>                                     </a:t>
            </a:r>
            <a:br>
              <a:rPr lang="fr-FR" sz="1400">
                <a:sym typeface="Wingdings" panose="05000000000000000000" pitchFamily="2" charset="2"/>
              </a:rPr>
            </a:br>
            <a:r>
              <a:rPr lang="fr-FR" sz="1400">
                <a:sym typeface="Wingdings" panose="05000000000000000000" pitchFamily="2" charset="2"/>
              </a:rPr>
              <a:t>                  </a:t>
            </a:r>
            <a:endParaRPr lang="fr-FR" sz="1400" dirty="0"/>
          </a:p>
        </p:txBody>
      </p:sp>
      <p:cxnSp>
        <p:nvCxnSpPr>
          <p:cNvPr id="16" name="Connecteur droit avec flèche 15" descr=" 14">
            <a:extLst>
              <a:ext uri="{FF2B5EF4-FFF2-40B4-BE49-F238E27FC236}">
                <a16:creationId xmlns:a16="http://schemas.microsoft.com/office/drawing/2014/main" id="{BFDAF1FD-B209-486F-9C9D-72A9002EC7B4}"/>
              </a:ext>
            </a:extLst>
          </p:cNvPr>
          <p:cNvCxnSpPr/>
          <p:nvPr/>
        </p:nvCxnSpPr>
        <p:spPr>
          <a:xfrm flipH="1">
            <a:off x="9210487" y="1360598"/>
            <a:ext cx="391887" cy="0"/>
          </a:xfrm>
          <a:prstGeom prst="straightConnector1">
            <a:avLst/>
          </a:prstGeom>
          <a:ln w="95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 descr=" 16">
            <a:extLst>
              <a:ext uri="{FF2B5EF4-FFF2-40B4-BE49-F238E27FC236}">
                <a16:creationId xmlns:a16="http://schemas.microsoft.com/office/drawing/2014/main" id="{9179E06C-41D0-4851-8BA9-289BCA053B97}"/>
              </a:ext>
            </a:extLst>
          </p:cNvPr>
          <p:cNvCxnSpPr/>
          <p:nvPr/>
        </p:nvCxnSpPr>
        <p:spPr>
          <a:xfrm flipH="1">
            <a:off x="9919294" y="1575936"/>
            <a:ext cx="391887" cy="0"/>
          </a:xfrm>
          <a:prstGeom prst="straightConnector1">
            <a:avLst/>
          </a:prstGeom>
          <a:ln w="95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 descr=" 17">
            <a:extLst>
              <a:ext uri="{FF2B5EF4-FFF2-40B4-BE49-F238E27FC236}">
                <a16:creationId xmlns:a16="http://schemas.microsoft.com/office/drawing/2014/main" id="{697234F5-0212-45B2-B444-2E39FF93FF39}"/>
              </a:ext>
            </a:extLst>
          </p:cNvPr>
          <p:cNvCxnSpPr>
            <a:cxnSpLocks/>
          </p:cNvCxnSpPr>
          <p:nvPr/>
        </p:nvCxnSpPr>
        <p:spPr>
          <a:xfrm flipH="1">
            <a:off x="6096000" y="1522814"/>
            <a:ext cx="301242" cy="275841"/>
          </a:xfrm>
          <a:prstGeom prst="straightConnector1">
            <a:avLst/>
          </a:prstGeom>
          <a:ln w="95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 descr=" 20">
            <a:extLst>
              <a:ext uri="{FF2B5EF4-FFF2-40B4-BE49-F238E27FC236}">
                <a16:creationId xmlns:a16="http://schemas.microsoft.com/office/drawing/2014/main" id="{48754AE6-B1B7-4F2F-8959-2D37E01FE923}"/>
              </a:ext>
            </a:extLst>
          </p:cNvPr>
          <p:cNvCxnSpPr>
            <a:cxnSpLocks/>
          </p:cNvCxnSpPr>
          <p:nvPr/>
        </p:nvCxnSpPr>
        <p:spPr>
          <a:xfrm flipH="1">
            <a:off x="6136300" y="1522814"/>
            <a:ext cx="256860" cy="441153"/>
          </a:xfrm>
          <a:prstGeom prst="straightConnector1">
            <a:avLst/>
          </a:prstGeom>
          <a:ln w="95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 descr=" 22">
            <a:extLst>
              <a:ext uri="{FF2B5EF4-FFF2-40B4-BE49-F238E27FC236}">
                <a16:creationId xmlns:a16="http://schemas.microsoft.com/office/drawing/2014/main" id="{6B4AC87B-2A2C-4ACC-8E8D-B539BEF6BE8C}"/>
              </a:ext>
            </a:extLst>
          </p:cNvPr>
          <p:cNvCxnSpPr>
            <a:cxnSpLocks/>
          </p:cNvCxnSpPr>
          <p:nvPr/>
        </p:nvCxnSpPr>
        <p:spPr>
          <a:xfrm flipH="1">
            <a:off x="8206450" y="1387611"/>
            <a:ext cx="282882" cy="197850"/>
          </a:xfrm>
          <a:prstGeom prst="straightConnector1">
            <a:avLst/>
          </a:prstGeom>
          <a:ln w="95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 descr=" 24">
            <a:extLst>
              <a:ext uri="{FF2B5EF4-FFF2-40B4-BE49-F238E27FC236}">
                <a16:creationId xmlns:a16="http://schemas.microsoft.com/office/drawing/2014/main" id="{BB7F9896-8D49-4F83-AB40-F74F764C6088}"/>
              </a:ext>
            </a:extLst>
          </p:cNvPr>
          <p:cNvCxnSpPr>
            <a:cxnSpLocks/>
          </p:cNvCxnSpPr>
          <p:nvPr/>
        </p:nvCxnSpPr>
        <p:spPr>
          <a:xfrm flipH="1">
            <a:off x="8210532" y="1387611"/>
            <a:ext cx="278800" cy="333053"/>
          </a:xfrm>
          <a:prstGeom prst="straightConnector1">
            <a:avLst/>
          </a:prstGeom>
          <a:ln w="95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674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 descr=" 30">
            <a:extLst>
              <a:ext uri="{FF2B5EF4-FFF2-40B4-BE49-F238E27FC236}">
                <a16:creationId xmlns:a16="http://schemas.microsoft.com/office/drawing/2014/main" id="{63C4AD65-E10F-4D4F-96AF-4679103E73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75" t="42418" r="52" b="42517"/>
          <a:stretch/>
        </p:blipFill>
        <p:spPr bwMode="auto">
          <a:xfrm>
            <a:off x="8806585" y="943487"/>
            <a:ext cx="1199692" cy="88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re 3" descr=" 4">
            <a:extLst>
              <a:ext uri="{FF2B5EF4-FFF2-40B4-BE49-F238E27FC236}">
                <a16:creationId xmlns:a16="http://schemas.microsoft.com/office/drawing/2014/main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Impact of LAI and </a:t>
            </a:r>
            <a:r>
              <a:rPr lang="fr-FR" dirty="0" err="1"/>
              <a:t>biomass</a:t>
            </a:r>
            <a:r>
              <a:rPr lang="fr-FR" dirty="0"/>
              <a:t> in the calibration process</a:t>
            </a:r>
          </a:p>
        </p:txBody>
      </p:sp>
      <p:pic>
        <p:nvPicPr>
          <p:cNvPr id="10242" name="Picture 2" descr=" 10242">
            <a:extLst>
              <a:ext uri="{FF2B5EF4-FFF2-40B4-BE49-F238E27FC236}">
                <a16:creationId xmlns:a16="http://schemas.microsoft.com/office/drawing/2014/main" id="{8C6D7A07-0BE9-4EF7-A8EF-0369085009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84"/>
          <a:stretch/>
        </p:blipFill>
        <p:spPr bwMode="auto">
          <a:xfrm>
            <a:off x="1" y="912723"/>
            <a:ext cx="8745266" cy="486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 descr=" 8">
            <a:extLst>
              <a:ext uri="{FF2B5EF4-FFF2-40B4-BE49-F238E27FC236}">
                <a16:creationId xmlns:a16="http://schemas.microsoft.com/office/drawing/2014/main" id="{8521F142-90B6-4B55-ABED-396BF2560C47}"/>
              </a:ext>
            </a:extLst>
          </p:cNvPr>
          <p:cNvSpPr txBox="1"/>
          <p:nvPr/>
        </p:nvSpPr>
        <p:spPr>
          <a:xfrm>
            <a:off x="8738401" y="1913835"/>
            <a:ext cx="336787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Important differences between strategies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Few observed data at critical periods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Best calibration with « LAI » and « Biomass (no RUE) 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rPr>
              <a:t>« Biomass (with RUE) » with underestimated LAI but compensation for plant biomass </a:t>
            </a: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 underestimated LAI parameters and overestimated RUE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Surprinsingly « LAI + Biomass » does not perform better</a:t>
            </a:r>
            <a:endParaRPr lang="fr-FR" sz="1400" dirty="0"/>
          </a:p>
        </p:txBody>
      </p:sp>
      <p:cxnSp>
        <p:nvCxnSpPr>
          <p:cNvPr id="17" name="Connecteur droit avec flèche 16" descr=" 26">
            <a:extLst>
              <a:ext uri="{FF2B5EF4-FFF2-40B4-BE49-F238E27FC236}">
                <a16:creationId xmlns:a16="http://schemas.microsoft.com/office/drawing/2014/main" id="{A0BD0304-EB2A-4120-B603-CBA8BF60B299}"/>
              </a:ext>
            </a:extLst>
          </p:cNvPr>
          <p:cNvCxnSpPr/>
          <p:nvPr/>
        </p:nvCxnSpPr>
        <p:spPr>
          <a:xfrm flipH="1">
            <a:off x="9989205" y="1475862"/>
            <a:ext cx="391887" cy="0"/>
          </a:xfrm>
          <a:prstGeom prst="straightConnector1">
            <a:avLst/>
          </a:prstGeom>
          <a:ln w="95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 descr=" 27">
            <a:extLst>
              <a:ext uri="{FF2B5EF4-FFF2-40B4-BE49-F238E27FC236}">
                <a16:creationId xmlns:a16="http://schemas.microsoft.com/office/drawing/2014/main" id="{67E3D3D2-C560-4D24-9391-C8E2088B4CB1}"/>
              </a:ext>
            </a:extLst>
          </p:cNvPr>
          <p:cNvCxnSpPr>
            <a:cxnSpLocks/>
          </p:cNvCxnSpPr>
          <p:nvPr/>
        </p:nvCxnSpPr>
        <p:spPr>
          <a:xfrm flipH="1">
            <a:off x="6149400" y="2031487"/>
            <a:ext cx="356164" cy="156721"/>
          </a:xfrm>
          <a:prstGeom prst="straightConnector1">
            <a:avLst/>
          </a:prstGeom>
          <a:ln w="95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 descr=" 29">
            <a:extLst>
              <a:ext uri="{FF2B5EF4-FFF2-40B4-BE49-F238E27FC236}">
                <a16:creationId xmlns:a16="http://schemas.microsoft.com/office/drawing/2014/main" id="{94D63AD3-0A87-4E9B-987A-8A3339FE88F2}"/>
              </a:ext>
            </a:extLst>
          </p:cNvPr>
          <p:cNvCxnSpPr>
            <a:cxnSpLocks/>
          </p:cNvCxnSpPr>
          <p:nvPr/>
        </p:nvCxnSpPr>
        <p:spPr>
          <a:xfrm flipH="1">
            <a:off x="1256251" y="2880480"/>
            <a:ext cx="356164" cy="156721"/>
          </a:xfrm>
          <a:prstGeom prst="straightConnector1">
            <a:avLst/>
          </a:prstGeom>
          <a:ln w="95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2138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 descr=" 4">
            <a:extLst>
              <a:ext uri="{FF2B5EF4-FFF2-40B4-BE49-F238E27FC236}">
                <a16:creationId xmlns:a16="http://schemas.microsoft.com/office/drawing/2014/main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Impact of LAI and </a:t>
            </a:r>
            <a:r>
              <a:rPr lang="fr-FR" dirty="0" err="1"/>
              <a:t>biomass</a:t>
            </a:r>
            <a:r>
              <a:rPr lang="fr-FR" dirty="0"/>
              <a:t> on the calibration process</a:t>
            </a:r>
          </a:p>
        </p:txBody>
      </p:sp>
      <p:pic>
        <p:nvPicPr>
          <p:cNvPr id="13314" name="Picture 2" descr=" 13314">
            <a:extLst>
              <a:ext uri="{FF2B5EF4-FFF2-40B4-BE49-F238E27FC236}">
                <a16:creationId xmlns:a16="http://schemas.microsoft.com/office/drawing/2014/main" id="{B5100AD7-E704-4A51-A8D5-AA4588C4D4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424131" y="920366"/>
            <a:ext cx="2512808" cy="5017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 descr=" 2">
                <a:extLst>
                  <a:ext uri="{FF2B5EF4-FFF2-40B4-BE49-F238E27FC236}">
                    <a16:creationId xmlns:a16="http://schemas.microsoft.com/office/drawing/2014/main" id="{DE06B218-519F-4A8A-A0D5-0F2DE3EE7FFC}"/>
                  </a:ext>
                </a:extLst>
              </p:cNvPr>
              <p:cNvSpPr txBox="1"/>
              <p:nvPr/>
            </p:nvSpPr>
            <p:spPr>
              <a:xfrm>
                <a:off x="7748319" y="1496764"/>
                <a:ext cx="4305300" cy="2065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𝑀𝑆𝐸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den>
                      </m:f>
                      <m:r>
                        <a:rPr lang="fr-F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nary>
                        <m:naryPr>
                          <m:chr m:val="∑"/>
                          <m:ctrlPr>
                            <a:rPr lang="fr-F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fr-F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𝑣𝑜𝑏𝑠</m:t>
                              </m:r>
                              <m:d>
                                <m:dPr>
                                  <m:ctrlPr>
                                    <a:rPr lang="fr-FR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𝑣𝑠𝑖𝑚</m:t>
                              </m:r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))</m:t>
                              </m:r>
                            </m:e>
                            <m:sup>
                              <m:r>
                                <a:rPr lang="fr-F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fr-FR" sz="1400" b="0" dirty="0">
                  <a:ea typeface="Cambria Math" panose="02040503050406030204" pitchFamily="18" charset="0"/>
                </a:endParaRPr>
              </a:p>
              <a:p>
                <a:pPr algn="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𝑀𝑆𝐸</m:t>
                          </m:r>
                        </m:e>
                        <m:sub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fr-FR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fr-FR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i="1">
                                  <a:latin typeface="Cambria Math" panose="02040503050406030204" pitchFamily="18" charset="0"/>
                                </a:rPr>
                                <m:t>𝑏𝑖𝑎𝑠</m:t>
                              </m:r>
                            </m:e>
                            <m:sub>
                              <m:r>
                                <a:rPr lang="fr-FR" sz="14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e>
                        <m:sup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𝑆𝐷𝑆𝐷</m:t>
                          </m:r>
                        </m:e>
                        <m:sub>
                          <m:r>
                            <a:rPr lang="fr-FR" sz="1400" i="1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latin typeface="Cambria Math" panose="02040503050406030204" pitchFamily="18" charset="0"/>
                            </a:rPr>
                            <m:t>𝐿𝐶𝑆</m:t>
                          </m:r>
                        </m:e>
                        <m:sub>
                          <m:r>
                            <a:rPr lang="fr-FR" sz="1400" i="1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</m:oMath>
                  </m:oMathPara>
                </a14:m>
                <a:endParaRPr lang="fr-FR" sz="1400" b="0" dirty="0"/>
              </a:p>
              <a:p>
                <a:pPr algn="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sz="140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𝑏𝑖𝑎𝑠</m:t>
                              </m:r>
                            </m:e>
                            <m:sub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e>
                        <m:sup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𝑣𝑜𝑏𝑠</m:t>
                          </m:r>
                        </m:e>
                      </m:acc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− </m:t>
                      </m:r>
                      <m:acc>
                        <m:accPr>
                          <m:chr m:val="̅"/>
                          <m:ctrlP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𝑣𝑠𝑖𝑚</m:t>
                          </m:r>
                        </m:e>
                      </m:acc>
                    </m:oMath>
                  </m:oMathPara>
                </a14:m>
                <a:endParaRPr lang="fr-FR" sz="1400" dirty="0">
                  <a:solidFill>
                    <a:schemeClr val="bg2">
                      <a:lumMod val="75000"/>
                    </a:schemeClr>
                  </a:solidFill>
                </a:endParaRPr>
              </a:p>
              <a:p>
                <a:pPr algn="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𝑆𝐷𝑆𝐷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𝑜𝑏𝑠</m:t>
                              </m:r>
                            </m:e>
                            <m:sub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− </m:t>
                          </m:r>
                          <m:sSub>
                            <m:sSubPr>
                              <m:ctrlP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𝑠𝑖𝑚</m:t>
                              </m:r>
                            </m:e>
                            <m:sub>
                              <m:r>
                                <a:rPr lang="fr-FR" sz="1400" b="0" i="1" smtClean="0">
                                  <a:solidFill>
                                    <a:schemeClr val="bg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)</m:t>
                          </m:r>
                        </m:e>
                        <m:sup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sz="1400" dirty="0">
                  <a:solidFill>
                    <a:schemeClr val="bg2">
                      <a:lumMod val="75000"/>
                    </a:schemeClr>
                  </a:solidFill>
                </a:endParaRPr>
              </a:p>
              <a:p>
                <a:pPr algn="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40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𝐿𝐶𝑆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𝑜𝑏𝑠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 </m:t>
                      </m:r>
                      <m:sSub>
                        <m:sSubPr>
                          <m:ctrlP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𝑠𝑖𝑚</m:t>
                          </m:r>
                        </m:e>
                        <m:sub>
                          <m:r>
                            <a:rPr lang="fr-FR" sz="1400" b="0" i="1" smtClean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×(1−</m:t>
                      </m:r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lang="fr-FR" sz="1400" b="0" i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1400" dirty="0">
                  <a:solidFill>
                    <a:schemeClr val="bg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ZoneTexte 1" descr=" 2">
                <a:extLst>
                  <a:ext uri="{FF2B5EF4-FFF2-40B4-BE49-F238E27FC236}">
                    <a16:creationId xmlns:a16="http://schemas.microsoft.com/office/drawing/2014/main" id="{DE06B218-519F-4A8A-A0D5-0F2DE3EE7F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8319" y="1496764"/>
                <a:ext cx="4305300" cy="20655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 descr=" 3">
                <a:extLst>
                  <a:ext uri="{FF2B5EF4-FFF2-40B4-BE49-F238E27FC236}">
                    <a16:creationId xmlns:a16="http://schemas.microsoft.com/office/drawing/2014/main" id="{DF9312F9-62F4-4E92-AE2A-35CB31469ECF}"/>
                  </a:ext>
                </a:extLst>
              </p:cNvPr>
              <p:cNvSpPr txBox="1"/>
              <p:nvPr/>
            </p:nvSpPr>
            <p:spPr>
              <a:xfrm>
                <a:off x="7986366" y="1160078"/>
                <a:ext cx="420563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400" dirty="0"/>
                  <a:t>For </a:t>
                </a:r>
                <a:r>
                  <a:rPr lang="fr-FR" sz="1400" dirty="0" err="1"/>
                  <a:t>each</a:t>
                </a:r>
                <a:r>
                  <a:rPr lang="fr-FR" sz="1400" dirty="0"/>
                  <a:t> variable </a:t>
                </a:r>
                <a14:m>
                  <m:oMath xmlns:m="http://schemas.openxmlformats.org/officeDocument/2006/math">
                    <m:r>
                      <a:rPr lang="fr-FR" sz="1400" i="1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fr-FR" sz="1400" dirty="0"/>
                  <a:t> (LAI, plant </a:t>
                </a:r>
                <a:r>
                  <a:rPr lang="fr-FR" sz="1400" dirty="0" err="1"/>
                  <a:t>biomass</a:t>
                </a:r>
                <a:r>
                  <a:rPr lang="fr-FR" sz="1400" dirty="0"/>
                  <a:t>, grain </a:t>
                </a:r>
                <a:r>
                  <a:rPr lang="fr-FR" sz="1400" dirty="0" err="1"/>
                  <a:t>number</a:t>
                </a:r>
                <a:r>
                  <a:rPr lang="fr-FR" sz="1400" dirty="0"/>
                  <a:t>, grain </a:t>
                </a:r>
                <a:r>
                  <a:rPr lang="fr-FR" sz="1400" dirty="0" err="1"/>
                  <a:t>weight</a:t>
                </a:r>
                <a:r>
                  <a:rPr lang="fr-FR" sz="1400" dirty="0"/>
                  <a:t>):</a:t>
                </a:r>
              </a:p>
            </p:txBody>
          </p:sp>
        </mc:Choice>
        <mc:Fallback xmlns="">
          <p:sp>
            <p:nvSpPr>
              <p:cNvPr id="3" name="ZoneTexte 2" descr=" 3">
                <a:extLst>
                  <a:ext uri="{FF2B5EF4-FFF2-40B4-BE49-F238E27FC236}">
                    <a16:creationId xmlns:a16="http://schemas.microsoft.com/office/drawing/2014/main" id="{DF9312F9-62F4-4E92-AE2A-35CB31469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6366" y="1160078"/>
                <a:ext cx="4205634" cy="523220"/>
              </a:xfrm>
              <a:prstGeom prst="rect">
                <a:avLst/>
              </a:prstGeom>
              <a:blipFill>
                <a:blip r:embed="rId5"/>
                <a:stretch>
                  <a:fillRect l="-435" t="-1163" b="-1162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 descr=" 7">
            <a:extLst>
              <a:ext uri="{FF2B5EF4-FFF2-40B4-BE49-F238E27FC236}">
                <a16:creationId xmlns:a16="http://schemas.microsoft.com/office/drawing/2014/main" id="{24CEA9E5-8467-446F-A54A-E06C087C3E5E}"/>
              </a:ext>
            </a:extLst>
          </p:cNvPr>
          <p:cNvSpPr txBox="1"/>
          <p:nvPr/>
        </p:nvSpPr>
        <p:spPr>
          <a:xfrm>
            <a:off x="2451164" y="948809"/>
            <a:ext cx="4857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LAI</a:t>
            </a:r>
          </a:p>
        </p:txBody>
      </p:sp>
      <p:sp>
        <p:nvSpPr>
          <p:cNvPr id="8" name="ZoneTexte 7" descr=" 8">
            <a:extLst>
              <a:ext uri="{FF2B5EF4-FFF2-40B4-BE49-F238E27FC236}">
                <a16:creationId xmlns:a16="http://schemas.microsoft.com/office/drawing/2014/main" id="{AEC2C162-FFA4-4E0D-95C5-FA251278318D}"/>
              </a:ext>
            </a:extLst>
          </p:cNvPr>
          <p:cNvSpPr txBox="1"/>
          <p:nvPr/>
        </p:nvSpPr>
        <p:spPr>
          <a:xfrm>
            <a:off x="1938433" y="2180094"/>
            <a:ext cx="10254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/>
              <a:t>Biomass</a:t>
            </a:r>
            <a:endParaRPr lang="fr-FR" sz="1400" dirty="0"/>
          </a:p>
        </p:txBody>
      </p:sp>
      <p:sp>
        <p:nvSpPr>
          <p:cNvPr id="9" name="ZoneTexte 8" descr=" 9">
            <a:extLst>
              <a:ext uri="{FF2B5EF4-FFF2-40B4-BE49-F238E27FC236}">
                <a16:creationId xmlns:a16="http://schemas.microsoft.com/office/drawing/2014/main" id="{0348B58E-EFC7-483E-BE9E-4C62C73525C2}"/>
              </a:ext>
            </a:extLst>
          </p:cNvPr>
          <p:cNvSpPr txBox="1"/>
          <p:nvPr/>
        </p:nvSpPr>
        <p:spPr>
          <a:xfrm>
            <a:off x="655074" y="3390522"/>
            <a:ext cx="12833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Grain </a:t>
            </a:r>
            <a:r>
              <a:rPr lang="fr-FR" sz="1400" dirty="0" err="1"/>
              <a:t>number</a:t>
            </a:r>
            <a:endParaRPr lang="fr-FR" sz="1400" dirty="0"/>
          </a:p>
        </p:txBody>
      </p:sp>
      <p:sp>
        <p:nvSpPr>
          <p:cNvPr id="10" name="ZoneTexte 9" descr=" 10">
            <a:extLst>
              <a:ext uri="{FF2B5EF4-FFF2-40B4-BE49-F238E27FC236}">
                <a16:creationId xmlns:a16="http://schemas.microsoft.com/office/drawing/2014/main" id="{495D8E39-6DCB-4D16-B8C9-BF2671EF324E}"/>
              </a:ext>
            </a:extLst>
          </p:cNvPr>
          <p:cNvSpPr txBox="1"/>
          <p:nvPr/>
        </p:nvSpPr>
        <p:spPr>
          <a:xfrm>
            <a:off x="1540899" y="4532727"/>
            <a:ext cx="12833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Grain </a:t>
            </a:r>
            <a:r>
              <a:rPr lang="fr-FR" sz="1400" dirty="0" err="1"/>
              <a:t>weight</a:t>
            </a:r>
            <a:endParaRPr lang="fr-FR" sz="1400" dirty="0"/>
          </a:p>
        </p:txBody>
      </p:sp>
      <p:sp>
        <p:nvSpPr>
          <p:cNvPr id="11" name="ZoneTexte 10" descr=" 11">
            <a:extLst>
              <a:ext uri="{FF2B5EF4-FFF2-40B4-BE49-F238E27FC236}">
                <a16:creationId xmlns:a16="http://schemas.microsoft.com/office/drawing/2014/main" id="{01295CEE-4289-4A2F-ABAB-CF04D40EED01}"/>
              </a:ext>
            </a:extLst>
          </p:cNvPr>
          <p:cNvSpPr txBox="1"/>
          <p:nvPr/>
        </p:nvSpPr>
        <p:spPr>
          <a:xfrm>
            <a:off x="2963894" y="2041017"/>
            <a:ext cx="52197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 "/>
            </a:pPr>
            <a:r>
              <a:rPr lang="fr-FR" sz="1400"/>
              <a:t>                                               </a:t>
            </a: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 "/>
            </a:pPr>
            <a:r>
              <a:rPr lang="fr-FR" sz="1400"/>
              <a:t>                                                            </a:t>
            </a:r>
            <a:endParaRPr lang="fr-FR" sz="1400" dirty="0"/>
          </a:p>
        </p:txBody>
      </p:sp>
      <p:sp>
        <p:nvSpPr>
          <p:cNvPr id="12" name="ZoneTexte 11" descr=" 12">
            <a:extLst>
              <a:ext uri="{FF2B5EF4-FFF2-40B4-BE49-F238E27FC236}">
                <a16:creationId xmlns:a16="http://schemas.microsoft.com/office/drawing/2014/main" id="{28D1EBDF-D351-4459-98AA-9CD770CFE051}"/>
              </a:ext>
            </a:extLst>
          </p:cNvPr>
          <p:cNvSpPr txBox="1"/>
          <p:nvPr/>
        </p:nvSpPr>
        <p:spPr>
          <a:xfrm>
            <a:off x="2936939" y="2985786"/>
            <a:ext cx="52197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 "/>
            </a:pPr>
            <a:r>
              <a:rPr lang="fr-FR" sz="1400"/>
              <a:t>                                       </a:t>
            </a: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 "/>
            </a:pPr>
            <a:r>
              <a:rPr lang="fr-FR" sz="1400"/>
              <a:t>                                   </a:t>
            </a:r>
            <a:r>
              <a:rPr lang="fr-FR" sz="1400">
                <a:sym typeface="Wingdings" panose="05000000000000000000" pitchFamily="2" charset="2"/>
              </a:rPr>
              <a:t>                             </a:t>
            </a:r>
            <a:endParaRPr lang="fr-FR" sz="1400" dirty="0"/>
          </a:p>
        </p:txBody>
      </p:sp>
      <p:sp>
        <p:nvSpPr>
          <p:cNvPr id="13" name="ZoneTexte 12" descr=" 13">
            <a:extLst>
              <a:ext uri="{FF2B5EF4-FFF2-40B4-BE49-F238E27FC236}">
                <a16:creationId xmlns:a16="http://schemas.microsoft.com/office/drawing/2014/main" id="{F957016E-A7AC-4513-812A-01715A63CFD4}"/>
              </a:ext>
            </a:extLst>
          </p:cNvPr>
          <p:cNvSpPr txBox="1"/>
          <p:nvPr/>
        </p:nvSpPr>
        <p:spPr>
          <a:xfrm>
            <a:off x="2956813" y="4262612"/>
            <a:ext cx="52197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 "/>
            </a:pPr>
            <a:r>
              <a:rPr lang="fr-FR" sz="1400"/>
              <a:t>                                                           </a:t>
            </a: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 "/>
            </a:pPr>
            <a:r>
              <a:rPr lang="fr-FR" sz="1400"/>
              <a:t>                                              </a:t>
            </a: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 "/>
            </a:pPr>
            <a:r>
              <a:rPr lang="fr-FR" sz="1400"/>
              <a:t>                                    </a:t>
            </a:r>
            <a:endParaRPr lang="fr-FR" sz="1400" dirty="0"/>
          </a:p>
        </p:txBody>
      </p:sp>
      <p:pic>
        <p:nvPicPr>
          <p:cNvPr id="14" name="Picture 2" descr=" 14">
            <a:extLst>
              <a:ext uri="{FF2B5EF4-FFF2-40B4-BE49-F238E27FC236}">
                <a16:creationId xmlns:a16="http://schemas.microsoft.com/office/drawing/2014/main" id="{FB4181C9-B303-4DFC-AFF5-487BE694B1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27" t="47099" r="-583" b="47930"/>
          <a:stretch/>
        </p:blipFill>
        <p:spPr bwMode="auto">
          <a:xfrm>
            <a:off x="3070211" y="918262"/>
            <a:ext cx="997788" cy="90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ZoneTexte 33" descr=" 34">
            <a:extLst>
              <a:ext uri="{FF2B5EF4-FFF2-40B4-BE49-F238E27FC236}">
                <a16:creationId xmlns:a16="http://schemas.microsoft.com/office/drawing/2014/main" id="{FFD8B099-E4F2-4BF4-855B-0B204094057E}"/>
              </a:ext>
            </a:extLst>
          </p:cNvPr>
          <p:cNvSpPr txBox="1"/>
          <p:nvPr/>
        </p:nvSpPr>
        <p:spPr>
          <a:xfrm>
            <a:off x="3241474" y="5385550"/>
            <a:ext cx="7296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har char=" "/>
            </a:pPr>
            <a:r>
              <a:rPr lang="fr-FR" sz="1400" b="1"/>
              <a:t>                                                                                                 </a:t>
            </a:r>
            <a:br>
              <a:rPr lang="fr-FR" sz="1400" b="1"/>
            </a:br>
            <a:r>
              <a:rPr lang="fr-FR" sz="1400" b="1"/>
              <a:t>                                                        </a:t>
            </a:r>
            <a:endParaRPr lang="fr-FR" sz="1400" b="1" dirty="0"/>
          </a:p>
        </p:txBody>
      </p:sp>
    </p:spTree>
    <p:extLst>
      <p:ext uri="{BB962C8B-B14F-4D97-AF65-F5344CB8AC3E}">
        <p14:creationId xmlns:p14="http://schemas.microsoft.com/office/powerpoint/2010/main" val="3499579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34271</TotalTime>
  <Words>1886</Words>
  <Application>Microsoft Macintosh PowerPoint</Application>
  <PresentationFormat>Grand écran</PresentationFormat>
  <Paragraphs>316</Paragraphs>
  <Slides>25</Slides>
  <Notes>25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32" baseType="lpstr">
      <vt:lpstr>Arial</vt:lpstr>
      <vt:lpstr>Calibri</vt:lpstr>
      <vt:lpstr>Calibri Light</vt:lpstr>
      <vt:lpstr>Cambria Math</vt:lpstr>
      <vt:lpstr>Raleway</vt:lpstr>
      <vt:lpstr>Wingdings</vt:lpstr>
      <vt:lpstr>Thème Office</vt:lpstr>
      <vt:lpstr>Exploration of calibration strategies for the integration of a new winter wheat cultivar in the STICS crop model</vt:lpstr>
      <vt:lpstr>Introduction</vt:lpstr>
      <vt:lpstr>Materials and Methods</vt:lpstr>
      <vt:lpstr>Impact of LAI and biomass in the calibration process</vt:lpstr>
      <vt:lpstr>Impact of LAI and biomass in the calibration process</vt:lpstr>
      <vt:lpstr>Impact of LAI and biomass in the calibration process</vt:lpstr>
      <vt:lpstr>Impact of LAI and biomass in the calibration process</vt:lpstr>
      <vt:lpstr>Impact of LAI and biomass in the calibration process</vt:lpstr>
      <vt:lpstr>Impact of LAI and biomass on the calibration process</vt:lpstr>
      <vt:lpstr>Impact of LAI and biomass on the calibration process</vt:lpstr>
      <vt:lpstr>Impact of LAI and biomass on the calibration process</vt:lpstr>
      <vt:lpstr>Impact of LAI and biomass on the calibration process</vt:lpstr>
      <vt:lpstr>Impact of LAI and biomass on the calibration process</vt:lpstr>
      <vt:lpstr>Impact of LAI and biomass on the calibration process</vt:lpstr>
      <vt:lpstr>Impact of LAI and biomass on the calibration process</vt:lpstr>
      <vt:lpstr>Impact of LAI and biomass on the calibration process</vt:lpstr>
      <vt:lpstr>Impact of temporal acquisition on the calibration process</vt:lpstr>
      <vt:lpstr>Impact of temporal acquisition on the calibration process</vt:lpstr>
      <vt:lpstr>Impact of temporal acquisition on the calibration process</vt:lpstr>
      <vt:lpstr>Impact of temporal acquisition on the calibration process</vt:lpstr>
      <vt:lpstr>Impact of temporal acquisition on the calibration process</vt:lpstr>
      <vt:lpstr>Calibrating on observed data around maximum LAI</vt:lpstr>
      <vt:lpstr>Calibrating on observed data around maximum LAI</vt:lpstr>
      <vt:lpstr>Conclusions, recommendations and perspectives</vt:lpstr>
      <vt:lpstr>Merci pour votre attention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arnaud</dc:creator>
  <cp:lastModifiedBy>Sophie Formisano</cp:lastModifiedBy>
  <cp:revision>222</cp:revision>
  <dcterms:created xsi:type="dcterms:W3CDTF">2019-12-11T10:12:20Z</dcterms:created>
  <dcterms:modified xsi:type="dcterms:W3CDTF">2025-05-07T12:20:26Z</dcterms:modified>
</cp:coreProperties>
</file>