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68" r:id="rId5"/>
    <p:sldId id="275" r:id="rId6"/>
    <p:sldId id="276" r:id="rId7"/>
    <p:sldId id="277" r:id="rId8"/>
    <p:sldId id="278" r:id="rId9"/>
    <p:sldId id="26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0" r:id="rId18"/>
    <p:sldId id="288" r:id="rId19"/>
    <p:sldId id="263" r:id="rId20"/>
    <p:sldId id="271" r:id="rId21"/>
    <p:sldId id="272" r:id="rId22"/>
    <p:sldId id="265" r:id="rId23"/>
    <p:sldId id="273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je GAWINOWSKI" initials="MG" lastIdx="3" clrIdx="0">
    <p:extLst>
      <p:ext uri="{19B8F6BF-5375-455C-9EA6-DF929625EA0E}">
        <p15:presenceInfo xmlns:p15="http://schemas.microsoft.com/office/powerpoint/2012/main" userId="Meije GAWIN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73845" autoAdjust="0"/>
  </p:normalViewPr>
  <p:slideViewPr>
    <p:cSldViewPr snapToGrid="0">
      <p:cViewPr varScale="1">
        <p:scale>
          <a:sx n="70" d="100"/>
          <a:sy n="70" d="100"/>
        </p:scale>
        <p:origin x="1784" y="192"/>
      </p:cViewPr>
      <p:guideLst/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30BE79-C652-41E9-AAB5-354EC44C8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CAAC12-3123-4BEB-8B21-4FAE8C1FD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70AC-BCFA-4146-B610-D2AF7F43177A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B3C924-7358-40D8-A76A-54518ED6A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D7270C-0E00-420A-8B43-01F97DE7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C8349-A5D1-4D54-AAC6-798A7B931A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6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5F21F-C9C6-4E9D-B8C4-22D1E5102F2B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1916-7CAC-4EB7-A4FC-F2D942ED4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1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0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23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6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6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39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24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061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93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479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5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02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092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1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76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57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53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5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13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8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1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7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7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1916-7CAC-4EB7-A4FC-F2D942ED40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3" y="1034196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8" y="5810779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Rencontres annuelles 2024 du réseau Mexico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06/12/2024 – Meije Gawinowski</a:t>
            </a: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87" r:id="rId3"/>
    <p:sldLayoutId id="2147483662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4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259"/>
            <a:ext cx="9144000" cy="1057708"/>
          </a:xfrm>
        </p:spPr>
        <p:txBody>
          <a:bodyPr>
            <a:normAutofit fontScale="90000"/>
          </a:bodyPr>
          <a:lstStyle/>
          <a:p>
            <a:r>
              <a:rPr lang="fr-FR" dirty="0"/>
              <a:t>Exploration of calibration </a:t>
            </a:r>
            <a:r>
              <a:rPr lang="fr-FR" dirty="0" err="1"/>
              <a:t>strategies</a:t>
            </a:r>
            <a:r>
              <a:rPr lang="fr-FR" dirty="0"/>
              <a:t> for the </a:t>
            </a:r>
            <a:r>
              <a:rPr lang="fr-FR" dirty="0" err="1"/>
              <a:t>integration</a:t>
            </a:r>
            <a:r>
              <a:rPr lang="fr-FR" dirty="0"/>
              <a:t> of a new </a:t>
            </a:r>
            <a:r>
              <a:rPr lang="fr-FR" dirty="0" err="1"/>
              <a:t>winter</a:t>
            </a:r>
            <a:r>
              <a:rPr lang="fr-FR" dirty="0"/>
              <a:t> </a:t>
            </a:r>
            <a:r>
              <a:rPr lang="fr-FR" dirty="0" err="1"/>
              <a:t>wheat</a:t>
            </a:r>
            <a:r>
              <a:rPr lang="fr-FR" dirty="0"/>
              <a:t> cultivar in the STICS </a:t>
            </a:r>
            <a:r>
              <a:rPr lang="fr-FR" dirty="0" err="1"/>
              <a:t>crop</a:t>
            </a:r>
            <a:r>
              <a:rPr lang="fr-FR" dirty="0"/>
              <a:t> model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683467"/>
            <a:ext cx="10323756" cy="1878150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/>
              <a:t>Meije Gawinowski</a:t>
            </a:r>
            <a:r>
              <a:rPr lang="fr-FR" sz="2800" baseline="30000" dirty="0"/>
              <a:t>1,2</a:t>
            </a:r>
            <a:r>
              <a:rPr lang="fr-FR" sz="2800" dirty="0"/>
              <a:t>, Maël Aubry</a:t>
            </a:r>
            <a:r>
              <a:rPr lang="fr-FR" sz="2800" baseline="30000" dirty="0"/>
              <a:t>3</a:t>
            </a:r>
            <a:r>
              <a:rPr lang="fr-FR" sz="2800" dirty="0"/>
              <a:t>, Samuel Buis</a:t>
            </a:r>
            <a:r>
              <a:rPr lang="fr-FR" sz="2800" baseline="30000" dirty="0"/>
              <a:t>4</a:t>
            </a:r>
            <a:r>
              <a:rPr lang="fr-FR" sz="2800" dirty="0"/>
              <a:t>, Cécile Garcia</a:t>
            </a:r>
            <a:r>
              <a:rPr lang="fr-FR" sz="2800" baseline="30000" dirty="0"/>
              <a:t>2</a:t>
            </a:r>
            <a:r>
              <a:rPr lang="fr-FR" sz="2800" dirty="0"/>
              <a:t>, Jean-Charles Deswarte</a:t>
            </a:r>
            <a:r>
              <a:rPr lang="fr-FR" sz="2800" baseline="30000" dirty="0"/>
              <a:t>2</a:t>
            </a:r>
            <a:r>
              <a:rPr lang="fr-FR" sz="2800" dirty="0"/>
              <a:t>, Marie-Odile Bancal</a:t>
            </a:r>
            <a:r>
              <a:rPr lang="fr-FR" sz="2800" baseline="30000" dirty="0"/>
              <a:t>1</a:t>
            </a:r>
            <a:r>
              <a:rPr lang="fr-FR" sz="2800" dirty="0"/>
              <a:t>, Marie Launay</a:t>
            </a:r>
            <a:r>
              <a:rPr lang="fr-FR" sz="2800" baseline="30000" dirty="0"/>
              <a:t>3</a:t>
            </a:r>
          </a:p>
          <a:p>
            <a:endParaRPr lang="fr-FR" baseline="30000" dirty="0"/>
          </a:p>
          <a:p>
            <a:r>
              <a:rPr lang="en-US" sz="1900" i="1" baseline="30000" dirty="0"/>
              <a:t>1 </a:t>
            </a:r>
            <a:r>
              <a:rPr lang="en-US" sz="1900" i="1" dirty="0" err="1"/>
              <a:t>Université</a:t>
            </a:r>
            <a:r>
              <a:rPr lang="en-US" sz="1900" i="1" dirty="0"/>
              <a:t> Paris-</a:t>
            </a:r>
            <a:r>
              <a:rPr lang="en-US" sz="1900" i="1" dirty="0" err="1"/>
              <a:t>Saclay</a:t>
            </a:r>
            <a:r>
              <a:rPr lang="en-US" sz="1900" i="1" dirty="0"/>
              <a:t>, INRAE, </a:t>
            </a:r>
            <a:r>
              <a:rPr lang="en-US" sz="1900" i="1" dirty="0" err="1"/>
              <a:t>AgroParisTech</a:t>
            </a:r>
            <a:r>
              <a:rPr lang="en-US" sz="1900" i="1" dirty="0"/>
              <a:t>, UMR ECOSYS, 91120 </a:t>
            </a:r>
            <a:r>
              <a:rPr lang="en-US" sz="1900" i="1" dirty="0" err="1"/>
              <a:t>Palaiseau</a:t>
            </a:r>
            <a:r>
              <a:rPr lang="en-US" sz="1900" i="1" dirty="0"/>
              <a:t>, France</a:t>
            </a:r>
          </a:p>
          <a:p>
            <a:r>
              <a:rPr lang="en-US" sz="1900" i="1" baseline="30000" dirty="0"/>
              <a:t>2 </a:t>
            </a:r>
            <a:r>
              <a:rPr lang="en-US" sz="1900" i="1" dirty="0" err="1"/>
              <a:t>Arvalis</a:t>
            </a:r>
            <a:r>
              <a:rPr lang="en-US" sz="1900" i="1" dirty="0"/>
              <a:t> – </a:t>
            </a:r>
            <a:r>
              <a:rPr lang="en-US" sz="1900" i="1" dirty="0" err="1"/>
              <a:t>Institut</a:t>
            </a:r>
            <a:r>
              <a:rPr lang="en-US" sz="1900" i="1" dirty="0"/>
              <a:t> du vegetal, Villiers-le-</a:t>
            </a:r>
            <a:r>
              <a:rPr lang="en-US" sz="1900" i="1" dirty="0" err="1"/>
              <a:t>Bâcle</a:t>
            </a:r>
            <a:r>
              <a:rPr lang="en-US" sz="1900" i="1" dirty="0"/>
              <a:t>, France</a:t>
            </a:r>
          </a:p>
          <a:p>
            <a:r>
              <a:rPr lang="en-US" sz="1900" i="1" baseline="30000" dirty="0"/>
              <a:t>3 </a:t>
            </a:r>
            <a:r>
              <a:rPr lang="en-US" sz="1900" i="1" dirty="0"/>
              <a:t>INRAE, </a:t>
            </a:r>
            <a:r>
              <a:rPr lang="en-US" sz="1900" i="1" dirty="0" err="1"/>
              <a:t>AgroClim</a:t>
            </a:r>
            <a:r>
              <a:rPr lang="en-US" sz="1900" i="1" dirty="0"/>
              <a:t>, 84914 Avignon, France</a:t>
            </a:r>
            <a:endParaRPr lang="fr-FR" sz="1900" dirty="0"/>
          </a:p>
          <a:p>
            <a:r>
              <a:rPr lang="en-US" sz="1900" i="1" baseline="30000" dirty="0"/>
              <a:t>4 </a:t>
            </a:r>
            <a:r>
              <a:rPr lang="en-US" sz="1900" i="1" dirty="0"/>
              <a:t>INRAE, UMR 1114 EMMAH, Avignon, France</a:t>
            </a:r>
            <a:endParaRPr lang="en-US" sz="1900" i="1" baseline="30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DE1484-0A7C-45F1-A787-5FD13B7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884" y="5937224"/>
            <a:ext cx="2933700" cy="5048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409E69-3816-422E-804F-D8D90D6C7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94" y="6018872"/>
            <a:ext cx="1314450" cy="367600"/>
          </a:xfrm>
          <a:prstGeom prst="rect">
            <a:avLst/>
          </a:prstGeom>
        </p:spPr>
      </p:pic>
      <p:pic>
        <p:nvPicPr>
          <p:cNvPr id="12" name="Picture 2" descr="ARVALIS révèle son nouveau logo | ARVALIS">
            <a:extLst>
              <a:ext uri="{FF2B5EF4-FFF2-40B4-BE49-F238E27FC236}">
                <a16:creationId xmlns:a16="http://schemas.microsoft.com/office/drawing/2014/main" id="{218A73FA-520D-4D11-A5CE-151321F5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3" y="6096367"/>
            <a:ext cx="1403316" cy="2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8ème Rencontre Scientifique du FSOV - SEMAE">
            <a:extLst>
              <a:ext uri="{FF2B5EF4-FFF2-40B4-BE49-F238E27FC236}">
                <a16:creationId xmlns:a16="http://schemas.microsoft.com/office/drawing/2014/main" id="{53E82EF6-971E-42EE-9421-36317BF0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84" y="5786856"/>
            <a:ext cx="1322926" cy="6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roclim · GitLab">
            <a:extLst>
              <a:ext uri="{FF2B5EF4-FFF2-40B4-BE49-F238E27FC236}">
                <a16:creationId xmlns:a16="http://schemas.microsoft.com/office/drawing/2014/main" id="{CACFEC80-BD61-427A-99FB-13D8E0B6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10" y="5650627"/>
            <a:ext cx="887007" cy="9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RAE-AU">
            <a:extLst>
              <a:ext uri="{FF2B5EF4-FFF2-40B4-BE49-F238E27FC236}">
                <a16:creationId xmlns:a16="http://schemas.microsoft.com/office/drawing/2014/main" id="{F0A26721-F841-4EEA-9AC0-3B2E12BC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58" y="5825644"/>
            <a:ext cx="815788" cy="7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envenue sur le site du réseau méthodologique MEXICO | MEXICO">
            <a:extLst>
              <a:ext uri="{FF2B5EF4-FFF2-40B4-BE49-F238E27FC236}">
                <a16:creationId xmlns:a16="http://schemas.microsoft.com/office/drawing/2014/main" id="{C33C862F-6B11-44AC-9BF6-A6803AC8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44" y="4306022"/>
            <a:ext cx="236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 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</a:t>
            </a:r>
            <a:r>
              <a:rPr lang="fr-FR" sz="1400">
                <a:sym typeface="Wingdings" panose="05000000000000000000" pitchFamily="2" charset="2"/>
              </a:rPr>
              <a:t>                             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 descr=" 15">
            <a:extLst>
              <a:ext uri="{FF2B5EF4-FFF2-40B4-BE49-F238E27FC236}">
                <a16:creationId xmlns:a16="http://schemas.microsoft.com/office/drawing/2014/main" id="{4A82DB34-2476-45D1-A394-56A61E8CAE6D}"/>
              </a:ext>
            </a:extLst>
          </p:cNvPr>
          <p:cNvCxnSpPr>
            <a:cxnSpLocks/>
          </p:cNvCxnSpPr>
          <p:nvPr/>
        </p:nvCxnSpPr>
        <p:spPr>
          <a:xfrm>
            <a:off x="1362817" y="1256586"/>
            <a:ext cx="0" cy="32986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 descr=" 17">
            <a:extLst>
              <a:ext uri="{FF2B5EF4-FFF2-40B4-BE49-F238E27FC236}">
                <a16:creationId xmlns:a16="http://schemas.microsoft.com/office/drawing/2014/main" id="{675ADAF3-3B42-4059-A9EE-9F717162269B}"/>
              </a:ext>
            </a:extLst>
          </p:cNvPr>
          <p:cNvCxnSpPr>
            <a:cxnSpLocks/>
          </p:cNvCxnSpPr>
          <p:nvPr/>
        </p:nvCxnSpPr>
        <p:spPr>
          <a:xfrm>
            <a:off x="2619625" y="1260347"/>
            <a:ext cx="0" cy="32986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4844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</a:t>
            </a:r>
            <a:r>
              <a:rPr lang="fr-FR" sz="1400">
                <a:sym typeface="Wingdings" panose="05000000000000000000" pitchFamily="2" charset="2"/>
              </a:rPr>
              <a:t>                             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 descr=" 18">
            <a:extLst>
              <a:ext uri="{FF2B5EF4-FFF2-40B4-BE49-F238E27FC236}">
                <a16:creationId xmlns:a16="http://schemas.microsoft.com/office/drawing/2014/main" id="{9737E68E-392C-4DA5-B6A7-3B55FEF00251}"/>
              </a:ext>
            </a:extLst>
          </p:cNvPr>
          <p:cNvCxnSpPr>
            <a:cxnSpLocks/>
          </p:cNvCxnSpPr>
          <p:nvPr/>
        </p:nvCxnSpPr>
        <p:spPr>
          <a:xfrm>
            <a:off x="1791442" y="1037889"/>
            <a:ext cx="0" cy="32986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742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Similar biomass MSEs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Contradiction with visual analysis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few points near maturity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8891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Similar biomass MSEs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Contradiction with visual analysis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few points near maturity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grain number/weight MSEs without LAI and biomass data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 descr=" 25">
            <a:extLst>
              <a:ext uri="{FF2B5EF4-FFF2-40B4-BE49-F238E27FC236}">
                <a16:creationId xmlns:a16="http://schemas.microsoft.com/office/drawing/2014/main" id="{F3E3E7B5-B2B7-4508-9B5A-FD65456F1A3C}"/>
              </a:ext>
            </a:extLst>
          </p:cNvPr>
          <p:cNvCxnSpPr>
            <a:cxnSpLocks/>
          </p:cNvCxnSpPr>
          <p:nvPr/>
        </p:nvCxnSpPr>
        <p:spPr>
          <a:xfrm>
            <a:off x="923489" y="3644811"/>
            <a:ext cx="0" cy="238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 descr=" 28">
            <a:extLst>
              <a:ext uri="{FF2B5EF4-FFF2-40B4-BE49-F238E27FC236}">
                <a16:creationId xmlns:a16="http://schemas.microsoft.com/office/drawing/2014/main" id="{8E0CB201-7198-463D-89D9-FA3364E4F0D7}"/>
              </a:ext>
            </a:extLst>
          </p:cNvPr>
          <p:cNvCxnSpPr>
            <a:cxnSpLocks/>
          </p:cNvCxnSpPr>
          <p:nvPr/>
        </p:nvCxnSpPr>
        <p:spPr>
          <a:xfrm>
            <a:off x="923489" y="4804271"/>
            <a:ext cx="0" cy="3016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595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Similar biomass MSEs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Contradiction with visual analysis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few points near maturity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grain number/weight MSEs without LAI and biomass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grain number MSE for « Biomass (no RUE) »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 descr=" 31">
            <a:extLst>
              <a:ext uri="{FF2B5EF4-FFF2-40B4-BE49-F238E27FC236}">
                <a16:creationId xmlns:a16="http://schemas.microsoft.com/office/drawing/2014/main" id="{57C18168-CC48-4379-8FA5-717FBAEB0D98}"/>
              </a:ext>
            </a:extLst>
          </p:cNvPr>
          <p:cNvCxnSpPr>
            <a:cxnSpLocks/>
          </p:cNvCxnSpPr>
          <p:nvPr/>
        </p:nvCxnSpPr>
        <p:spPr>
          <a:xfrm flipV="1">
            <a:off x="2202370" y="3698299"/>
            <a:ext cx="0" cy="238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430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Similar biomass MSEs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Contradiction with visual analysis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few points near maturity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grain number/weight MSEs without LAI and biomass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grain number MSE for « Biomass (no RUE)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Highest grain weight MSE for « LAI »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 descr=" 33">
            <a:extLst>
              <a:ext uri="{FF2B5EF4-FFF2-40B4-BE49-F238E27FC236}">
                <a16:creationId xmlns:a16="http://schemas.microsoft.com/office/drawing/2014/main" id="{A1EF27C6-FE65-4488-A925-8A7F794B0380}"/>
              </a:ext>
            </a:extLst>
          </p:cNvPr>
          <p:cNvCxnSpPr>
            <a:cxnSpLocks/>
          </p:cNvCxnSpPr>
          <p:nvPr/>
        </p:nvCxnSpPr>
        <p:spPr>
          <a:xfrm flipV="1">
            <a:off x="1354854" y="5081622"/>
            <a:ext cx="0" cy="238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4697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LAI MSE for strategies including LAI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bias when LAI parameters calibrated with RUE on biomass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Similar biomass MSEs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Contradiction with visual analysis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to few points near maturity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Lower grain number/weight MSEs without LAI and biomass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 grain number MSE for « Biomass (no RUE)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Highest grain weight MSE for « LAI »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 descr=" 33">
            <a:extLst>
              <a:ext uri="{FF2B5EF4-FFF2-40B4-BE49-F238E27FC236}">
                <a16:creationId xmlns:a16="http://schemas.microsoft.com/office/drawing/2014/main" id="{A1EF27C6-FE65-4488-A925-8A7F794B0380}"/>
              </a:ext>
            </a:extLst>
          </p:cNvPr>
          <p:cNvCxnSpPr>
            <a:cxnSpLocks/>
          </p:cNvCxnSpPr>
          <p:nvPr/>
        </p:nvCxnSpPr>
        <p:spPr>
          <a:xfrm flipV="1">
            <a:off x="1354854" y="5081622"/>
            <a:ext cx="0" cy="238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« Biomass (no RUE) » strategy is the best one with satisfying LAI and biomass error, good visual fit and limited bias on yield (but bias on grain number)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909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Impact of temporal acquisition on the calibration process</a:t>
            </a:r>
          </a:p>
        </p:txBody>
      </p:sp>
      <p:sp>
        <p:nvSpPr>
          <p:cNvPr id="2" name="ZoneTexte 1" descr=" 2">
            <a:extLst>
              <a:ext uri="{FF2B5EF4-FFF2-40B4-BE49-F238E27FC236}">
                <a16:creationId xmlns:a16="http://schemas.microsoft.com/office/drawing/2014/main" id="{313D247B-724D-4443-94BD-FD35D9C6D01B}"/>
              </a:ext>
            </a:extLst>
          </p:cNvPr>
          <p:cNvSpPr txBox="1"/>
          <p:nvPr/>
        </p:nvSpPr>
        <p:spPr>
          <a:xfrm>
            <a:off x="743192" y="1253447"/>
            <a:ext cx="902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6" name="Groupe 5" descr=" 6">
            <a:extLst>
              <a:ext uri="{FF2B5EF4-FFF2-40B4-BE49-F238E27FC236}">
                <a16:creationId xmlns:a16="http://schemas.microsoft.com/office/drawing/2014/main" id="{F823FF58-943A-4523-BDD9-F5F3CFA4F311}"/>
              </a:ext>
            </a:extLst>
          </p:cNvPr>
          <p:cNvGrpSpPr/>
          <p:nvPr/>
        </p:nvGrpSpPr>
        <p:grpSpPr>
          <a:xfrm>
            <a:off x="476862" y="1945276"/>
            <a:ext cx="8007657" cy="3659277"/>
            <a:chOff x="1915467" y="1329974"/>
            <a:chExt cx="8007657" cy="3659277"/>
          </a:xfrm>
        </p:grpSpPr>
        <p:pic>
          <p:nvPicPr>
            <p:cNvPr id="5" name="Picture 2" descr="https://lh7-rt.googleusercontent.com/docsz/AD_4nXfJmpWPrNUML-XLJnGeSv53XbQk1xqppTSFTUsVewoF9wUFr8suUhzGryGn5X_PdMa8Ylwks24aKtIqPrEVO8Qo7pLYk2jDRsnryZuJF1bigxzjbRgrbZ615fTxSL3dL4bPBtB3LYR1dMTI664V6EWYCWDY?key=8MaM5s5nqsvXVdjcmrF1KQ">
              <a:extLst>
                <a:ext uri="{FF2B5EF4-FFF2-40B4-BE49-F238E27FC236}">
                  <a16:creationId xmlns:a16="http://schemas.microsoft.com/office/drawing/2014/main" id="{BDE9714D-27A6-4118-9EF8-E68796739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84"/>
            <a:stretch/>
          </p:blipFill>
          <p:spPr bwMode="auto">
            <a:xfrm>
              <a:off x="1915467" y="1329974"/>
              <a:ext cx="8007657" cy="3659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979B9280-B503-45A0-9C7E-F3031D9B1AA6}"/>
                </a:ext>
              </a:extLst>
            </p:cNvPr>
            <p:cNvSpPr/>
            <p:nvPr/>
          </p:nvSpPr>
          <p:spPr>
            <a:xfrm>
              <a:off x="2788863" y="1838337"/>
              <a:ext cx="514905" cy="14115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3ABFDF2-B8EA-46FC-A087-15C7393B358F}"/>
                </a:ext>
              </a:extLst>
            </p:cNvPr>
            <p:cNvSpPr/>
            <p:nvPr/>
          </p:nvSpPr>
          <p:spPr>
            <a:xfrm>
              <a:off x="4742053" y="1748063"/>
              <a:ext cx="514905" cy="14115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ACBDCC0-7B7F-41DD-A374-74D80B66E404}"/>
                </a:ext>
              </a:extLst>
            </p:cNvPr>
            <p:cNvSpPr/>
            <p:nvPr/>
          </p:nvSpPr>
          <p:spPr>
            <a:xfrm>
              <a:off x="7210148" y="1699307"/>
              <a:ext cx="514905" cy="10527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D85D4C9-9810-4A9C-B7CE-384D6F80DFDC}"/>
                </a:ext>
              </a:extLst>
            </p:cNvPr>
            <p:cNvSpPr/>
            <p:nvPr/>
          </p:nvSpPr>
          <p:spPr>
            <a:xfrm>
              <a:off x="9067063" y="1647520"/>
              <a:ext cx="514905" cy="10527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 descr=" 14">
            <a:extLst>
              <a:ext uri="{FF2B5EF4-FFF2-40B4-BE49-F238E27FC236}">
                <a16:creationId xmlns:a16="http://schemas.microsoft.com/office/drawing/2014/main" id="{E1E7E0BE-E201-4D16-B23B-852F59B96AA6}"/>
              </a:ext>
            </a:extLst>
          </p:cNvPr>
          <p:cNvSpPr txBox="1"/>
          <p:nvPr/>
        </p:nvSpPr>
        <p:spPr>
          <a:xfrm>
            <a:off x="407125" y="1048365"/>
            <a:ext cx="105524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Important </a:t>
            </a:r>
            <a:r>
              <a:rPr lang="fr-FR" sz="1400" dirty="0" err="1"/>
              <a:t>lack</a:t>
            </a:r>
            <a:r>
              <a:rPr lang="fr-FR" sz="1400" dirty="0"/>
              <a:t> of </a:t>
            </a:r>
            <a:r>
              <a:rPr lang="fr-FR" sz="1400" dirty="0" err="1"/>
              <a:t>observed</a:t>
            </a:r>
            <a:r>
              <a:rPr lang="fr-FR" sz="1400" dirty="0"/>
              <a:t> data </a:t>
            </a:r>
            <a:r>
              <a:rPr lang="fr-FR" sz="1400" dirty="0" err="1"/>
              <a:t>during</a:t>
            </a:r>
            <a:r>
              <a:rPr lang="fr-FR" sz="1400" dirty="0"/>
              <a:t> maximum LAI and senescence for LAI and </a:t>
            </a:r>
            <a:r>
              <a:rPr lang="fr-FR" sz="1400" dirty="0" err="1"/>
              <a:t>near</a:t>
            </a:r>
            <a:r>
              <a:rPr lang="fr-FR" sz="1400" dirty="0"/>
              <a:t> </a:t>
            </a:r>
            <a:r>
              <a:rPr lang="fr-FR" sz="1400" dirty="0" err="1"/>
              <a:t>maturity</a:t>
            </a:r>
            <a:r>
              <a:rPr lang="fr-FR" sz="1400" dirty="0"/>
              <a:t> for plant </a:t>
            </a:r>
            <a:r>
              <a:rPr lang="fr-FR" sz="1400" dirty="0" err="1"/>
              <a:t>biomass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 "/>
            </a:pPr>
            <a:r>
              <a:rPr lang="fr-FR" sz="1400"/>
              <a:t>      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 "/>
            </a:pPr>
            <a:r>
              <a:rPr lang="fr-FR" sz="1400"/>
              <a:t>    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 "/>
            </a:pPr>
            <a:r>
              <a:rPr lang="fr-FR" sz="1400"/>
              <a:t>     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 "/>
            </a:pPr>
            <a:r>
              <a:rPr lang="fr-FR" sz="1400"/>
              <a:t>    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231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Impact of temporal acquisition on the calibration process</a:t>
            </a:r>
          </a:p>
        </p:txBody>
      </p:sp>
      <p:sp>
        <p:nvSpPr>
          <p:cNvPr id="2" name="ZoneTexte 1" descr=" 2">
            <a:extLst>
              <a:ext uri="{FF2B5EF4-FFF2-40B4-BE49-F238E27FC236}">
                <a16:creationId xmlns:a16="http://schemas.microsoft.com/office/drawing/2014/main" id="{313D247B-724D-4443-94BD-FD35D9C6D01B}"/>
              </a:ext>
            </a:extLst>
          </p:cNvPr>
          <p:cNvSpPr txBox="1"/>
          <p:nvPr/>
        </p:nvSpPr>
        <p:spPr>
          <a:xfrm>
            <a:off x="743192" y="1253447"/>
            <a:ext cx="902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4" name="ZoneTexte 13" descr=" 14">
            <a:extLst>
              <a:ext uri="{FF2B5EF4-FFF2-40B4-BE49-F238E27FC236}">
                <a16:creationId xmlns:a16="http://schemas.microsoft.com/office/drawing/2014/main" id="{E1E7E0BE-E201-4D16-B23B-852F59B96AA6}"/>
              </a:ext>
            </a:extLst>
          </p:cNvPr>
          <p:cNvSpPr txBox="1"/>
          <p:nvPr/>
        </p:nvSpPr>
        <p:spPr>
          <a:xfrm>
            <a:off x="407125" y="1048365"/>
            <a:ext cx="105524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Important </a:t>
            </a:r>
            <a:r>
              <a:rPr lang="fr-FR" sz="1400" dirty="0" err="1"/>
              <a:t>lack</a:t>
            </a:r>
            <a:r>
              <a:rPr lang="fr-FR" sz="1400" dirty="0"/>
              <a:t> of </a:t>
            </a:r>
            <a:r>
              <a:rPr lang="fr-FR" sz="1400" dirty="0" err="1"/>
              <a:t>observed</a:t>
            </a:r>
            <a:r>
              <a:rPr lang="fr-FR" sz="1400" dirty="0"/>
              <a:t> data </a:t>
            </a:r>
            <a:r>
              <a:rPr lang="fr-FR" sz="1400" dirty="0" err="1"/>
              <a:t>during</a:t>
            </a:r>
            <a:r>
              <a:rPr lang="fr-FR" sz="1400" dirty="0"/>
              <a:t> maximum LAI and senescence for LAI and </a:t>
            </a:r>
            <a:r>
              <a:rPr lang="fr-FR" sz="1400" dirty="0" err="1"/>
              <a:t>near</a:t>
            </a:r>
            <a:r>
              <a:rPr lang="fr-FR" sz="1400" dirty="0"/>
              <a:t> </a:t>
            </a:r>
            <a:r>
              <a:rPr lang="fr-FR" sz="1400" dirty="0" err="1"/>
              <a:t>maturity</a:t>
            </a:r>
            <a:r>
              <a:rPr lang="fr-FR" sz="1400" dirty="0"/>
              <a:t> for plant </a:t>
            </a:r>
            <a:r>
              <a:rPr lang="fr-FR" sz="1400" dirty="0" err="1"/>
              <a:t>biomass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Exploration on synthetic data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For LAI and plant biomass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Simulations with « LAI » and « Biomass (no RUE)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5 samples for each environment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Sampling at regular time intervals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Addition of Gaussian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Observed data for other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4 temporal options around LAI pic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Before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Peak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After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Growth</a:t>
            </a:r>
            <a:endParaRPr lang="fr-FR" sz="1400" dirty="0"/>
          </a:p>
        </p:txBody>
      </p:sp>
      <p:pic>
        <p:nvPicPr>
          <p:cNvPr id="11" name="image5.jpg" descr=" 15">
            <a:extLst>
              <a:ext uri="{FF2B5EF4-FFF2-40B4-BE49-F238E27FC236}">
                <a16:creationId xmlns:a16="http://schemas.microsoft.com/office/drawing/2014/main" id="{CE92A0DB-D891-435A-8207-F98B705B853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09879" y="1562707"/>
            <a:ext cx="5838929" cy="42391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696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temporal acquisition on the calibration process</a:t>
            </a:r>
          </a:p>
        </p:txBody>
      </p:sp>
      <p:pic>
        <p:nvPicPr>
          <p:cNvPr id="5" name="image3.jpg">
            <a:extLst>
              <a:ext uri="{FF2B5EF4-FFF2-40B4-BE49-F238E27FC236}">
                <a16:creationId xmlns:a16="http://schemas.microsoft.com/office/drawing/2014/main" id="{B7BC5950-F772-4F3C-9111-361CA6C1C72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54202"/>
            <a:ext cx="7200700" cy="3847607"/>
          </a:xfrm>
          <a:prstGeom prst="rect">
            <a:avLst/>
          </a:prstGeom>
          <a:ln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40B3EB-E4E0-4BF9-9EBE-17727A6174B0}"/>
              </a:ext>
            </a:extLst>
          </p:cNvPr>
          <p:cNvSpPr txBox="1"/>
          <p:nvPr/>
        </p:nvSpPr>
        <p:spPr>
          <a:xfrm>
            <a:off x="130633" y="1037889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Calibration on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phenology</a:t>
            </a:r>
            <a:r>
              <a:rPr lang="fr-FR" dirty="0"/>
              <a:t>, grain </a:t>
            </a:r>
            <a:r>
              <a:rPr lang="fr-FR" dirty="0" err="1"/>
              <a:t>number</a:t>
            </a:r>
            <a:r>
              <a:rPr lang="fr-FR" dirty="0"/>
              <a:t> and </a:t>
            </a:r>
            <a:r>
              <a:rPr lang="fr-FR" dirty="0" err="1"/>
              <a:t>yield</a:t>
            </a:r>
            <a:r>
              <a:rPr lang="fr-FR" dirty="0"/>
              <a:t> + </a:t>
            </a:r>
            <a:r>
              <a:rPr lang="fr-FR" dirty="0" err="1"/>
              <a:t>synthetic</a:t>
            </a:r>
            <a:r>
              <a:rPr lang="fr-FR" dirty="0"/>
              <a:t> LAI</a:t>
            </a:r>
          </a:p>
        </p:txBody>
      </p:sp>
    </p:spTree>
    <p:extLst>
      <p:ext uri="{BB962C8B-B14F-4D97-AF65-F5344CB8AC3E}">
        <p14:creationId xmlns:p14="http://schemas.microsoft.com/office/powerpoint/2010/main" val="84702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612" y="879099"/>
            <a:ext cx="10060182" cy="5099802"/>
          </a:xfrm>
        </p:spPr>
        <p:txBody>
          <a:bodyPr>
            <a:normAutofit lnSpcReduction="10000"/>
          </a:bodyPr>
          <a:lstStyle/>
          <a:p>
            <a:r>
              <a:rPr lang="fr-FR" sz="1400" b="1" dirty="0" err="1"/>
              <a:t>Using</a:t>
            </a:r>
            <a:r>
              <a:rPr lang="fr-FR" sz="1400" b="1" dirty="0"/>
              <a:t> of </a:t>
            </a:r>
            <a:r>
              <a:rPr lang="fr-FR" sz="1400" b="1" dirty="0" err="1"/>
              <a:t>crop</a:t>
            </a:r>
            <a:r>
              <a:rPr lang="fr-FR" sz="1400" b="1" dirty="0"/>
              <a:t> </a:t>
            </a:r>
            <a:r>
              <a:rPr lang="fr-FR" sz="1400" b="1" dirty="0" err="1"/>
              <a:t>models</a:t>
            </a: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Crop</a:t>
            </a:r>
            <a:r>
              <a:rPr lang="fr-FR" sz="1400" dirty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= process-</a:t>
            </a:r>
            <a:r>
              <a:rPr lang="fr-FR" sz="1400" dirty="0" err="1"/>
              <a:t>based</a:t>
            </a:r>
            <a:r>
              <a:rPr lang="fr-FR" sz="1400" dirty="0"/>
              <a:t> model to </a:t>
            </a:r>
            <a:r>
              <a:rPr lang="fr-FR" sz="1400" dirty="0" err="1"/>
              <a:t>simulate</a:t>
            </a:r>
            <a:r>
              <a:rPr lang="fr-FR" sz="1400" dirty="0"/>
              <a:t> </a:t>
            </a:r>
            <a:r>
              <a:rPr lang="fr-FR" sz="1400" dirty="0" err="1"/>
              <a:t>crop</a:t>
            </a:r>
            <a:r>
              <a:rPr lang="fr-FR" sz="1400" dirty="0"/>
              <a:t> </a:t>
            </a:r>
            <a:r>
              <a:rPr lang="fr-FR" sz="1400" dirty="0" err="1"/>
              <a:t>growth</a:t>
            </a:r>
            <a:r>
              <a:rPr lang="fr-FR" sz="1400" dirty="0"/>
              <a:t>, </a:t>
            </a:r>
            <a:r>
              <a:rPr lang="fr-FR" sz="1400" dirty="0" err="1"/>
              <a:t>soil</a:t>
            </a:r>
            <a:r>
              <a:rPr lang="fr-FR" sz="1400" dirty="0"/>
              <a:t> water and </a:t>
            </a:r>
            <a:r>
              <a:rPr lang="fr-FR" sz="1400" dirty="0" err="1"/>
              <a:t>nitrogen</a:t>
            </a:r>
            <a:r>
              <a:rPr lang="fr-FR" sz="1400" dirty="0"/>
              <a:t> </a:t>
            </a:r>
            <a:r>
              <a:rPr lang="fr-FR" sz="1400" dirty="0" err="1"/>
              <a:t>dynamics</a:t>
            </a:r>
            <a:r>
              <a:rPr lang="fr-FR" sz="1400" dirty="0"/>
              <a:t> in </a:t>
            </a:r>
            <a:r>
              <a:rPr lang="fr-FR" sz="1400" dirty="0" err="1"/>
              <a:t>response</a:t>
            </a:r>
            <a:r>
              <a:rPr lang="fr-FR" sz="1400" dirty="0"/>
              <a:t> to the </a:t>
            </a:r>
            <a:r>
              <a:rPr lang="fr-FR" sz="1400" dirty="0" err="1"/>
              <a:t>environment</a:t>
            </a:r>
            <a:r>
              <a:rPr lang="fr-FR" sz="1400" dirty="0"/>
              <a:t> and agricultural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ym typeface="Wingdings" panose="05000000000000000000" pitchFamily="2" charset="2"/>
              </a:rPr>
              <a:t>Crop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models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used</a:t>
            </a:r>
            <a:r>
              <a:rPr lang="fr-FR" sz="1400" dirty="0">
                <a:sym typeface="Wingdings" panose="05000000000000000000" pitchFamily="2" charset="2"/>
              </a:rPr>
              <a:t> for </a:t>
            </a:r>
            <a:r>
              <a:rPr lang="fr-FR" sz="1400" dirty="0" err="1">
                <a:sym typeface="Wingdings" panose="05000000000000000000" pitchFamily="2" charset="2"/>
              </a:rPr>
              <a:t>yield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prediction</a:t>
            </a:r>
            <a:r>
              <a:rPr lang="fr-FR" sz="1400" dirty="0">
                <a:sym typeface="Wingdings" panose="05000000000000000000" pitchFamily="2" charset="2"/>
              </a:rPr>
              <a:t>, support to </a:t>
            </a:r>
            <a:r>
              <a:rPr lang="fr-FR" sz="1400" dirty="0" err="1">
                <a:sym typeface="Wingdings" panose="05000000000000000000" pitchFamily="2" charset="2"/>
              </a:rPr>
              <a:t>crop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breeding</a:t>
            </a:r>
            <a:r>
              <a:rPr lang="fr-FR" sz="1400" dirty="0">
                <a:sym typeface="Wingdings" panose="05000000000000000000" pitchFamily="2" charset="2"/>
              </a:rPr>
              <a:t> and </a:t>
            </a:r>
            <a:r>
              <a:rPr lang="fr-FR" sz="1400" dirty="0" err="1">
                <a:sym typeface="Wingdings" panose="05000000000000000000" pitchFamily="2" charset="2"/>
              </a:rPr>
              <a:t>assessment</a:t>
            </a:r>
            <a:r>
              <a:rPr lang="fr-FR" sz="1400" dirty="0">
                <a:sym typeface="Wingdings" panose="05000000000000000000" pitchFamily="2" charset="2"/>
              </a:rPr>
              <a:t> of </a:t>
            </a:r>
            <a:r>
              <a:rPr lang="fr-FR" sz="1400" dirty="0" err="1">
                <a:sym typeface="Wingdings" panose="05000000000000000000" pitchFamily="2" charset="2"/>
              </a:rPr>
              <a:t>climate</a:t>
            </a:r>
            <a:r>
              <a:rPr lang="fr-FR" sz="1400" dirty="0">
                <a:sym typeface="Wingdings" panose="05000000000000000000" pitchFamily="2" charset="2"/>
              </a:rPr>
              <a:t> change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ym typeface="Wingdings" panose="05000000000000000000" pitchFamily="2" charset="2"/>
              </a:rPr>
              <a:t>Major challenge to </a:t>
            </a:r>
            <a:r>
              <a:rPr lang="fr-FR" sz="1400" dirty="0" err="1">
                <a:sym typeface="Wingdings" panose="05000000000000000000" pitchFamily="2" charset="2"/>
              </a:rPr>
              <a:t>integrate</a:t>
            </a:r>
            <a:r>
              <a:rPr lang="fr-FR" sz="1400" dirty="0">
                <a:sym typeface="Wingdings" panose="05000000000000000000" pitchFamily="2" charset="2"/>
              </a:rPr>
              <a:t> new cultivars, </a:t>
            </a:r>
            <a:r>
              <a:rPr lang="fr-FR" sz="1400" dirty="0" err="1">
                <a:sym typeface="Wingdings" panose="05000000000000000000" pitchFamily="2" charset="2"/>
              </a:rPr>
              <a:t>requiring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parameter</a:t>
            </a:r>
            <a:r>
              <a:rPr lang="fr-FR" sz="1400" dirty="0">
                <a:sym typeface="Wingdings" panose="05000000000000000000" pitchFamily="2" charset="2"/>
              </a:rPr>
              <a:t> estimation</a:t>
            </a:r>
          </a:p>
          <a:p>
            <a:endParaRPr lang="fr-FR" sz="1400" dirty="0"/>
          </a:p>
          <a:p>
            <a:r>
              <a:rPr lang="fr-FR" sz="1400" b="1" dirty="0"/>
              <a:t>The chaos in </a:t>
            </a:r>
            <a:r>
              <a:rPr lang="fr-FR" sz="1400" b="1" dirty="0" err="1"/>
              <a:t>calibrating</a:t>
            </a:r>
            <a:r>
              <a:rPr lang="fr-FR" sz="1400" b="1" dirty="0"/>
              <a:t> </a:t>
            </a:r>
            <a:r>
              <a:rPr lang="fr-FR" sz="1400" b="1" dirty="0" err="1"/>
              <a:t>crop</a:t>
            </a:r>
            <a:r>
              <a:rPr lang="fr-FR" sz="1400" b="1" dirty="0"/>
              <a:t> </a:t>
            </a:r>
            <a:r>
              <a:rPr lang="fr-FR" sz="1400" b="1" dirty="0" err="1"/>
              <a:t>models</a:t>
            </a:r>
            <a:r>
              <a:rPr lang="fr-FR" sz="1400" dirty="0"/>
              <a:t> (Wallach et al.,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Choices</a:t>
            </a:r>
            <a:r>
              <a:rPr lang="fr-FR" sz="1400" dirty="0"/>
              <a:t> made by the modeler impact calibration outputs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Parameters</a:t>
            </a:r>
            <a:r>
              <a:rPr lang="fr-FR" sz="1400" dirty="0"/>
              <a:t> to </a:t>
            </a:r>
            <a:r>
              <a:rPr lang="fr-FR" sz="1400" dirty="0" err="1"/>
              <a:t>include</a:t>
            </a:r>
            <a:r>
              <a:rPr lang="fr-FR" sz="1400" dirty="0"/>
              <a:t>, range of variation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Target variables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Choice</a:t>
            </a:r>
            <a:r>
              <a:rPr lang="fr-FR" sz="1400" dirty="0"/>
              <a:t> of </a:t>
            </a:r>
            <a:r>
              <a:rPr lang="fr-FR" sz="1400" dirty="0" err="1"/>
              <a:t>algorithm</a:t>
            </a:r>
            <a:r>
              <a:rPr lang="fr-FR" sz="1400" dirty="0"/>
              <a:t> and </a:t>
            </a:r>
            <a:r>
              <a:rPr lang="fr-FR" sz="1400" dirty="0" err="1"/>
              <a:t>loss</a:t>
            </a:r>
            <a:r>
              <a:rPr lang="fr-FR" sz="1400" dirty="0"/>
              <a:t> </a:t>
            </a:r>
            <a:r>
              <a:rPr lang="fr-FR" sz="1400" dirty="0" err="1"/>
              <a:t>function</a:t>
            </a:r>
            <a:endParaRPr lang="fr-FR" sz="14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Sequential</a:t>
            </a:r>
            <a:r>
              <a:rPr lang="fr-FR" sz="1400" dirty="0"/>
              <a:t> vs all-</a:t>
            </a:r>
            <a:r>
              <a:rPr lang="fr-FR" sz="1400" dirty="0" err="1"/>
              <a:t>together</a:t>
            </a:r>
            <a:r>
              <a:rPr lang="fr-FR" sz="1400" dirty="0"/>
              <a:t> </a:t>
            </a:r>
            <a:r>
              <a:rPr lang="fr-FR" sz="1400" dirty="0" err="1"/>
              <a:t>protocol</a:t>
            </a:r>
            <a:endParaRPr lang="fr-FR" sz="14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Choice</a:t>
            </a:r>
            <a:r>
              <a:rPr lang="fr-FR" sz="1400" dirty="0"/>
              <a:t> of calibration vs </a:t>
            </a:r>
            <a:r>
              <a:rPr lang="fr-FR" sz="1400" dirty="0" err="1"/>
              <a:t>evaluation</a:t>
            </a:r>
            <a:r>
              <a:rPr lang="fr-FR" sz="1400" dirty="0"/>
              <a:t> </a:t>
            </a:r>
            <a:r>
              <a:rPr lang="fr-FR" sz="1400" dirty="0" err="1"/>
              <a:t>datasets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AgMIP</a:t>
            </a:r>
            <a:r>
              <a:rPr lang="fr-FR" sz="1400" dirty="0"/>
              <a:t> (Agricultural Model </a:t>
            </a:r>
            <a:r>
              <a:rPr lang="fr-FR" sz="1400" dirty="0" err="1"/>
              <a:t>Intercomparison</a:t>
            </a:r>
            <a:r>
              <a:rPr lang="fr-FR" sz="1400" dirty="0"/>
              <a:t> Project) initiative </a:t>
            </a:r>
            <a:r>
              <a:rPr lang="fr-FR" sz="1400" dirty="0" err="1"/>
              <a:t>with</a:t>
            </a:r>
            <a:r>
              <a:rPr lang="fr-FR" sz="1400" dirty="0"/>
              <a:t> a calibration </a:t>
            </a:r>
            <a:r>
              <a:rPr lang="fr-FR" sz="1400" dirty="0" err="1"/>
              <a:t>exercise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Intercomparison</a:t>
            </a:r>
            <a:r>
              <a:rPr lang="fr-FR" sz="1400" dirty="0"/>
              <a:t> for </a:t>
            </a:r>
            <a:r>
              <a:rPr lang="fr-FR" sz="1400" dirty="0" err="1"/>
              <a:t>phenology</a:t>
            </a:r>
            <a:r>
              <a:rPr lang="fr-FR" sz="1400" dirty="0"/>
              <a:t> calibration in Wallach et al.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New </a:t>
            </a:r>
            <a:r>
              <a:rPr lang="fr-FR" sz="1400" dirty="0" err="1"/>
              <a:t>sequential</a:t>
            </a:r>
            <a:r>
              <a:rPr lang="fr-FR" sz="1400" dirty="0"/>
              <a:t> </a:t>
            </a:r>
            <a:r>
              <a:rPr lang="fr-FR" sz="1400" dirty="0" err="1"/>
              <a:t>protocol</a:t>
            </a:r>
            <a:r>
              <a:rPr lang="fr-FR" sz="1400" dirty="0"/>
              <a:t> for global calibration </a:t>
            </a:r>
            <a:r>
              <a:rPr lang="fr-FR" sz="1400" dirty="0" err="1"/>
              <a:t>proposed</a:t>
            </a:r>
            <a:r>
              <a:rPr lang="fr-FR" sz="1400" dirty="0"/>
              <a:t> and </a:t>
            </a:r>
            <a:r>
              <a:rPr lang="fr-FR" sz="1400" dirty="0" err="1"/>
              <a:t>tested</a:t>
            </a:r>
            <a:r>
              <a:rPr lang="fr-FR" sz="1400" dirty="0"/>
              <a:t> on </a:t>
            </a:r>
            <a:r>
              <a:rPr lang="fr-FR" sz="1400" dirty="0" err="1"/>
              <a:t>synthetic</a:t>
            </a:r>
            <a:r>
              <a:rPr lang="fr-FR" sz="1400" dirty="0"/>
              <a:t> data in Wallach et al. (2024)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ongoing</a:t>
            </a:r>
            <a:r>
              <a:rPr lang="fr-FR" sz="1400" dirty="0"/>
              <a:t> </a:t>
            </a:r>
            <a:r>
              <a:rPr lang="fr-FR" sz="1400" dirty="0" err="1"/>
              <a:t>AgMIP</a:t>
            </a:r>
            <a:r>
              <a:rPr lang="fr-FR" sz="1400" dirty="0"/>
              <a:t> </a:t>
            </a:r>
            <a:r>
              <a:rPr lang="fr-FR" sz="1400" dirty="0" err="1"/>
              <a:t>intercomparison</a:t>
            </a:r>
            <a:endParaRPr lang="fr-FR" sz="1400" dirty="0"/>
          </a:p>
          <a:p>
            <a:endParaRPr lang="fr-FR" sz="1400" b="1" dirty="0"/>
          </a:p>
          <a:p>
            <a:r>
              <a:rPr lang="fr-FR" sz="1400" b="1" dirty="0" err="1"/>
              <a:t>Applying</a:t>
            </a:r>
            <a:r>
              <a:rPr lang="fr-FR" sz="1400" b="1" dirty="0"/>
              <a:t> the </a:t>
            </a:r>
            <a:r>
              <a:rPr lang="fr-FR" sz="1400" b="1" dirty="0" err="1"/>
              <a:t>protocol</a:t>
            </a:r>
            <a:r>
              <a:rPr lang="fr-FR" sz="1400" b="1" dirty="0"/>
              <a:t> of Wallach et al. (2024) to </a:t>
            </a:r>
            <a:r>
              <a:rPr lang="fr-FR" sz="1400" b="1" dirty="0" err="1"/>
              <a:t>estimate</a:t>
            </a:r>
            <a:r>
              <a:rPr lang="fr-FR" sz="1400" b="1" dirty="0"/>
              <a:t> a new </a:t>
            </a:r>
            <a:r>
              <a:rPr lang="fr-FR" sz="1400" b="1" dirty="0" err="1"/>
              <a:t>winter</a:t>
            </a:r>
            <a:r>
              <a:rPr lang="fr-FR" sz="1400" b="1" dirty="0"/>
              <a:t> </a:t>
            </a:r>
            <a:r>
              <a:rPr lang="fr-FR" sz="1400" b="1" dirty="0" err="1"/>
              <a:t>wheat</a:t>
            </a:r>
            <a:r>
              <a:rPr lang="fr-FR" sz="1400" b="1" dirty="0"/>
              <a:t> cultivar in the STICS </a:t>
            </a:r>
            <a:r>
              <a:rPr lang="fr-FR" sz="1400" b="1" dirty="0" err="1"/>
              <a:t>crop</a:t>
            </a:r>
            <a:r>
              <a:rPr lang="fr-FR" sz="1400" b="1" dirty="0"/>
              <a:t> model</a:t>
            </a:r>
          </a:p>
          <a:p>
            <a:endParaRPr lang="fr-FR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8AB48-570F-4AA5-8028-D5FFC0A6E974}"/>
              </a:ext>
            </a:extLst>
          </p:cNvPr>
          <p:cNvSpPr/>
          <p:nvPr/>
        </p:nvSpPr>
        <p:spPr>
          <a:xfrm>
            <a:off x="622612" y="5606980"/>
            <a:ext cx="8350566" cy="371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Séminaire STICS">
            <a:extLst>
              <a:ext uri="{FF2B5EF4-FFF2-40B4-BE49-F238E27FC236}">
                <a16:creationId xmlns:a16="http://schemas.microsoft.com/office/drawing/2014/main" id="{9BFC1849-13D0-4A72-893C-F58C8D28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31" y="5372056"/>
            <a:ext cx="1359493" cy="10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heat PNGs for Free Download">
            <a:extLst>
              <a:ext uri="{FF2B5EF4-FFF2-40B4-BE49-F238E27FC236}">
                <a16:creationId xmlns:a16="http://schemas.microsoft.com/office/drawing/2014/main" id="{692996B0-BBC3-41FC-BC53-261E4175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5311081"/>
            <a:ext cx="1569985" cy="8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temporal acquisition on the calibration process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40B3EB-E4E0-4BF9-9EBE-17727A6174B0}"/>
              </a:ext>
            </a:extLst>
          </p:cNvPr>
          <p:cNvSpPr txBox="1"/>
          <p:nvPr/>
        </p:nvSpPr>
        <p:spPr>
          <a:xfrm>
            <a:off x="130633" y="1037889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Calibration on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phenology</a:t>
            </a:r>
            <a:r>
              <a:rPr lang="fr-FR" dirty="0"/>
              <a:t>, grain </a:t>
            </a:r>
            <a:r>
              <a:rPr lang="fr-FR" dirty="0" err="1"/>
              <a:t>number</a:t>
            </a:r>
            <a:r>
              <a:rPr lang="fr-FR" dirty="0"/>
              <a:t> and </a:t>
            </a:r>
            <a:r>
              <a:rPr lang="fr-FR" dirty="0" err="1"/>
              <a:t>yield</a:t>
            </a:r>
            <a:r>
              <a:rPr lang="fr-FR" dirty="0"/>
              <a:t> + </a:t>
            </a:r>
            <a:r>
              <a:rPr lang="fr-FR" dirty="0" err="1"/>
              <a:t>synthetic</a:t>
            </a:r>
            <a:r>
              <a:rPr lang="fr-FR" dirty="0"/>
              <a:t> plant </a:t>
            </a:r>
            <a:r>
              <a:rPr lang="fr-FR" dirty="0" err="1"/>
              <a:t>biomass</a:t>
            </a:r>
            <a:endParaRPr lang="fr-FR" dirty="0"/>
          </a:p>
        </p:txBody>
      </p:sp>
      <p:pic>
        <p:nvPicPr>
          <p:cNvPr id="6" name="image10.jpg">
            <a:extLst>
              <a:ext uri="{FF2B5EF4-FFF2-40B4-BE49-F238E27FC236}">
                <a16:creationId xmlns:a16="http://schemas.microsoft.com/office/drawing/2014/main" id="{1555F5CB-4108-4B29-9849-920FC88489D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673" y="1624613"/>
            <a:ext cx="7331815" cy="3949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320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6.jpg">
            <a:extLst>
              <a:ext uri="{FF2B5EF4-FFF2-40B4-BE49-F238E27FC236}">
                <a16:creationId xmlns:a16="http://schemas.microsoft.com/office/drawing/2014/main" id="{C167681C-397A-4CCC-9E11-3D3B49356DB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0633" y="1515894"/>
            <a:ext cx="7885903" cy="4304217"/>
          </a:xfrm>
          <a:prstGeom prst="rect">
            <a:avLst/>
          </a:prstGeom>
          <a:ln/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temporal acquisition on the calibration process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40B3EB-E4E0-4BF9-9EBE-17727A6174B0}"/>
              </a:ext>
            </a:extLst>
          </p:cNvPr>
          <p:cNvSpPr txBox="1"/>
          <p:nvPr/>
        </p:nvSpPr>
        <p:spPr>
          <a:xfrm>
            <a:off x="130633" y="1037889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NRMSE distribution of </a:t>
            </a:r>
            <a:r>
              <a:rPr lang="fr-FR" dirty="0" err="1"/>
              <a:t>calibrated</a:t>
            </a:r>
            <a:r>
              <a:rPr lang="fr-FR" dirty="0"/>
              <a:t> </a:t>
            </a:r>
            <a:r>
              <a:rPr lang="fr-FR" dirty="0" err="1"/>
              <a:t>synthetic</a:t>
            </a:r>
            <a:r>
              <a:rPr lang="fr-FR" dirty="0"/>
              <a:t> variables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BC5E53A-9529-4D12-9044-D1E3764B9540}"/>
              </a:ext>
            </a:extLst>
          </p:cNvPr>
          <p:cNvSpPr/>
          <p:nvPr/>
        </p:nvSpPr>
        <p:spPr>
          <a:xfrm>
            <a:off x="1296139" y="5004754"/>
            <a:ext cx="901085" cy="455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C84ABF7-2C6B-4D8B-9449-E48169DB5B65}"/>
              </a:ext>
            </a:extLst>
          </p:cNvPr>
          <p:cNvSpPr/>
          <p:nvPr/>
        </p:nvSpPr>
        <p:spPr>
          <a:xfrm>
            <a:off x="4742162" y="5050618"/>
            <a:ext cx="1091954" cy="455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BB5562F-1AB5-47F8-9D93-2238EF6561C3}"/>
              </a:ext>
            </a:extLst>
          </p:cNvPr>
          <p:cNvSpPr/>
          <p:nvPr/>
        </p:nvSpPr>
        <p:spPr>
          <a:xfrm>
            <a:off x="4743641" y="2437515"/>
            <a:ext cx="1091954" cy="1178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37534B2-4BE9-45FF-BF42-860C9AD37AF6}"/>
              </a:ext>
            </a:extLst>
          </p:cNvPr>
          <p:cNvSpPr/>
          <p:nvPr/>
        </p:nvSpPr>
        <p:spPr>
          <a:xfrm>
            <a:off x="1300577" y="1731146"/>
            <a:ext cx="901085" cy="18598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8CF52A-DB70-4364-A3AF-E7403CE95D11}"/>
              </a:ext>
            </a:extLst>
          </p:cNvPr>
          <p:cNvSpPr txBox="1"/>
          <p:nvPr/>
        </p:nvSpPr>
        <p:spPr>
          <a:xfrm>
            <a:off x="8130894" y="1791184"/>
            <a:ext cx="3125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Low magnitude of </a:t>
            </a:r>
            <a:r>
              <a:rPr lang="fr-FR" dirty="0" err="1"/>
              <a:t>errors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« </a:t>
            </a:r>
            <a:r>
              <a:rPr lang="fr-FR" dirty="0" err="1"/>
              <a:t>Before</a:t>
            </a:r>
            <a:r>
              <a:rPr lang="fr-FR" dirty="0"/>
              <a:t> »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worst</a:t>
            </a:r>
            <a:r>
              <a:rPr lang="fr-FR" dirty="0"/>
              <a:t>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« Peak »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lowest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NRMSE on LAI and plant </a:t>
            </a:r>
            <a:r>
              <a:rPr lang="fr-FR" dirty="0" err="1"/>
              <a:t>biomass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DE205E-8628-4ADF-A137-5272092DFDB9}"/>
              </a:ext>
            </a:extLst>
          </p:cNvPr>
          <p:cNvSpPr txBox="1"/>
          <p:nvPr/>
        </p:nvSpPr>
        <p:spPr>
          <a:xfrm>
            <a:off x="8016536" y="4459979"/>
            <a:ext cx="404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With</a:t>
            </a:r>
            <a:r>
              <a:rPr lang="fr-FR" b="1" dirty="0"/>
              <a:t> a </a:t>
            </a:r>
            <a:r>
              <a:rPr lang="fr-FR" b="1" dirty="0" err="1"/>
              <a:t>synthetic</a:t>
            </a:r>
            <a:r>
              <a:rPr lang="fr-FR" b="1" dirty="0"/>
              <a:t> </a:t>
            </a:r>
            <a:r>
              <a:rPr lang="fr-FR" b="1" dirty="0" err="1"/>
              <a:t>homogeneous</a:t>
            </a:r>
            <a:r>
              <a:rPr lang="fr-FR" b="1" dirty="0"/>
              <a:t> </a:t>
            </a:r>
            <a:r>
              <a:rPr lang="fr-FR" b="1" dirty="0" err="1"/>
              <a:t>dataset</a:t>
            </a:r>
            <a:r>
              <a:rPr lang="fr-FR" b="1" dirty="0"/>
              <a:t>, </a:t>
            </a:r>
            <a:r>
              <a:rPr lang="fr-FR" b="1" dirty="0" err="1"/>
              <a:t>there</a:t>
            </a:r>
            <a:r>
              <a:rPr lang="fr-FR" b="1" dirty="0"/>
              <a:t> are few </a:t>
            </a:r>
            <a:r>
              <a:rPr lang="fr-FR" b="1" dirty="0" err="1"/>
              <a:t>differences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temporal options but sampling </a:t>
            </a:r>
            <a:r>
              <a:rPr lang="fr-FR" b="1" dirty="0" err="1"/>
              <a:t>around</a:t>
            </a:r>
            <a:r>
              <a:rPr lang="fr-FR" b="1" dirty="0"/>
              <a:t> maximum LAI </a:t>
            </a:r>
            <a:r>
              <a:rPr lang="fr-FR" b="1" dirty="0" err="1"/>
              <a:t>is</a:t>
            </a:r>
            <a:r>
              <a:rPr lang="fr-FR" b="1" dirty="0"/>
              <a:t> the best option.</a:t>
            </a:r>
          </a:p>
        </p:txBody>
      </p:sp>
    </p:spTree>
    <p:extLst>
      <p:ext uri="{BB962C8B-B14F-4D97-AF65-F5344CB8AC3E}">
        <p14:creationId xmlns:p14="http://schemas.microsoft.com/office/powerpoint/2010/main" val="284135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Calibrating</a:t>
            </a:r>
            <a:r>
              <a:rPr lang="fr-FR" dirty="0"/>
              <a:t> on </a:t>
            </a:r>
            <a:r>
              <a:rPr lang="fr-FR" dirty="0" err="1"/>
              <a:t>observed</a:t>
            </a:r>
            <a:r>
              <a:rPr lang="fr-FR" dirty="0"/>
              <a:t> data </a:t>
            </a:r>
            <a:r>
              <a:rPr lang="fr-FR" dirty="0" err="1"/>
              <a:t>around</a:t>
            </a:r>
            <a:r>
              <a:rPr lang="fr-FR" dirty="0"/>
              <a:t> maximum LAI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094509-952F-4236-BDAF-D0F4C5E4284B}"/>
              </a:ext>
            </a:extLst>
          </p:cNvPr>
          <p:cNvSpPr txBox="1"/>
          <p:nvPr/>
        </p:nvSpPr>
        <p:spPr>
          <a:xfrm>
            <a:off x="435984" y="1164740"/>
            <a:ext cx="1083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,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to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data </a:t>
            </a:r>
            <a:r>
              <a:rPr lang="fr-FR" dirty="0" err="1"/>
              <a:t>around</a:t>
            </a:r>
            <a:r>
              <a:rPr lang="fr-FR" dirty="0"/>
              <a:t> maximum LAI to </a:t>
            </a:r>
            <a:r>
              <a:rPr lang="fr-FR" dirty="0" err="1"/>
              <a:t>calibrate</a:t>
            </a:r>
            <a:r>
              <a:rPr lang="fr-FR" dirty="0"/>
              <a:t> LAI or plant </a:t>
            </a:r>
            <a:r>
              <a:rPr lang="fr-FR" dirty="0" err="1"/>
              <a:t>biomass</a:t>
            </a:r>
            <a:r>
              <a:rPr lang="fr-FR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DBD22-9D41-441E-97CB-4E6CF389AD3A}"/>
              </a:ext>
            </a:extLst>
          </p:cNvPr>
          <p:cNvSpPr/>
          <p:nvPr/>
        </p:nvSpPr>
        <p:spPr>
          <a:xfrm>
            <a:off x="872971" y="1660923"/>
            <a:ext cx="10393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Calibration on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phenology</a:t>
            </a:r>
            <a:r>
              <a:rPr lang="fr-FR" dirty="0"/>
              <a:t>, grain </a:t>
            </a:r>
            <a:r>
              <a:rPr lang="fr-FR" dirty="0" err="1"/>
              <a:t>number</a:t>
            </a:r>
            <a:r>
              <a:rPr lang="fr-FR" dirty="0"/>
              <a:t> and </a:t>
            </a:r>
            <a:r>
              <a:rPr lang="fr-FR" dirty="0" err="1"/>
              <a:t>yield</a:t>
            </a:r>
            <a:r>
              <a:rPr lang="fr-FR" dirty="0"/>
              <a:t> + </a:t>
            </a:r>
            <a:r>
              <a:rPr lang="fr-FR" dirty="0" err="1"/>
              <a:t>synthetic</a:t>
            </a:r>
            <a:r>
              <a:rPr lang="fr-FR" dirty="0"/>
              <a:t> LAI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comparison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all observations (</a:t>
            </a:r>
            <a:r>
              <a:rPr lang="fr-FR" dirty="0" err="1">
                <a:sym typeface="Wingdings" panose="05000000000000000000" pitchFamily="2" charset="2"/>
              </a:rPr>
              <a:t>red</a:t>
            </a:r>
            <a:r>
              <a:rPr lang="fr-FR" dirty="0">
                <a:sym typeface="Wingdings" panose="05000000000000000000" pitchFamily="2" charset="2"/>
              </a:rPr>
              <a:t>) and </a:t>
            </a:r>
            <a:r>
              <a:rPr lang="fr-FR" dirty="0" err="1">
                <a:sym typeface="Wingdings" panose="05000000000000000000" pitchFamily="2" charset="2"/>
              </a:rPr>
              <a:t>peak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ones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blue</a:t>
            </a:r>
            <a:r>
              <a:rPr lang="fr-FR" dirty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pic>
        <p:nvPicPr>
          <p:cNvPr id="5" name="image2.jpg">
            <a:extLst>
              <a:ext uri="{FF2B5EF4-FFF2-40B4-BE49-F238E27FC236}">
                <a16:creationId xmlns:a16="http://schemas.microsoft.com/office/drawing/2014/main" id="{84CD3D57-27B8-4B1C-835B-814788F9E18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5984" y="2434105"/>
            <a:ext cx="6829460" cy="3590155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CDE9B-1E29-480D-928F-E6EC46C5BD89}"/>
              </a:ext>
            </a:extLst>
          </p:cNvPr>
          <p:cNvSpPr/>
          <p:nvPr/>
        </p:nvSpPr>
        <p:spPr>
          <a:xfrm>
            <a:off x="7384690" y="2647824"/>
            <a:ext cx="4371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Visual </a:t>
            </a:r>
            <a:r>
              <a:rPr lang="fr-FR" dirty="0" err="1"/>
              <a:t>underestimation</a:t>
            </a:r>
            <a:r>
              <a:rPr lang="fr-FR" dirty="0"/>
              <a:t> of LAI </a:t>
            </a:r>
            <a:r>
              <a:rPr lang="fr-FR" dirty="0" err="1"/>
              <a:t>peak</a:t>
            </a:r>
            <a:r>
              <a:rPr lang="fr-FR" dirty="0"/>
              <a:t> and plant </a:t>
            </a:r>
            <a:r>
              <a:rPr lang="fr-FR" dirty="0" err="1"/>
              <a:t>biomass</a:t>
            </a:r>
            <a:r>
              <a:rPr lang="fr-FR" dirty="0"/>
              <a:t> at </a:t>
            </a:r>
            <a:r>
              <a:rPr lang="fr-FR" dirty="0" err="1"/>
              <a:t>maturity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Higher</a:t>
            </a:r>
            <a:r>
              <a:rPr lang="fr-FR" dirty="0"/>
              <a:t> NRMSE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Too</a:t>
            </a:r>
            <a:r>
              <a:rPr lang="fr-FR" dirty="0"/>
              <a:t> few data </a:t>
            </a:r>
            <a:r>
              <a:rPr lang="fr-FR" dirty="0" err="1"/>
              <a:t>around</a:t>
            </a:r>
            <a:r>
              <a:rPr lang="fr-FR" dirty="0"/>
              <a:t> maximum LAI for a performant calibration</a:t>
            </a:r>
          </a:p>
        </p:txBody>
      </p:sp>
    </p:spTree>
    <p:extLst>
      <p:ext uri="{BB962C8B-B14F-4D97-AF65-F5344CB8AC3E}">
        <p14:creationId xmlns:p14="http://schemas.microsoft.com/office/powerpoint/2010/main" val="112712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Calibrating</a:t>
            </a:r>
            <a:r>
              <a:rPr lang="fr-FR" dirty="0"/>
              <a:t> on </a:t>
            </a:r>
            <a:r>
              <a:rPr lang="fr-FR" dirty="0" err="1"/>
              <a:t>observed</a:t>
            </a:r>
            <a:r>
              <a:rPr lang="fr-FR" dirty="0"/>
              <a:t> data </a:t>
            </a:r>
            <a:r>
              <a:rPr lang="fr-FR" dirty="0" err="1"/>
              <a:t>around</a:t>
            </a:r>
            <a:r>
              <a:rPr lang="fr-FR" dirty="0"/>
              <a:t> maximum LAI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094509-952F-4236-BDAF-D0F4C5E4284B}"/>
              </a:ext>
            </a:extLst>
          </p:cNvPr>
          <p:cNvSpPr txBox="1"/>
          <p:nvPr/>
        </p:nvSpPr>
        <p:spPr>
          <a:xfrm>
            <a:off x="435984" y="1164740"/>
            <a:ext cx="1083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,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to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data </a:t>
            </a:r>
            <a:r>
              <a:rPr lang="fr-FR" dirty="0" err="1"/>
              <a:t>around</a:t>
            </a:r>
            <a:r>
              <a:rPr lang="fr-FR" dirty="0"/>
              <a:t> maximum LAI to </a:t>
            </a:r>
            <a:r>
              <a:rPr lang="fr-FR" dirty="0" err="1"/>
              <a:t>calibrate</a:t>
            </a:r>
            <a:r>
              <a:rPr lang="fr-FR" dirty="0"/>
              <a:t> LAI or plant </a:t>
            </a:r>
            <a:r>
              <a:rPr lang="fr-FR" dirty="0" err="1"/>
              <a:t>biomass</a:t>
            </a:r>
            <a:r>
              <a:rPr lang="fr-FR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DBD22-9D41-441E-97CB-4E6CF389AD3A}"/>
              </a:ext>
            </a:extLst>
          </p:cNvPr>
          <p:cNvSpPr/>
          <p:nvPr/>
        </p:nvSpPr>
        <p:spPr>
          <a:xfrm>
            <a:off x="872971" y="1660923"/>
            <a:ext cx="10393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Calibration on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phenology</a:t>
            </a:r>
            <a:r>
              <a:rPr lang="fr-FR" dirty="0"/>
              <a:t>, grain </a:t>
            </a:r>
            <a:r>
              <a:rPr lang="fr-FR" dirty="0" err="1"/>
              <a:t>number</a:t>
            </a:r>
            <a:r>
              <a:rPr lang="fr-FR" dirty="0"/>
              <a:t> and </a:t>
            </a:r>
            <a:r>
              <a:rPr lang="fr-FR" dirty="0" err="1"/>
              <a:t>yield</a:t>
            </a:r>
            <a:r>
              <a:rPr lang="fr-FR" dirty="0"/>
              <a:t> + </a:t>
            </a:r>
            <a:r>
              <a:rPr lang="fr-FR" dirty="0" err="1"/>
              <a:t>synthetic</a:t>
            </a:r>
            <a:r>
              <a:rPr lang="fr-FR" dirty="0"/>
              <a:t> </a:t>
            </a:r>
            <a:r>
              <a:rPr lang="fr-FR" dirty="0" err="1"/>
              <a:t>biomass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comparison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between</a:t>
            </a:r>
            <a:r>
              <a:rPr lang="fr-FR" dirty="0">
                <a:sym typeface="Wingdings" panose="05000000000000000000" pitchFamily="2" charset="2"/>
              </a:rPr>
              <a:t> all observations (</a:t>
            </a:r>
            <a:r>
              <a:rPr lang="fr-FR" dirty="0" err="1">
                <a:sym typeface="Wingdings" panose="05000000000000000000" pitchFamily="2" charset="2"/>
              </a:rPr>
              <a:t>red</a:t>
            </a:r>
            <a:r>
              <a:rPr lang="fr-FR" dirty="0">
                <a:sym typeface="Wingdings" panose="05000000000000000000" pitchFamily="2" charset="2"/>
              </a:rPr>
              <a:t>) and </a:t>
            </a:r>
            <a:r>
              <a:rPr lang="fr-FR" dirty="0" err="1">
                <a:sym typeface="Wingdings" panose="05000000000000000000" pitchFamily="2" charset="2"/>
              </a:rPr>
              <a:t>peak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ones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blue</a:t>
            </a:r>
            <a:r>
              <a:rPr lang="fr-FR" dirty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BCDE9B-1E29-480D-928F-E6EC46C5BD89}"/>
              </a:ext>
            </a:extLst>
          </p:cNvPr>
          <p:cNvSpPr/>
          <p:nvPr/>
        </p:nvSpPr>
        <p:spPr>
          <a:xfrm>
            <a:off x="7384690" y="2647824"/>
            <a:ext cx="4371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Visual </a:t>
            </a:r>
            <a:r>
              <a:rPr lang="fr-FR" dirty="0" err="1"/>
              <a:t>underestimation</a:t>
            </a:r>
            <a:r>
              <a:rPr lang="fr-FR" dirty="0"/>
              <a:t> of LAI </a:t>
            </a:r>
            <a:r>
              <a:rPr lang="fr-FR" dirty="0" err="1"/>
              <a:t>peak</a:t>
            </a:r>
            <a:r>
              <a:rPr lang="fr-FR" dirty="0"/>
              <a:t> and plant </a:t>
            </a:r>
            <a:r>
              <a:rPr lang="fr-FR" dirty="0" err="1"/>
              <a:t>biomass</a:t>
            </a:r>
            <a:r>
              <a:rPr lang="fr-FR" dirty="0"/>
              <a:t> at </a:t>
            </a:r>
            <a:r>
              <a:rPr lang="fr-FR" dirty="0" err="1"/>
              <a:t>maturity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Higher</a:t>
            </a:r>
            <a:r>
              <a:rPr lang="fr-FR" dirty="0"/>
              <a:t> NRMSE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</a:t>
            </a:r>
            <a:r>
              <a:rPr lang="fr-FR" dirty="0" err="1"/>
              <a:t>biomass</a:t>
            </a:r>
            <a:r>
              <a:rPr lang="fr-FR" dirty="0"/>
              <a:t> data at </a:t>
            </a:r>
            <a:r>
              <a:rPr lang="fr-FR" dirty="0" err="1"/>
              <a:t>maturity</a:t>
            </a:r>
            <a:endParaRPr lang="fr-FR" dirty="0"/>
          </a:p>
        </p:txBody>
      </p:sp>
      <p:pic>
        <p:nvPicPr>
          <p:cNvPr id="7" name="image16.jpg">
            <a:extLst>
              <a:ext uri="{FF2B5EF4-FFF2-40B4-BE49-F238E27FC236}">
                <a16:creationId xmlns:a16="http://schemas.microsoft.com/office/drawing/2014/main" id="{686068DF-7F79-4935-8107-E4032B4D3F9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8981" y="2434105"/>
            <a:ext cx="7045709" cy="3397661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8C63CA-108C-4C0E-9DA3-5029F71B3E47}"/>
              </a:ext>
            </a:extLst>
          </p:cNvPr>
          <p:cNvSpPr/>
          <p:nvPr/>
        </p:nvSpPr>
        <p:spPr>
          <a:xfrm>
            <a:off x="7199739" y="4769930"/>
            <a:ext cx="4371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Synthetic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r>
              <a:rPr lang="fr-FR" b="1" dirty="0"/>
              <a:t> not </a:t>
            </a:r>
            <a:r>
              <a:rPr lang="fr-FR" b="1" dirty="0" err="1"/>
              <a:t>transferrable</a:t>
            </a:r>
            <a:r>
              <a:rPr lang="fr-FR" b="1" dirty="0"/>
              <a:t> to </a:t>
            </a:r>
            <a:r>
              <a:rPr lang="fr-FR" b="1" dirty="0" err="1"/>
              <a:t>observed</a:t>
            </a:r>
            <a:r>
              <a:rPr lang="fr-FR" b="1" dirty="0"/>
              <a:t> data due to the </a:t>
            </a:r>
            <a:r>
              <a:rPr lang="fr-FR" b="1" dirty="0" err="1"/>
              <a:t>difference</a:t>
            </a:r>
            <a:r>
              <a:rPr lang="fr-FR" b="1" dirty="0"/>
              <a:t> in data structure.</a:t>
            </a:r>
          </a:p>
        </p:txBody>
      </p:sp>
    </p:spTree>
    <p:extLst>
      <p:ext uri="{BB962C8B-B14F-4D97-AF65-F5344CB8AC3E}">
        <p14:creationId xmlns:p14="http://schemas.microsoft.com/office/powerpoint/2010/main" val="158533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9.jpg">
            <a:extLst>
              <a:ext uri="{FF2B5EF4-FFF2-40B4-BE49-F238E27FC236}">
                <a16:creationId xmlns:a16="http://schemas.microsoft.com/office/drawing/2014/main" id="{E3705524-3AC6-427E-8E49-ED8F092D15C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77491" y="268549"/>
            <a:ext cx="5730875" cy="3225800"/>
          </a:xfrm>
          <a:prstGeom prst="rect">
            <a:avLst/>
          </a:prstGeom>
          <a:ln/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Conclusions, </a:t>
            </a:r>
            <a:r>
              <a:rPr lang="fr-FR" dirty="0" err="1"/>
              <a:t>recommendations</a:t>
            </a:r>
            <a:r>
              <a:rPr lang="fr-FR" dirty="0"/>
              <a:t> and perspectives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3E9869-7482-4D9C-875D-5FD80FA51EFF}"/>
              </a:ext>
            </a:extLst>
          </p:cNvPr>
          <p:cNvSpPr txBox="1"/>
          <p:nvPr/>
        </p:nvSpPr>
        <p:spPr>
          <a:xfrm>
            <a:off x="435984" y="1164739"/>
            <a:ext cx="5730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Guidelines for </a:t>
            </a:r>
            <a:r>
              <a:rPr lang="fr-FR" b="1" dirty="0" err="1"/>
              <a:t>calibrating</a:t>
            </a:r>
            <a:r>
              <a:rPr lang="fr-FR" b="1" dirty="0"/>
              <a:t> a new cultivar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for </a:t>
            </a:r>
            <a:r>
              <a:rPr lang="fr-FR" dirty="0" err="1"/>
              <a:t>selection</a:t>
            </a:r>
            <a:r>
              <a:rPr lang="fr-FR" dirty="0"/>
              <a:t> of </a:t>
            </a:r>
            <a:r>
              <a:rPr lang="fr-FR" dirty="0" err="1"/>
              <a:t>parameters</a:t>
            </a:r>
            <a:r>
              <a:rPr lang="fr-FR" dirty="0"/>
              <a:t> to </a:t>
            </a:r>
            <a:r>
              <a:rPr lang="fr-FR" dirty="0" err="1"/>
              <a:t>calibrate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Calibration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data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Strategy</a:t>
            </a:r>
            <a:r>
              <a:rPr lang="fr-FR" dirty="0"/>
              <a:t> « </a:t>
            </a:r>
            <a:r>
              <a:rPr lang="fr-FR" dirty="0" err="1"/>
              <a:t>Biomass</a:t>
            </a:r>
            <a:r>
              <a:rPr lang="fr-FR" dirty="0"/>
              <a:t> (no RUE) » </a:t>
            </a:r>
            <a:r>
              <a:rPr lang="fr-FR" dirty="0" err="1"/>
              <a:t>recommended</a:t>
            </a:r>
            <a:r>
              <a:rPr lang="fr-FR" dirty="0"/>
              <a:t>, exclusion of RUE </a:t>
            </a:r>
            <a:r>
              <a:rPr lang="fr-FR" dirty="0" err="1"/>
              <a:t>parameters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Efforts for more </a:t>
            </a:r>
            <a:r>
              <a:rPr lang="fr-FR" dirty="0" err="1"/>
              <a:t>homogeneous</a:t>
            </a:r>
            <a:r>
              <a:rPr lang="fr-FR" dirty="0"/>
              <a:t> data acquisition </a:t>
            </a:r>
            <a:r>
              <a:rPr lang="fr-FR" dirty="0" err="1"/>
              <a:t>throughout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focus on </a:t>
            </a:r>
            <a:r>
              <a:rPr lang="fr-FR" dirty="0" err="1"/>
              <a:t>biomass</a:t>
            </a:r>
            <a:r>
              <a:rPr lang="fr-FR" dirty="0"/>
              <a:t> at </a:t>
            </a:r>
            <a:r>
              <a:rPr lang="fr-FR" dirty="0" err="1"/>
              <a:t>maturity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Replace LAI by </a:t>
            </a:r>
            <a:r>
              <a:rPr lang="fr-FR" dirty="0" err="1"/>
              <a:t>fAPAR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Improve</a:t>
            </a:r>
            <a:r>
              <a:rPr lang="fr-FR" dirty="0"/>
              <a:t> calibration performance </a:t>
            </a:r>
            <a:r>
              <a:rPr lang="fr-FR" dirty="0" err="1"/>
              <a:t>with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Weighted</a:t>
            </a:r>
            <a:r>
              <a:rPr lang="fr-FR" dirty="0"/>
              <a:t> </a:t>
            </a:r>
            <a:r>
              <a:rPr lang="fr-FR" dirty="0" err="1"/>
              <a:t>RMSEs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Combination </a:t>
            </a:r>
            <a:r>
              <a:rPr lang="fr-FR" dirty="0" err="1"/>
              <a:t>with</a:t>
            </a:r>
            <a:r>
              <a:rPr lang="fr-FR" dirty="0"/>
              <a:t> machine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73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49" y="2540749"/>
            <a:ext cx="10216343" cy="888251"/>
          </a:xfrm>
        </p:spPr>
        <p:txBody>
          <a:bodyPr/>
          <a:lstStyle/>
          <a:p>
            <a:r>
              <a:rPr lang="fr-FR" dirty="0"/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80229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rt.googleusercontent.com/docsz/AD_4nXeZqucdzgLhnbswuUTPVmNamdIu2si00lHSgvdQqG00WRqu1LpYLEYS_djlZst_vN2pze3xqtR_UFtDbLSMHnoXDbjmwiLH_rmSRRWrOphkGltaNGNwyza1bHr__COVDpW1K_s7?key=8MaM5s5nqsvXVdjcmrF1KQ">
            <a:extLst>
              <a:ext uri="{FF2B5EF4-FFF2-40B4-BE49-F238E27FC236}">
                <a16:creationId xmlns:a16="http://schemas.microsoft.com/office/drawing/2014/main" id="{5C9F35B1-9E5A-470C-9C74-EF9C1027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9" y="149637"/>
            <a:ext cx="7971692" cy="62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2" y="129445"/>
            <a:ext cx="10216343" cy="888251"/>
          </a:xfrm>
        </p:spPr>
        <p:txBody>
          <a:bodyPr/>
          <a:lstStyle/>
          <a:p>
            <a:r>
              <a:rPr lang="fr-FR" dirty="0"/>
              <a:t>Materials and Methods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82" y="879099"/>
            <a:ext cx="10060182" cy="5099802"/>
          </a:xfrm>
        </p:spPr>
        <p:txBody>
          <a:bodyPr>
            <a:normAutofit lnSpcReduction="10000"/>
          </a:bodyPr>
          <a:lstStyle/>
          <a:p>
            <a:r>
              <a:rPr lang="fr-FR" sz="1400" b="1" dirty="0"/>
              <a:t>Multi-trial French </a:t>
            </a:r>
            <a:r>
              <a:rPr lang="fr-FR" sz="1400" b="1" dirty="0" err="1"/>
              <a:t>dataset</a:t>
            </a:r>
            <a:r>
              <a:rPr lang="fr-FR" sz="1400" b="1" dirty="0"/>
              <a:t>  for </a:t>
            </a:r>
            <a:r>
              <a:rPr lang="fr-FR" sz="1400" b="1" dirty="0" err="1"/>
              <a:t>winter</a:t>
            </a:r>
            <a:r>
              <a:rPr lang="fr-FR" sz="1400" b="1" dirty="0"/>
              <a:t> </a:t>
            </a:r>
            <a:r>
              <a:rPr lang="fr-FR" sz="1400" b="1" dirty="0" err="1"/>
              <a:t>wheat</a:t>
            </a:r>
            <a:r>
              <a:rPr lang="fr-FR" sz="1400" b="1" dirty="0"/>
              <a:t> (</a:t>
            </a:r>
            <a:r>
              <a:rPr lang="fr-FR" sz="1400" b="1" dirty="0" err="1"/>
              <a:t>Arvalis</a:t>
            </a:r>
            <a:r>
              <a:rPr lang="fr-FR" sz="14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Cultivar </a:t>
            </a:r>
            <a:r>
              <a:rPr lang="fr-FR" sz="1400" dirty="0" err="1"/>
              <a:t>Rubisko</a:t>
            </a:r>
            <a:r>
              <a:rPr lang="fr-FR" sz="1400" dirty="0"/>
              <a:t>, 82 </a:t>
            </a:r>
            <a:r>
              <a:rPr lang="fr-FR" sz="1400" dirty="0" err="1"/>
              <a:t>environments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Cultural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Soil</a:t>
            </a:r>
            <a:r>
              <a:rPr lang="fr-FR" sz="1400" dirty="0"/>
              <a:t> </a:t>
            </a:r>
            <a:r>
              <a:rPr lang="fr-FR" sz="1400" dirty="0" err="1"/>
              <a:t>characteristics</a:t>
            </a:r>
            <a:r>
              <a:rPr lang="fr-FR" sz="1400" dirty="0"/>
              <a:t>, </a:t>
            </a:r>
            <a:r>
              <a:rPr lang="fr-FR" sz="1400" dirty="0" err="1"/>
              <a:t>weather</a:t>
            </a:r>
            <a:r>
              <a:rPr lang="fr-FR" sz="14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Observed</a:t>
            </a:r>
            <a:r>
              <a:rPr lang="fr-FR" sz="1400" dirty="0"/>
              <a:t> </a:t>
            </a:r>
            <a:r>
              <a:rPr lang="fr-FR" sz="1400" dirty="0" err="1"/>
              <a:t>target</a:t>
            </a:r>
            <a:r>
              <a:rPr lang="fr-FR" sz="1400" dirty="0"/>
              <a:t> variables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Phenology</a:t>
            </a:r>
            <a:endParaRPr lang="fr-FR" sz="14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LAI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Plant </a:t>
            </a:r>
            <a:r>
              <a:rPr lang="fr-FR" sz="1400" dirty="0" err="1"/>
              <a:t>biomass</a:t>
            </a:r>
            <a:endParaRPr lang="fr-FR" sz="14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Grain </a:t>
            </a:r>
            <a:r>
              <a:rPr lang="fr-FR" sz="1400" dirty="0" err="1"/>
              <a:t>number</a:t>
            </a:r>
            <a:r>
              <a:rPr lang="fr-FR" sz="1400" dirty="0"/>
              <a:t> and </a:t>
            </a:r>
            <a:r>
              <a:rPr lang="fr-FR" sz="1400" dirty="0" err="1"/>
              <a:t>yield</a:t>
            </a:r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Calibration </a:t>
            </a:r>
            <a:r>
              <a:rPr lang="fr-FR" sz="1400" b="1" dirty="0" err="1"/>
              <a:t>methodology</a:t>
            </a: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Nelder</a:t>
            </a:r>
            <a:r>
              <a:rPr lang="fr-FR" sz="1400" dirty="0"/>
              <a:t>-Mead simplex </a:t>
            </a:r>
            <a:r>
              <a:rPr lang="fr-FR" sz="1400" dirty="0" err="1"/>
              <a:t>algorithm</a:t>
            </a:r>
            <a:r>
              <a:rPr lang="fr-FR" sz="1400" dirty="0"/>
              <a:t> </a:t>
            </a:r>
            <a:r>
              <a:rPr lang="fr-FR" sz="1400" dirty="0" err="1"/>
              <a:t>implemented</a:t>
            </a:r>
            <a:r>
              <a:rPr lang="fr-FR" sz="1400" dirty="0"/>
              <a:t> in </a:t>
            </a:r>
            <a:r>
              <a:rPr lang="fr-FR" sz="1400" dirty="0" err="1"/>
              <a:t>croptimizR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Calibration (67 </a:t>
            </a:r>
            <a:r>
              <a:rPr lang="fr-FR" sz="1400" dirty="0" err="1"/>
              <a:t>environments</a:t>
            </a:r>
            <a:r>
              <a:rPr lang="fr-FR" sz="1400" dirty="0"/>
              <a:t>) and validation (15)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Loss</a:t>
            </a:r>
            <a:r>
              <a:rPr lang="fr-FR" sz="1400" dirty="0"/>
              <a:t> </a:t>
            </a:r>
            <a:r>
              <a:rPr lang="fr-FR" sz="1400" dirty="0" err="1"/>
              <a:t>function</a:t>
            </a:r>
            <a:r>
              <a:rPr lang="fr-FR" sz="1400" dirty="0"/>
              <a:t>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OLS for </a:t>
            </a:r>
            <a:r>
              <a:rPr lang="fr-FR" sz="1400" dirty="0" err="1"/>
              <a:t>preliminary</a:t>
            </a:r>
            <a:r>
              <a:rPr lang="fr-FR" sz="1400" dirty="0"/>
              <a:t> </a:t>
            </a:r>
            <a:r>
              <a:rPr lang="fr-FR" sz="1400" dirty="0" err="1"/>
              <a:t>steps</a:t>
            </a:r>
            <a:r>
              <a:rPr lang="fr-FR" sz="1400" dirty="0"/>
              <a:t> (</a:t>
            </a:r>
            <a:r>
              <a:rPr lang="fr-FR" sz="1400" dirty="0" err="1"/>
              <a:t>blue</a:t>
            </a:r>
            <a:r>
              <a:rPr lang="fr-FR" sz="1400" dirty="0"/>
              <a:t>)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parameter</a:t>
            </a:r>
            <a:r>
              <a:rPr lang="fr-FR" sz="1400" dirty="0"/>
              <a:t> </a:t>
            </a:r>
            <a:r>
              <a:rPr lang="fr-FR" sz="1400" dirty="0" err="1"/>
              <a:t>selection</a:t>
            </a:r>
            <a:r>
              <a:rPr lang="fr-FR" sz="1400" dirty="0"/>
              <a:t> (</a:t>
            </a:r>
            <a:r>
              <a:rPr lang="fr-FR" sz="1400" dirty="0" err="1"/>
              <a:t>AICc</a:t>
            </a:r>
            <a:r>
              <a:rPr lang="fr-FR" sz="1400" dirty="0"/>
              <a:t>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WLS for final </a:t>
            </a:r>
            <a:r>
              <a:rPr lang="fr-FR" sz="1400" dirty="0" err="1"/>
              <a:t>step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 err="1"/>
              <a:t>What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the impact of LAI and plant </a:t>
            </a:r>
            <a:r>
              <a:rPr lang="fr-FR" sz="1400" dirty="0" err="1"/>
              <a:t>biomass</a:t>
            </a:r>
            <a:r>
              <a:rPr lang="fr-FR" sz="1400" dirty="0"/>
              <a:t> </a:t>
            </a:r>
            <a:r>
              <a:rPr lang="fr-FR" sz="1400" dirty="0" err="1"/>
              <a:t>steps</a:t>
            </a:r>
            <a:r>
              <a:rPr lang="fr-FR" sz="1400" dirty="0"/>
              <a:t> ?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9DE7-27DC-441B-A276-74436466B93D}"/>
              </a:ext>
            </a:extLst>
          </p:cNvPr>
          <p:cNvSpPr/>
          <p:nvPr/>
        </p:nvSpPr>
        <p:spPr>
          <a:xfrm>
            <a:off x="622612" y="5536644"/>
            <a:ext cx="3889098" cy="371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9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 30">
            <a:extLst>
              <a:ext uri="{FF2B5EF4-FFF2-40B4-BE49-F238E27FC236}">
                <a16:creationId xmlns:a16="http://schemas.microsoft.com/office/drawing/2014/main" id="{63C4AD65-E10F-4D4F-96AF-4679103E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 t="42418" r="52" b="42517"/>
          <a:stretch/>
        </p:blipFill>
        <p:spPr bwMode="auto">
          <a:xfrm>
            <a:off x="8806585" y="943487"/>
            <a:ext cx="1199692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in the calibration process</a:t>
            </a:r>
          </a:p>
        </p:txBody>
      </p:sp>
      <p:pic>
        <p:nvPicPr>
          <p:cNvPr id="10242" name="Picture 2" descr=" 10242">
            <a:extLst>
              <a:ext uri="{FF2B5EF4-FFF2-40B4-BE49-F238E27FC236}">
                <a16:creationId xmlns:a16="http://schemas.microsoft.com/office/drawing/2014/main" id="{8C6D7A07-0BE9-4EF7-A8EF-03690850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>
            <a:off x="1" y="912723"/>
            <a:ext cx="8745266" cy="48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8521F142-90B6-4B55-ABED-396BF2560C47}"/>
              </a:ext>
            </a:extLst>
          </p:cNvPr>
          <p:cNvSpPr txBox="1"/>
          <p:nvPr/>
        </p:nvSpPr>
        <p:spPr>
          <a:xfrm>
            <a:off x="8738401" y="1913836"/>
            <a:ext cx="33678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</a:t>
            </a:r>
            <a:br>
              <a:rPr lang="fr-FR" sz="1400"/>
            </a:br>
            <a:r>
              <a:rPr lang="fr-FR" sz="1400"/>
              <a:t>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</a:t>
            </a:r>
            <a:br>
              <a:rPr lang="fr-FR" sz="1400"/>
            </a:br>
            <a:r>
              <a:rPr lang="fr-FR" sz="1400"/>
              <a:t>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</a:t>
            </a:r>
            <a:br>
              <a:rPr lang="fr-FR" sz="1400"/>
            </a:br>
            <a:r>
              <a:rPr lang="fr-FR" sz="1400"/>
              <a:t>                                    </a:t>
            </a:r>
            <a:br>
              <a:rPr lang="fr-FR" sz="1400"/>
            </a:br>
            <a:r>
              <a:rPr lang="fr-FR" sz="1400"/>
              <a:t>                  </a:t>
            </a:r>
            <a:r>
              <a:rPr lang="fr-FR" sz="1400">
                <a:sym typeface="Wingdings" panose="05000000000000000000" pitchFamily="2" charset="2"/>
              </a:rPr>
              <a:t>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                  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>
                <a:sym typeface="Wingdings" panose="05000000000000000000" pitchFamily="2" charset="2"/>
              </a:rPr>
              <a:t>                    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698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 30">
            <a:extLst>
              <a:ext uri="{FF2B5EF4-FFF2-40B4-BE49-F238E27FC236}">
                <a16:creationId xmlns:a16="http://schemas.microsoft.com/office/drawing/2014/main" id="{63C4AD65-E10F-4D4F-96AF-4679103E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 t="42418" r="52" b="42517"/>
          <a:stretch/>
        </p:blipFill>
        <p:spPr bwMode="auto">
          <a:xfrm>
            <a:off x="8806585" y="943487"/>
            <a:ext cx="1199692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in the calibration process</a:t>
            </a:r>
          </a:p>
        </p:txBody>
      </p:sp>
      <p:pic>
        <p:nvPicPr>
          <p:cNvPr id="10242" name="Picture 2" descr=" 10242">
            <a:extLst>
              <a:ext uri="{FF2B5EF4-FFF2-40B4-BE49-F238E27FC236}">
                <a16:creationId xmlns:a16="http://schemas.microsoft.com/office/drawing/2014/main" id="{8C6D7A07-0BE9-4EF7-A8EF-03690850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>
            <a:off x="1" y="912723"/>
            <a:ext cx="8745266" cy="48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 descr=" 3">
            <a:extLst>
              <a:ext uri="{FF2B5EF4-FFF2-40B4-BE49-F238E27FC236}">
                <a16:creationId xmlns:a16="http://schemas.microsoft.com/office/drawing/2014/main" id="{9534645F-FFEA-4CDB-A120-57FDA4EB8C3F}"/>
              </a:ext>
            </a:extLst>
          </p:cNvPr>
          <p:cNvCxnSpPr/>
          <p:nvPr/>
        </p:nvCxnSpPr>
        <p:spPr>
          <a:xfrm>
            <a:off x="1607735" y="1688126"/>
            <a:ext cx="0" cy="1577591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 descr=" 7">
            <a:extLst>
              <a:ext uri="{FF2B5EF4-FFF2-40B4-BE49-F238E27FC236}">
                <a16:creationId xmlns:a16="http://schemas.microsoft.com/office/drawing/2014/main" id="{39FFD54E-0A80-4D6F-AD72-D5D413707070}"/>
              </a:ext>
            </a:extLst>
          </p:cNvPr>
          <p:cNvCxnSpPr>
            <a:cxnSpLocks/>
          </p:cNvCxnSpPr>
          <p:nvPr/>
        </p:nvCxnSpPr>
        <p:spPr>
          <a:xfrm>
            <a:off x="6312038" y="1647930"/>
            <a:ext cx="0" cy="874624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8521F142-90B6-4B55-ABED-396BF2560C47}"/>
              </a:ext>
            </a:extLst>
          </p:cNvPr>
          <p:cNvSpPr txBox="1"/>
          <p:nvPr/>
        </p:nvSpPr>
        <p:spPr>
          <a:xfrm>
            <a:off x="8738401" y="1913836"/>
            <a:ext cx="33678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Important differences between strategies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</a:t>
            </a:r>
            <a:br>
              <a:rPr lang="fr-FR" sz="1400"/>
            </a:br>
            <a:r>
              <a:rPr lang="fr-FR" sz="1400"/>
              <a:t>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</a:t>
            </a:r>
            <a:br>
              <a:rPr lang="fr-FR" sz="1400"/>
            </a:br>
            <a:r>
              <a:rPr lang="fr-FR" sz="1400"/>
              <a:t>                                    </a:t>
            </a:r>
            <a:br>
              <a:rPr lang="fr-FR" sz="1400"/>
            </a:br>
            <a:r>
              <a:rPr lang="fr-FR" sz="1400"/>
              <a:t>                  </a:t>
            </a:r>
            <a:r>
              <a:rPr lang="fr-FR" sz="1400">
                <a:sym typeface="Wingdings" panose="05000000000000000000" pitchFamily="2" charset="2"/>
              </a:rPr>
              <a:t>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                  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>
                <a:sym typeface="Wingdings" panose="05000000000000000000" pitchFamily="2" charset="2"/>
              </a:rPr>
              <a:t>                    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001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 30">
            <a:extLst>
              <a:ext uri="{FF2B5EF4-FFF2-40B4-BE49-F238E27FC236}">
                <a16:creationId xmlns:a16="http://schemas.microsoft.com/office/drawing/2014/main" id="{63C4AD65-E10F-4D4F-96AF-4679103E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 t="42418" r="52" b="42517"/>
          <a:stretch/>
        </p:blipFill>
        <p:spPr bwMode="auto">
          <a:xfrm>
            <a:off x="8806585" y="943487"/>
            <a:ext cx="1199692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in the calibration process</a:t>
            </a:r>
          </a:p>
        </p:txBody>
      </p:sp>
      <p:pic>
        <p:nvPicPr>
          <p:cNvPr id="10242" name="Picture 2" descr=" 10242">
            <a:extLst>
              <a:ext uri="{FF2B5EF4-FFF2-40B4-BE49-F238E27FC236}">
                <a16:creationId xmlns:a16="http://schemas.microsoft.com/office/drawing/2014/main" id="{8C6D7A07-0BE9-4EF7-A8EF-03690850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>
            <a:off x="1" y="912723"/>
            <a:ext cx="8745266" cy="48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 descr=" 3">
            <a:extLst>
              <a:ext uri="{FF2B5EF4-FFF2-40B4-BE49-F238E27FC236}">
                <a16:creationId xmlns:a16="http://schemas.microsoft.com/office/drawing/2014/main" id="{9534645F-FFEA-4CDB-A120-57FDA4EB8C3F}"/>
              </a:ext>
            </a:extLst>
          </p:cNvPr>
          <p:cNvCxnSpPr/>
          <p:nvPr/>
        </p:nvCxnSpPr>
        <p:spPr>
          <a:xfrm>
            <a:off x="1607735" y="1688126"/>
            <a:ext cx="0" cy="1577591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 descr=" 7">
            <a:extLst>
              <a:ext uri="{FF2B5EF4-FFF2-40B4-BE49-F238E27FC236}">
                <a16:creationId xmlns:a16="http://schemas.microsoft.com/office/drawing/2014/main" id="{39FFD54E-0A80-4D6F-AD72-D5D413707070}"/>
              </a:ext>
            </a:extLst>
          </p:cNvPr>
          <p:cNvCxnSpPr>
            <a:cxnSpLocks/>
          </p:cNvCxnSpPr>
          <p:nvPr/>
        </p:nvCxnSpPr>
        <p:spPr>
          <a:xfrm>
            <a:off x="6312038" y="1647930"/>
            <a:ext cx="0" cy="874624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8521F142-90B6-4B55-ABED-396BF2560C47}"/>
              </a:ext>
            </a:extLst>
          </p:cNvPr>
          <p:cNvSpPr txBox="1"/>
          <p:nvPr/>
        </p:nvSpPr>
        <p:spPr>
          <a:xfrm>
            <a:off x="8738401" y="1913836"/>
            <a:ext cx="33678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Important differences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Few observed data at critical periods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</a:t>
            </a:r>
            <a:br>
              <a:rPr lang="fr-FR" sz="1400"/>
            </a:br>
            <a:r>
              <a:rPr lang="fr-FR" sz="1400"/>
              <a:t>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</a:t>
            </a:r>
            <a:br>
              <a:rPr lang="fr-FR" sz="1400"/>
            </a:br>
            <a:r>
              <a:rPr lang="fr-FR" sz="1400"/>
              <a:t>                                    </a:t>
            </a:r>
            <a:br>
              <a:rPr lang="fr-FR" sz="1400"/>
            </a:br>
            <a:r>
              <a:rPr lang="fr-FR" sz="1400"/>
              <a:t>                  </a:t>
            </a:r>
            <a:r>
              <a:rPr lang="fr-FR" sz="1400">
                <a:sym typeface="Wingdings" panose="05000000000000000000" pitchFamily="2" charset="2"/>
              </a:rPr>
              <a:t>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                  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>
                <a:sym typeface="Wingdings" panose="05000000000000000000" pitchFamily="2" charset="2"/>
              </a:rPr>
              <a:t>                    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</a:t>
            </a:r>
            <a:endParaRPr lang="fr-FR" sz="1400" dirty="0"/>
          </a:p>
        </p:txBody>
      </p:sp>
      <p:sp>
        <p:nvSpPr>
          <p:cNvPr id="9" name="Ellipse 8" descr=" 9">
            <a:extLst>
              <a:ext uri="{FF2B5EF4-FFF2-40B4-BE49-F238E27FC236}">
                <a16:creationId xmlns:a16="http://schemas.microsoft.com/office/drawing/2014/main" id="{5BBBD35B-2556-45A7-802F-CE97EBCA1623}"/>
              </a:ext>
            </a:extLst>
          </p:cNvPr>
          <p:cNvSpPr/>
          <p:nvPr/>
        </p:nvSpPr>
        <p:spPr>
          <a:xfrm>
            <a:off x="914401" y="1627833"/>
            <a:ext cx="622995" cy="16504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 descr=" 11">
            <a:extLst>
              <a:ext uri="{FF2B5EF4-FFF2-40B4-BE49-F238E27FC236}">
                <a16:creationId xmlns:a16="http://schemas.microsoft.com/office/drawing/2014/main" id="{797A5787-EE7C-4C78-BD7A-622AC4BA9E2F}"/>
              </a:ext>
            </a:extLst>
          </p:cNvPr>
          <p:cNvSpPr/>
          <p:nvPr/>
        </p:nvSpPr>
        <p:spPr>
          <a:xfrm>
            <a:off x="5817998" y="1627838"/>
            <a:ext cx="443805" cy="10249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 30">
            <a:extLst>
              <a:ext uri="{FF2B5EF4-FFF2-40B4-BE49-F238E27FC236}">
                <a16:creationId xmlns:a16="http://schemas.microsoft.com/office/drawing/2014/main" id="{63C4AD65-E10F-4D4F-96AF-4679103E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 t="42418" r="52" b="42517"/>
          <a:stretch/>
        </p:blipFill>
        <p:spPr bwMode="auto">
          <a:xfrm>
            <a:off x="8806585" y="943487"/>
            <a:ext cx="1199692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in the calibration process</a:t>
            </a:r>
          </a:p>
        </p:txBody>
      </p:sp>
      <p:pic>
        <p:nvPicPr>
          <p:cNvPr id="10242" name="Picture 2" descr=" 10242">
            <a:extLst>
              <a:ext uri="{FF2B5EF4-FFF2-40B4-BE49-F238E27FC236}">
                <a16:creationId xmlns:a16="http://schemas.microsoft.com/office/drawing/2014/main" id="{8C6D7A07-0BE9-4EF7-A8EF-03690850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>
            <a:off x="1" y="912723"/>
            <a:ext cx="8745266" cy="48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8521F142-90B6-4B55-ABED-396BF2560C47}"/>
              </a:ext>
            </a:extLst>
          </p:cNvPr>
          <p:cNvSpPr txBox="1"/>
          <p:nvPr/>
        </p:nvSpPr>
        <p:spPr>
          <a:xfrm>
            <a:off x="8738401" y="1913836"/>
            <a:ext cx="33678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Important differences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Few observed data at critical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Best calibration with « LAI » and « Biomass (no RUE) »</a:t>
            </a: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</a:t>
            </a:r>
            <a:br>
              <a:rPr lang="fr-FR" sz="1400"/>
            </a:br>
            <a:r>
              <a:rPr lang="fr-FR" sz="1400"/>
              <a:t>                                    </a:t>
            </a:r>
            <a:br>
              <a:rPr lang="fr-FR" sz="1400"/>
            </a:br>
            <a:r>
              <a:rPr lang="fr-FR" sz="1400"/>
              <a:t>                  </a:t>
            </a:r>
            <a:r>
              <a:rPr lang="fr-FR" sz="1400">
                <a:sym typeface="Wingdings" panose="05000000000000000000" pitchFamily="2" charset="2"/>
              </a:rPr>
              <a:t>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                  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>
                <a:sym typeface="Wingdings" panose="05000000000000000000" pitchFamily="2" charset="2"/>
              </a:rPr>
              <a:t>                                     </a:t>
            </a:r>
            <a:br>
              <a:rPr lang="fr-FR" sz="1400">
                <a:sym typeface="Wingdings" panose="05000000000000000000" pitchFamily="2" charset="2"/>
              </a:rPr>
            </a:br>
            <a:r>
              <a:rPr lang="fr-FR" sz="1400">
                <a:sym typeface="Wingdings" panose="05000000000000000000" pitchFamily="2" charset="2"/>
              </a:rPr>
              <a:t>                  </a:t>
            </a:r>
            <a:endParaRPr lang="fr-FR" sz="1400" dirty="0"/>
          </a:p>
        </p:txBody>
      </p:sp>
      <p:cxnSp>
        <p:nvCxnSpPr>
          <p:cNvPr id="16" name="Connecteur droit avec flèche 15" descr=" 14">
            <a:extLst>
              <a:ext uri="{FF2B5EF4-FFF2-40B4-BE49-F238E27FC236}">
                <a16:creationId xmlns:a16="http://schemas.microsoft.com/office/drawing/2014/main" id="{BFDAF1FD-B209-486F-9C9D-72A9002EC7B4}"/>
              </a:ext>
            </a:extLst>
          </p:cNvPr>
          <p:cNvCxnSpPr/>
          <p:nvPr/>
        </p:nvCxnSpPr>
        <p:spPr>
          <a:xfrm flipH="1">
            <a:off x="9210487" y="1360598"/>
            <a:ext cx="391887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 descr=" 16">
            <a:extLst>
              <a:ext uri="{FF2B5EF4-FFF2-40B4-BE49-F238E27FC236}">
                <a16:creationId xmlns:a16="http://schemas.microsoft.com/office/drawing/2014/main" id="{9179E06C-41D0-4851-8BA9-289BCA053B97}"/>
              </a:ext>
            </a:extLst>
          </p:cNvPr>
          <p:cNvCxnSpPr/>
          <p:nvPr/>
        </p:nvCxnSpPr>
        <p:spPr>
          <a:xfrm flipH="1">
            <a:off x="9919294" y="1575936"/>
            <a:ext cx="391887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 descr=" 17">
            <a:extLst>
              <a:ext uri="{FF2B5EF4-FFF2-40B4-BE49-F238E27FC236}">
                <a16:creationId xmlns:a16="http://schemas.microsoft.com/office/drawing/2014/main" id="{697234F5-0212-45B2-B444-2E39FF93FF39}"/>
              </a:ext>
            </a:extLst>
          </p:cNvPr>
          <p:cNvCxnSpPr>
            <a:cxnSpLocks/>
          </p:cNvCxnSpPr>
          <p:nvPr/>
        </p:nvCxnSpPr>
        <p:spPr>
          <a:xfrm flipH="1">
            <a:off x="6096000" y="1522814"/>
            <a:ext cx="301242" cy="27584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 descr=" 20">
            <a:extLst>
              <a:ext uri="{FF2B5EF4-FFF2-40B4-BE49-F238E27FC236}">
                <a16:creationId xmlns:a16="http://schemas.microsoft.com/office/drawing/2014/main" id="{48754AE6-B1B7-4F2F-8959-2D37E01FE923}"/>
              </a:ext>
            </a:extLst>
          </p:cNvPr>
          <p:cNvCxnSpPr>
            <a:cxnSpLocks/>
          </p:cNvCxnSpPr>
          <p:nvPr/>
        </p:nvCxnSpPr>
        <p:spPr>
          <a:xfrm flipH="1">
            <a:off x="6136300" y="1522814"/>
            <a:ext cx="256860" cy="44115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 descr=" 22">
            <a:extLst>
              <a:ext uri="{FF2B5EF4-FFF2-40B4-BE49-F238E27FC236}">
                <a16:creationId xmlns:a16="http://schemas.microsoft.com/office/drawing/2014/main" id="{6B4AC87B-2A2C-4ACC-8E8D-B539BEF6BE8C}"/>
              </a:ext>
            </a:extLst>
          </p:cNvPr>
          <p:cNvCxnSpPr>
            <a:cxnSpLocks/>
          </p:cNvCxnSpPr>
          <p:nvPr/>
        </p:nvCxnSpPr>
        <p:spPr>
          <a:xfrm flipH="1">
            <a:off x="8206450" y="1387611"/>
            <a:ext cx="282882" cy="19785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 descr=" 24">
            <a:extLst>
              <a:ext uri="{FF2B5EF4-FFF2-40B4-BE49-F238E27FC236}">
                <a16:creationId xmlns:a16="http://schemas.microsoft.com/office/drawing/2014/main" id="{BB7F9896-8D49-4F83-AB40-F74F764C6088}"/>
              </a:ext>
            </a:extLst>
          </p:cNvPr>
          <p:cNvCxnSpPr>
            <a:cxnSpLocks/>
          </p:cNvCxnSpPr>
          <p:nvPr/>
        </p:nvCxnSpPr>
        <p:spPr>
          <a:xfrm flipH="1">
            <a:off x="8210532" y="1387611"/>
            <a:ext cx="278800" cy="33305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 30">
            <a:extLst>
              <a:ext uri="{FF2B5EF4-FFF2-40B4-BE49-F238E27FC236}">
                <a16:creationId xmlns:a16="http://schemas.microsoft.com/office/drawing/2014/main" id="{63C4AD65-E10F-4D4F-96AF-4679103E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5" t="42418" r="52" b="42517"/>
          <a:stretch/>
        </p:blipFill>
        <p:spPr bwMode="auto">
          <a:xfrm>
            <a:off x="8806585" y="943487"/>
            <a:ext cx="1199692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in the calibration process</a:t>
            </a:r>
          </a:p>
        </p:txBody>
      </p:sp>
      <p:pic>
        <p:nvPicPr>
          <p:cNvPr id="10242" name="Picture 2" descr=" 10242">
            <a:extLst>
              <a:ext uri="{FF2B5EF4-FFF2-40B4-BE49-F238E27FC236}">
                <a16:creationId xmlns:a16="http://schemas.microsoft.com/office/drawing/2014/main" id="{8C6D7A07-0BE9-4EF7-A8EF-03690850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>
            <a:off x="1" y="912723"/>
            <a:ext cx="8745266" cy="48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8521F142-90B6-4B55-ABED-396BF2560C47}"/>
              </a:ext>
            </a:extLst>
          </p:cNvPr>
          <p:cNvSpPr txBox="1"/>
          <p:nvPr/>
        </p:nvSpPr>
        <p:spPr>
          <a:xfrm>
            <a:off x="8738401" y="1913835"/>
            <a:ext cx="3367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Important differences between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Few observed data at critical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Best calibration with « LAI » and « Biomass (no RUE)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« Biomass (with RUE) » with underestimated LAI but compensation for plant biomass </a:t>
            </a: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underestimated LAI parameters and overestimated 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Surprinsingly « LAI + Biomass » does not perform better</a:t>
            </a:r>
            <a:endParaRPr lang="fr-FR" sz="1400" dirty="0"/>
          </a:p>
        </p:txBody>
      </p:sp>
      <p:cxnSp>
        <p:nvCxnSpPr>
          <p:cNvPr id="17" name="Connecteur droit avec flèche 16" descr=" 26">
            <a:extLst>
              <a:ext uri="{FF2B5EF4-FFF2-40B4-BE49-F238E27FC236}">
                <a16:creationId xmlns:a16="http://schemas.microsoft.com/office/drawing/2014/main" id="{A0BD0304-EB2A-4120-B603-CBA8BF60B299}"/>
              </a:ext>
            </a:extLst>
          </p:cNvPr>
          <p:cNvCxnSpPr/>
          <p:nvPr/>
        </p:nvCxnSpPr>
        <p:spPr>
          <a:xfrm flipH="1">
            <a:off x="9989205" y="1475862"/>
            <a:ext cx="391887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 descr=" 27">
            <a:extLst>
              <a:ext uri="{FF2B5EF4-FFF2-40B4-BE49-F238E27FC236}">
                <a16:creationId xmlns:a16="http://schemas.microsoft.com/office/drawing/2014/main" id="{67E3D3D2-C560-4D24-9391-C8E2088B4CB1}"/>
              </a:ext>
            </a:extLst>
          </p:cNvPr>
          <p:cNvCxnSpPr>
            <a:cxnSpLocks/>
          </p:cNvCxnSpPr>
          <p:nvPr/>
        </p:nvCxnSpPr>
        <p:spPr>
          <a:xfrm flipH="1">
            <a:off x="6149400" y="2031487"/>
            <a:ext cx="356164" cy="1567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 descr=" 29">
            <a:extLst>
              <a:ext uri="{FF2B5EF4-FFF2-40B4-BE49-F238E27FC236}">
                <a16:creationId xmlns:a16="http://schemas.microsoft.com/office/drawing/2014/main" id="{94D63AD3-0A87-4E9B-987A-8A3339FE88F2}"/>
              </a:ext>
            </a:extLst>
          </p:cNvPr>
          <p:cNvCxnSpPr>
            <a:cxnSpLocks/>
          </p:cNvCxnSpPr>
          <p:nvPr/>
        </p:nvCxnSpPr>
        <p:spPr>
          <a:xfrm flipH="1">
            <a:off x="1256251" y="2880480"/>
            <a:ext cx="356164" cy="1567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descr=" 4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LAI and </a:t>
            </a:r>
            <a:r>
              <a:rPr lang="fr-FR" dirty="0" err="1"/>
              <a:t>biomass</a:t>
            </a:r>
            <a:r>
              <a:rPr lang="fr-FR" dirty="0"/>
              <a:t> on the calibration process</a:t>
            </a:r>
          </a:p>
        </p:txBody>
      </p:sp>
      <p:pic>
        <p:nvPicPr>
          <p:cNvPr id="13314" name="Picture 2" descr=" 13314">
            <a:extLst>
              <a:ext uri="{FF2B5EF4-FFF2-40B4-BE49-F238E27FC236}">
                <a16:creationId xmlns:a16="http://schemas.microsoft.com/office/drawing/2014/main" id="{B5100AD7-E704-4A51-A8D5-AA4588C4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131" y="920366"/>
            <a:ext cx="2512808" cy="50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/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𝑣𝑜𝑏𝑠</m:t>
                              </m:r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𝑣𝑠𝑖𝑚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14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𝑣𝑜𝑏𝑠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𝑣𝑠𝑖𝑚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𝑆𝐷𝑆𝐷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𝐿𝐶𝑆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×(1−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 descr=" 2">
                <a:extLst>
                  <a:ext uri="{FF2B5EF4-FFF2-40B4-BE49-F238E27FC236}">
                    <a16:creationId xmlns:a16="http://schemas.microsoft.com/office/drawing/2014/main" id="{DE06B218-519F-4A8A-A0D5-0F2DE3EE7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9" y="1496764"/>
                <a:ext cx="4305300" cy="2065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/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For </a:t>
                </a:r>
                <a:r>
                  <a:rPr lang="fr-FR" sz="1400" dirty="0" err="1"/>
                  <a:t>each</a:t>
                </a:r>
                <a:r>
                  <a:rPr lang="fr-FR" sz="1400" dirty="0"/>
                  <a:t> variable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400" dirty="0"/>
                  <a:t> (LAI, plant </a:t>
                </a:r>
                <a:r>
                  <a:rPr lang="fr-FR" sz="1400" dirty="0" err="1"/>
                  <a:t>biomass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number</a:t>
                </a:r>
                <a:r>
                  <a:rPr lang="fr-FR" sz="1400" dirty="0"/>
                  <a:t>, grain </a:t>
                </a:r>
                <a:r>
                  <a:rPr lang="fr-FR" sz="1400" dirty="0" err="1"/>
                  <a:t>weight</a:t>
                </a:r>
                <a:r>
                  <a:rPr lang="fr-FR" sz="1400" dirty="0"/>
                  <a:t>):</a:t>
                </a:r>
              </a:p>
            </p:txBody>
          </p:sp>
        </mc:Choice>
        <mc:Fallback xmlns="">
          <p:sp>
            <p:nvSpPr>
              <p:cNvPr id="3" name="ZoneTexte 2" descr=" 3">
                <a:extLst>
                  <a:ext uri="{FF2B5EF4-FFF2-40B4-BE49-F238E27FC236}">
                    <a16:creationId xmlns:a16="http://schemas.microsoft.com/office/drawing/2014/main" id="{DF9312F9-62F4-4E92-AE2A-35CB3146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66" y="1160078"/>
                <a:ext cx="4205634" cy="523220"/>
              </a:xfrm>
              <a:prstGeom prst="rect">
                <a:avLst/>
              </a:prstGeom>
              <a:blipFill>
                <a:blip r:embed="rId5"/>
                <a:stretch>
                  <a:fillRect l="-435" t="-1163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 descr=" 7">
            <a:extLst>
              <a:ext uri="{FF2B5EF4-FFF2-40B4-BE49-F238E27FC236}">
                <a16:creationId xmlns:a16="http://schemas.microsoft.com/office/drawing/2014/main" id="{24CEA9E5-8467-446F-A54A-E06C087C3E5E}"/>
              </a:ext>
            </a:extLst>
          </p:cNvPr>
          <p:cNvSpPr txBox="1"/>
          <p:nvPr/>
        </p:nvSpPr>
        <p:spPr>
          <a:xfrm>
            <a:off x="2451164" y="94880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LAI</a:t>
            </a:r>
          </a:p>
        </p:txBody>
      </p:sp>
      <p:sp>
        <p:nvSpPr>
          <p:cNvPr id="8" name="ZoneTexte 7" descr=" 8">
            <a:extLst>
              <a:ext uri="{FF2B5EF4-FFF2-40B4-BE49-F238E27FC236}">
                <a16:creationId xmlns:a16="http://schemas.microsoft.com/office/drawing/2014/main" id="{AEC2C162-FFA4-4E0D-95C5-FA251278318D}"/>
              </a:ext>
            </a:extLst>
          </p:cNvPr>
          <p:cNvSpPr txBox="1"/>
          <p:nvPr/>
        </p:nvSpPr>
        <p:spPr>
          <a:xfrm>
            <a:off x="1938433" y="2180094"/>
            <a:ext cx="10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Biomass</a:t>
            </a:r>
            <a:endParaRPr lang="fr-FR" sz="1400" dirty="0"/>
          </a:p>
        </p:txBody>
      </p:sp>
      <p:sp>
        <p:nvSpPr>
          <p:cNvPr id="9" name="ZoneTexte 8" descr=" 9">
            <a:extLst>
              <a:ext uri="{FF2B5EF4-FFF2-40B4-BE49-F238E27FC236}">
                <a16:creationId xmlns:a16="http://schemas.microsoft.com/office/drawing/2014/main" id="{0348B58E-EFC7-483E-BE9E-4C62C73525C2}"/>
              </a:ext>
            </a:extLst>
          </p:cNvPr>
          <p:cNvSpPr txBox="1"/>
          <p:nvPr/>
        </p:nvSpPr>
        <p:spPr>
          <a:xfrm>
            <a:off x="655074" y="3390522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number</a:t>
            </a:r>
            <a:endParaRPr lang="fr-FR" sz="1400" dirty="0"/>
          </a:p>
        </p:txBody>
      </p:sp>
      <p:sp>
        <p:nvSpPr>
          <p:cNvPr id="10" name="ZoneTexte 9" descr=" 10">
            <a:extLst>
              <a:ext uri="{FF2B5EF4-FFF2-40B4-BE49-F238E27FC236}">
                <a16:creationId xmlns:a16="http://schemas.microsoft.com/office/drawing/2014/main" id="{495D8E39-6DCB-4D16-B8C9-BF2671EF324E}"/>
              </a:ext>
            </a:extLst>
          </p:cNvPr>
          <p:cNvSpPr txBox="1"/>
          <p:nvPr/>
        </p:nvSpPr>
        <p:spPr>
          <a:xfrm>
            <a:off x="1540899" y="4532727"/>
            <a:ext cx="128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Grain </a:t>
            </a:r>
            <a:r>
              <a:rPr lang="fr-FR" sz="1400" dirty="0" err="1"/>
              <a:t>weight</a:t>
            </a:r>
            <a:endParaRPr lang="fr-FR" sz="1400" dirty="0"/>
          </a:p>
        </p:txBody>
      </p:sp>
      <p:sp>
        <p:nvSpPr>
          <p:cNvPr id="11" name="ZoneTexte 10" descr=" 11">
            <a:extLst>
              <a:ext uri="{FF2B5EF4-FFF2-40B4-BE49-F238E27FC236}">
                <a16:creationId xmlns:a16="http://schemas.microsoft.com/office/drawing/2014/main" id="{01295CEE-4289-4A2F-ABAB-CF04D40EED01}"/>
              </a:ext>
            </a:extLst>
          </p:cNvPr>
          <p:cNvSpPr txBox="1"/>
          <p:nvPr/>
        </p:nvSpPr>
        <p:spPr>
          <a:xfrm>
            <a:off x="2963894" y="2041017"/>
            <a:ext cx="521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 </a:t>
            </a:r>
            <a:endParaRPr lang="fr-FR" sz="1400" dirty="0"/>
          </a:p>
        </p:txBody>
      </p:sp>
      <p:sp>
        <p:nvSpPr>
          <p:cNvPr id="12" name="ZoneTexte 11" descr=" 12">
            <a:extLst>
              <a:ext uri="{FF2B5EF4-FFF2-40B4-BE49-F238E27FC236}">
                <a16:creationId xmlns:a16="http://schemas.microsoft.com/office/drawing/2014/main" id="{28D1EBDF-D351-4459-98AA-9CD770CFE051}"/>
              </a:ext>
            </a:extLst>
          </p:cNvPr>
          <p:cNvSpPr txBox="1"/>
          <p:nvPr/>
        </p:nvSpPr>
        <p:spPr>
          <a:xfrm>
            <a:off x="2936939" y="2985786"/>
            <a:ext cx="521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</a:t>
            </a:r>
            <a:r>
              <a:rPr lang="fr-FR" sz="1400">
                <a:sym typeface="Wingdings" panose="05000000000000000000" pitchFamily="2" charset="2"/>
              </a:rPr>
              <a:t>                             </a:t>
            </a:r>
            <a:endParaRPr lang="fr-FR" sz="1400" dirty="0"/>
          </a:p>
        </p:txBody>
      </p:sp>
      <p:sp>
        <p:nvSpPr>
          <p:cNvPr id="13" name="ZoneTexte 12" descr=" 13">
            <a:extLst>
              <a:ext uri="{FF2B5EF4-FFF2-40B4-BE49-F238E27FC236}">
                <a16:creationId xmlns:a16="http://schemas.microsoft.com/office/drawing/2014/main" id="{F957016E-A7AC-4513-812A-01715A63CFD4}"/>
              </a:ext>
            </a:extLst>
          </p:cNvPr>
          <p:cNvSpPr txBox="1"/>
          <p:nvPr/>
        </p:nvSpPr>
        <p:spPr>
          <a:xfrm>
            <a:off x="2956813" y="4262612"/>
            <a:ext cx="521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        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 "/>
            </a:pPr>
            <a:r>
              <a:rPr lang="fr-FR" sz="1400"/>
              <a:t>                                    </a:t>
            </a:r>
            <a:endParaRPr lang="fr-FR" sz="1400" dirty="0"/>
          </a:p>
        </p:txBody>
      </p:sp>
      <p:pic>
        <p:nvPicPr>
          <p:cNvPr id="14" name="Picture 2" descr=" 14">
            <a:extLst>
              <a:ext uri="{FF2B5EF4-FFF2-40B4-BE49-F238E27FC236}">
                <a16:creationId xmlns:a16="http://schemas.microsoft.com/office/drawing/2014/main" id="{FB4181C9-B303-4DFC-AFF5-487BE694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7" t="47099" r="-583" b="47930"/>
          <a:stretch/>
        </p:blipFill>
        <p:spPr bwMode="auto">
          <a:xfrm>
            <a:off x="3070211" y="918262"/>
            <a:ext cx="997788" cy="9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 descr=" 34">
            <a:extLst>
              <a:ext uri="{FF2B5EF4-FFF2-40B4-BE49-F238E27FC236}">
                <a16:creationId xmlns:a16="http://schemas.microsoft.com/office/drawing/2014/main" id="{FFD8B099-E4F2-4BF4-855B-0B204094057E}"/>
              </a:ext>
            </a:extLst>
          </p:cNvPr>
          <p:cNvSpPr txBox="1"/>
          <p:nvPr/>
        </p:nvSpPr>
        <p:spPr>
          <a:xfrm>
            <a:off x="3241474" y="5385550"/>
            <a:ext cx="72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har char=" "/>
            </a:pPr>
            <a:r>
              <a:rPr lang="fr-FR" sz="1400" b="1"/>
              <a:t>                                                                                                 </a:t>
            </a:r>
            <a:br>
              <a:rPr lang="fr-FR" sz="1400" b="1"/>
            </a:br>
            <a:r>
              <a:rPr lang="fr-FR" sz="1400" b="1"/>
              <a:t>                                                       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4995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34271</TotalTime>
  <Words>1886</Words>
  <Application>Microsoft Macintosh PowerPoint</Application>
  <PresentationFormat>Grand écran</PresentationFormat>
  <Paragraphs>316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Raleway</vt:lpstr>
      <vt:lpstr>Wingdings</vt:lpstr>
      <vt:lpstr>Thème Office</vt:lpstr>
      <vt:lpstr>Exploration of calibration strategies for the integration of a new winter wheat cultivar in the STICS crop model</vt:lpstr>
      <vt:lpstr>Introduction</vt:lpstr>
      <vt:lpstr>Materials and Methods</vt:lpstr>
      <vt:lpstr>Impact of LAI and biomass in the calibration process</vt:lpstr>
      <vt:lpstr>Impact of LAI and biomass in the calibration process</vt:lpstr>
      <vt:lpstr>Impact of LAI and biomass in the calibration process</vt:lpstr>
      <vt:lpstr>Impact of LAI and biomass in the calibration process</vt:lpstr>
      <vt:lpstr>Impact of LAI and biomass in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LAI and biomass on the calibration process</vt:lpstr>
      <vt:lpstr>Impact of temporal acquisition on the calibration process</vt:lpstr>
      <vt:lpstr>Impact of temporal acquisition on the calibration process</vt:lpstr>
      <vt:lpstr>Impact of temporal acquisition on the calibration process</vt:lpstr>
      <vt:lpstr>Impact of temporal acquisition on the calibration process</vt:lpstr>
      <vt:lpstr>Impact of temporal acquisition on the calibration process</vt:lpstr>
      <vt:lpstr>Calibrating on observed data around maximum LAI</vt:lpstr>
      <vt:lpstr>Calibrating on observed data around maximum LAI</vt:lpstr>
      <vt:lpstr>Conclusions, recommendations and perspectives</vt:lpstr>
      <vt:lpstr>Merci pour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Sophie Formisano</cp:lastModifiedBy>
  <cp:revision>222</cp:revision>
  <dcterms:created xsi:type="dcterms:W3CDTF">2019-12-11T10:12:20Z</dcterms:created>
  <dcterms:modified xsi:type="dcterms:W3CDTF">2025-05-07T12:20:26Z</dcterms:modified>
</cp:coreProperties>
</file>